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9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92721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2726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2726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272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2726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2726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2726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2726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2726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8435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7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8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8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8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1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>
                  <a:solidFill>
                    <a:schemeClr val="bg1">
                      <a:lumMod val="75000"/>
                    </a:schemeClr>
                  </a:solidFill>
                </a:rPr>
                <a:t>Miss S P5/6</a:t>
              </a:r>
              <a:endParaRPr lang="en-GB" sz="1600" b="1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4203" y="1348386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Position, Movement and Angles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700"/>
            <a:ext cx="9144000" cy="63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015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>
                <a:latin typeface="Twinkl SemiBold" charset="0"/>
              </a:rPr>
              <a:t>The Four Cardinal Points of a Compass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55650" y="1514475"/>
            <a:ext cx="348932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eaLnBrk="1" hangingPunct="1">
              <a:spcAft>
                <a:spcPts val="1200"/>
              </a:spcAft>
            </a:pPr>
            <a:r>
              <a:rPr lang="en-GB" dirty="0">
                <a:ea typeface="Sassoon Infant Rg" charset="0"/>
                <a:cs typeface="Arial" charset="0"/>
              </a:rPr>
              <a:t>We use compass points to describe position and direction.</a:t>
            </a:r>
          </a:p>
          <a:p>
            <a:pPr eaLnBrk="1" hangingPunct="1">
              <a:spcAft>
                <a:spcPts val="1200"/>
              </a:spcAft>
            </a:pPr>
            <a:r>
              <a:rPr lang="en-GB" dirty="0">
                <a:ea typeface="Sassoon Infant Rg" charset="0"/>
                <a:cs typeface="Arial" charset="0"/>
              </a:rPr>
              <a:t>There are four main (cardinal) points of the compass:</a:t>
            </a:r>
          </a:p>
          <a:p>
            <a:pPr eaLnBrk="1" hangingPunct="1"/>
            <a:endParaRPr lang="en-GB" dirty="0">
              <a:ea typeface="Sassoon Infant Rg" charset="0"/>
              <a:cs typeface="Arial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696913" y="3060700"/>
            <a:ext cx="881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north, 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25575" y="3060700"/>
            <a:ext cx="881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south, 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144713" y="3060700"/>
            <a:ext cx="5937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east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2646363" y="3060700"/>
            <a:ext cx="642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and 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124200" y="3060700"/>
            <a:ext cx="708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west.</a:t>
            </a:r>
          </a:p>
        </p:txBody>
      </p:sp>
      <p:pic>
        <p:nvPicPr>
          <p:cNvPr id="1024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6237288" y="1624013"/>
            <a:ext cx="5381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4000">
                <a:solidFill>
                  <a:srgbClr val="C00000"/>
                </a:solidFill>
                <a:ea typeface="Sassoon Infant Rg" charset="0"/>
                <a:cs typeface="Arial" charset="0"/>
              </a:rPr>
              <a:t>N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6318250" y="4565650"/>
            <a:ext cx="460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4000">
                <a:solidFill>
                  <a:srgbClr val="C00000"/>
                </a:solidFill>
                <a:ea typeface="Sassoon Infant Rg" charset="0"/>
                <a:cs typeface="Arial" charset="0"/>
              </a:rPr>
              <a:t>S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4752975" y="3078163"/>
            <a:ext cx="6524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4000">
                <a:solidFill>
                  <a:srgbClr val="C00000"/>
                </a:solidFill>
                <a:ea typeface="Sassoon Infant Rg" charset="0"/>
                <a:cs typeface="Arial" charset="0"/>
              </a:rPr>
              <a:t>W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7764463" y="3055938"/>
            <a:ext cx="4619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4000">
                <a:solidFill>
                  <a:srgbClr val="C00000"/>
                </a:solidFill>
                <a:ea typeface="Sassoon Infant Rg" charset="0"/>
                <a:cs typeface="Arial" charset="0"/>
              </a:rPr>
              <a:t>E</a:t>
            </a:r>
          </a:p>
        </p:txBody>
      </p:sp>
      <p:pic>
        <p:nvPicPr>
          <p:cNvPr id="10254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81238"/>
            <a:ext cx="163513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2252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4" grpId="0"/>
      <p:bldP spid="15" grpId="0"/>
      <p:bldP spid="16" grpId="0"/>
      <p:bldP spid="20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>
                <a:latin typeface="Twinkl SemiBold" charset="0"/>
              </a:rPr>
              <a:t>Using the Four Cardinal Points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84225" y="1801813"/>
            <a:ext cx="36607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Each quarter turn brings you to a new compass point.</a:t>
            </a:r>
          </a:p>
          <a:p>
            <a:pPr eaLnBrk="1" hangingPunct="1"/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If I am facing north and turn 90° clockwise, I will be facing east.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29"/>
          <p:cNvSpPr/>
          <p:nvPr/>
        </p:nvSpPr>
        <p:spPr>
          <a:xfrm>
            <a:off x="6240463" y="1600200"/>
            <a:ext cx="5381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318250" y="4565650"/>
            <a:ext cx="4603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752975" y="3078163"/>
            <a:ext cx="6524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W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764463" y="3055938"/>
            <a:ext cx="4619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E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57425"/>
            <a:ext cx="163513" cy="238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-18309" b="48119"/>
          <a:stretch>
            <a:fillRect/>
          </a:stretch>
        </p:blipFill>
        <p:spPr bwMode="auto">
          <a:xfrm>
            <a:off x="3403600" y="4511675"/>
            <a:ext cx="19050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Rectangle 47"/>
          <p:cNvSpPr>
            <a:spLocks noChangeArrowheads="1"/>
          </p:cNvSpPr>
          <p:nvPr/>
        </p:nvSpPr>
        <p:spPr bwMode="auto">
          <a:xfrm>
            <a:off x="6080125" y="5437188"/>
            <a:ext cx="8524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ea typeface="Sassoon Infant Rg" charset="0"/>
                <a:cs typeface="Arial" charset="0"/>
              </a:rPr>
              <a:t>east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970338"/>
            <a:ext cx="10763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70053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1100"/>
                                  </p:stCondLst>
                                  <p:childTnLst>
                                    <p:animRot by="5400000">
                                      <p:cBhvr>
                                        <p:cTn id="48" dur="9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8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3" grpId="0"/>
      <p:bldP spid="3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 b="0">
                <a:latin typeface="Twinkl SemiBold" charset="0"/>
              </a:rPr>
              <a:t>Using the Four Cardinal Points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1684338"/>
            <a:ext cx="45720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I am facing south and turn 90° </a:t>
            </a:r>
            <a:r>
              <a:rPr lang="en-GB" b="1">
                <a:ea typeface="Sassoon Infant Rg" charset="0"/>
                <a:cs typeface="Arial" charset="0"/>
              </a:rPr>
              <a:t>clockwise</a:t>
            </a:r>
            <a:r>
              <a:rPr lang="en-GB">
                <a:ea typeface="Sassoon Infant Rg" charset="0"/>
                <a:cs typeface="Arial" charset="0"/>
              </a:rPr>
              <a:t>. </a:t>
            </a:r>
          </a:p>
          <a:p>
            <a:pPr eaLnBrk="1" hangingPunct="1"/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Which direction am I facing 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305550" y="1624013"/>
            <a:ext cx="539750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250" y="4565650"/>
            <a:ext cx="4603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</a:t>
            </a:r>
          </a:p>
        </p:txBody>
      </p:sp>
      <p:sp>
        <p:nvSpPr>
          <p:cNvPr id="8" name="Rectangle 7"/>
          <p:cNvSpPr/>
          <p:nvPr/>
        </p:nvSpPr>
        <p:spPr>
          <a:xfrm>
            <a:off x="4752975" y="3078163"/>
            <a:ext cx="6524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W</a:t>
            </a:r>
          </a:p>
        </p:txBody>
      </p:sp>
      <p:sp>
        <p:nvSpPr>
          <p:cNvPr id="9" name="Rectangle 8"/>
          <p:cNvSpPr/>
          <p:nvPr/>
        </p:nvSpPr>
        <p:spPr>
          <a:xfrm>
            <a:off x="7764463" y="3055938"/>
            <a:ext cx="4619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81238"/>
            <a:ext cx="163513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309" t="48119" r="2"/>
          <a:stretch>
            <a:fillRect/>
          </a:stretch>
        </p:blipFill>
        <p:spPr bwMode="auto">
          <a:xfrm>
            <a:off x="3403600" y="4511675"/>
            <a:ext cx="19050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6080125" y="5437188"/>
            <a:ext cx="906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ea typeface="Sassoon Infant Rg" charset="0"/>
                <a:cs typeface="Arial" charset="0"/>
              </a:rPr>
              <a:t>west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970338"/>
            <a:ext cx="10763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67006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 b="0">
                <a:latin typeface="Twinkl SemiBold" charset="0"/>
              </a:rPr>
              <a:t>Using the Four Cardinal Points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1684338"/>
            <a:ext cx="45720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I am facing west and turn 90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° </a:t>
            </a:r>
            <a:r>
              <a:rPr lang="en-GB" b="1">
                <a:latin typeface="Calibri" charset="0"/>
                <a:ea typeface="Sassoon Infant Rg" charset="0"/>
                <a:cs typeface="Arial" charset="0"/>
              </a:rPr>
              <a:t>clockwise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. </a:t>
            </a:r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Which direction am I facing 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254750" y="1624013"/>
            <a:ext cx="5381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250" y="4565650"/>
            <a:ext cx="4603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</a:t>
            </a:r>
          </a:p>
        </p:txBody>
      </p:sp>
      <p:sp>
        <p:nvSpPr>
          <p:cNvPr id="8" name="Rectangle 7"/>
          <p:cNvSpPr/>
          <p:nvPr/>
        </p:nvSpPr>
        <p:spPr>
          <a:xfrm>
            <a:off x="4752975" y="3078163"/>
            <a:ext cx="6524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W</a:t>
            </a:r>
          </a:p>
        </p:txBody>
      </p:sp>
      <p:sp>
        <p:nvSpPr>
          <p:cNvPr id="9" name="Rectangle 8"/>
          <p:cNvSpPr/>
          <p:nvPr/>
        </p:nvSpPr>
        <p:spPr>
          <a:xfrm>
            <a:off x="7764463" y="3055938"/>
            <a:ext cx="4619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81238"/>
            <a:ext cx="163513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309" r="48119" b="2"/>
          <a:stretch>
            <a:fillRect/>
          </a:stretch>
        </p:blipFill>
        <p:spPr bwMode="auto">
          <a:xfrm>
            <a:off x="3090863" y="4824413"/>
            <a:ext cx="817562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957888" y="5437188"/>
            <a:ext cx="10556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ea typeface="Sassoon Infant Rg" charset="0"/>
                <a:cs typeface="Arial" charset="0"/>
              </a:rPr>
              <a:t>north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970338"/>
            <a:ext cx="10763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3522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 b="0">
                <a:latin typeface="Twinkl SemiBold" charset="0"/>
              </a:rPr>
              <a:t>Using the Four Cardinal Points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1684338"/>
            <a:ext cx="4572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I am facing north and turn </a:t>
            </a:r>
            <a:br>
              <a:rPr lang="en-GB">
                <a:ea typeface="Sassoon Infant Rg" charset="0"/>
                <a:cs typeface="Arial" charset="0"/>
              </a:rPr>
            </a:br>
            <a:r>
              <a:rPr lang="en-GB">
                <a:ea typeface="Sassoon Infant Rg" charset="0"/>
                <a:cs typeface="Arial" charset="0"/>
              </a:rPr>
              <a:t>180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° </a:t>
            </a:r>
            <a:r>
              <a:rPr lang="en-GB" b="1">
                <a:latin typeface="Calibri" charset="0"/>
                <a:ea typeface="Sassoon Infant Rg" charset="0"/>
                <a:cs typeface="Arial" charset="0"/>
              </a:rPr>
              <a:t>anticlockwise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. </a:t>
            </a:r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Which direction am I facing 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254750" y="1624013"/>
            <a:ext cx="5381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250" y="4565650"/>
            <a:ext cx="4603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</a:t>
            </a:r>
          </a:p>
        </p:txBody>
      </p:sp>
      <p:sp>
        <p:nvSpPr>
          <p:cNvPr id="8" name="Rectangle 7"/>
          <p:cNvSpPr/>
          <p:nvPr/>
        </p:nvSpPr>
        <p:spPr>
          <a:xfrm>
            <a:off x="4752975" y="3078163"/>
            <a:ext cx="6524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W</a:t>
            </a:r>
          </a:p>
        </p:txBody>
      </p:sp>
      <p:sp>
        <p:nvSpPr>
          <p:cNvPr id="9" name="Rectangle 8"/>
          <p:cNvSpPr/>
          <p:nvPr/>
        </p:nvSpPr>
        <p:spPr>
          <a:xfrm>
            <a:off x="7764463" y="3055938"/>
            <a:ext cx="4619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81238"/>
            <a:ext cx="163513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-18309" b="48119"/>
          <a:stretch>
            <a:fillRect/>
          </a:stretch>
        </p:blipFill>
        <p:spPr bwMode="auto">
          <a:xfrm>
            <a:off x="3403600" y="4511675"/>
            <a:ext cx="19050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6080125" y="5437188"/>
            <a:ext cx="1060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ea typeface="Sassoon Infant Rg" charset="0"/>
                <a:cs typeface="Arial" charset="0"/>
              </a:rPr>
              <a:t>south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970338"/>
            <a:ext cx="10763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2755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7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 b="0">
                <a:latin typeface="Twinkl SemiBold" charset="0"/>
              </a:rPr>
              <a:t>Using the Four Cardinal Points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1684338"/>
            <a:ext cx="4572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I am facing west and turn </a:t>
            </a:r>
            <a:br>
              <a:rPr lang="en-GB">
                <a:ea typeface="Sassoon Infant Rg" charset="0"/>
                <a:cs typeface="Arial" charset="0"/>
              </a:rPr>
            </a:br>
            <a:r>
              <a:rPr lang="en-GB">
                <a:ea typeface="Sassoon Infant Rg" charset="0"/>
                <a:cs typeface="Arial" charset="0"/>
              </a:rPr>
              <a:t>270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° </a:t>
            </a:r>
            <a:r>
              <a:rPr lang="en-GB" b="1">
                <a:latin typeface="Calibri" charset="0"/>
                <a:ea typeface="Sassoon Infant Rg" charset="0"/>
                <a:cs typeface="Arial" charset="0"/>
              </a:rPr>
              <a:t>clockwise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.</a:t>
            </a:r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Which direction am I facing 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305550" y="1624013"/>
            <a:ext cx="539750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250" y="4565650"/>
            <a:ext cx="4603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</a:t>
            </a:r>
          </a:p>
        </p:txBody>
      </p:sp>
      <p:sp>
        <p:nvSpPr>
          <p:cNvPr id="8" name="Rectangle 7"/>
          <p:cNvSpPr/>
          <p:nvPr/>
        </p:nvSpPr>
        <p:spPr>
          <a:xfrm>
            <a:off x="4752975" y="3078163"/>
            <a:ext cx="6524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W</a:t>
            </a:r>
          </a:p>
        </p:txBody>
      </p:sp>
      <p:sp>
        <p:nvSpPr>
          <p:cNvPr id="9" name="Rectangle 8"/>
          <p:cNvSpPr/>
          <p:nvPr/>
        </p:nvSpPr>
        <p:spPr>
          <a:xfrm>
            <a:off x="7764463" y="3055938"/>
            <a:ext cx="4619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81238"/>
            <a:ext cx="163513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309" r="48119" b="2"/>
          <a:stretch>
            <a:fillRect/>
          </a:stretch>
        </p:blipFill>
        <p:spPr bwMode="auto">
          <a:xfrm>
            <a:off x="3090863" y="4824413"/>
            <a:ext cx="817562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995988" y="5437188"/>
            <a:ext cx="1058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ea typeface="Sassoon Infant Rg" charset="0"/>
                <a:cs typeface="Arial" charset="0"/>
              </a:rPr>
              <a:t>south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970338"/>
            <a:ext cx="10763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0742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47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 b="0">
                <a:latin typeface="Twinkl SemiBold" charset="0"/>
              </a:rPr>
              <a:t>Using the Four Cardinal Points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1684338"/>
            <a:ext cx="4572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I am facing west and turn </a:t>
            </a:r>
            <a:br>
              <a:rPr lang="en-GB">
                <a:ea typeface="Sassoon Infant Rg" charset="0"/>
                <a:cs typeface="Arial" charset="0"/>
              </a:rPr>
            </a:br>
            <a:r>
              <a:rPr lang="en-GB">
                <a:ea typeface="Sassoon Infant Rg" charset="0"/>
                <a:cs typeface="Arial" charset="0"/>
              </a:rPr>
              <a:t>90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° </a:t>
            </a:r>
            <a:r>
              <a:rPr lang="en-GB" b="1">
                <a:latin typeface="Calibri" charset="0"/>
                <a:ea typeface="Sassoon Infant Rg" charset="0"/>
                <a:cs typeface="Arial" charset="0"/>
              </a:rPr>
              <a:t>clockwise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. </a:t>
            </a:r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Which direction am I facing 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254750" y="1624013"/>
            <a:ext cx="5381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250" y="4565650"/>
            <a:ext cx="4603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</a:t>
            </a:r>
          </a:p>
        </p:txBody>
      </p:sp>
      <p:sp>
        <p:nvSpPr>
          <p:cNvPr id="8" name="Rectangle 7"/>
          <p:cNvSpPr/>
          <p:nvPr/>
        </p:nvSpPr>
        <p:spPr>
          <a:xfrm>
            <a:off x="4752975" y="3078163"/>
            <a:ext cx="6524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W</a:t>
            </a:r>
          </a:p>
        </p:txBody>
      </p:sp>
      <p:sp>
        <p:nvSpPr>
          <p:cNvPr id="9" name="Rectangle 8"/>
          <p:cNvSpPr/>
          <p:nvPr/>
        </p:nvSpPr>
        <p:spPr>
          <a:xfrm>
            <a:off x="7764463" y="3055938"/>
            <a:ext cx="4619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81238"/>
            <a:ext cx="163513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309" r="48119" b="2"/>
          <a:stretch>
            <a:fillRect/>
          </a:stretch>
        </p:blipFill>
        <p:spPr bwMode="auto">
          <a:xfrm>
            <a:off x="3090863" y="4824413"/>
            <a:ext cx="817562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957888" y="5437188"/>
            <a:ext cx="1098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ea typeface="Sassoon Infant Rg" charset="0"/>
                <a:cs typeface="Arial" charset="0"/>
              </a:rPr>
              <a:t>north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970338"/>
            <a:ext cx="10763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0620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 b="0">
                <a:latin typeface="Twinkl SemiBold" charset="0"/>
              </a:rPr>
              <a:t>Using the Four Cardinal Points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1684338"/>
            <a:ext cx="4572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I am facing north and turn </a:t>
            </a:r>
            <a:br>
              <a:rPr lang="en-GB">
                <a:ea typeface="Sassoon Infant Rg" charset="0"/>
                <a:cs typeface="Arial" charset="0"/>
              </a:rPr>
            </a:br>
            <a:r>
              <a:rPr lang="en-GB">
                <a:ea typeface="Sassoon Infant Rg" charset="0"/>
                <a:cs typeface="Arial" charset="0"/>
              </a:rPr>
              <a:t>270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° </a:t>
            </a:r>
            <a:r>
              <a:rPr lang="en-GB" b="1">
                <a:latin typeface="Calibri" charset="0"/>
                <a:ea typeface="Sassoon Infant Rg" charset="0"/>
                <a:cs typeface="Arial" charset="0"/>
              </a:rPr>
              <a:t>anticlockwise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. </a:t>
            </a:r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endParaRPr lang="en-GB">
              <a:ea typeface="Sassoon Infant Rg" charset="0"/>
              <a:cs typeface="Arial" charset="0"/>
            </a:endParaRPr>
          </a:p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Which direction am I facing 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254750" y="1624013"/>
            <a:ext cx="5381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250" y="4565650"/>
            <a:ext cx="4603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</a:t>
            </a:r>
          </a:p>
        </p:txBody>
      </p:sp>
      <p:sp>
        <p:nvSpPr>
          <p:cNvPr id="8" name="Rectangle 7"/>
          <p:cNvSpPr/>
          <p:nvPr/>
        </p:nvSpPr>
        <p:spPr>
          <a:xfrm>
            <a:off x="4752975" y="3078163"/>
            <a:ext cx="6524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W</a:t>
            </a:r>
          </a:p>
        </p:txBody>
      </p:sp>
      <p:sp>
        <p:nvSpPr>
          <p:cNvPr id="9" name="Rectangle 8"/>
          <p:cNvSpPr/>
          <p:nvPr/>
        </p:nvSpPr>
        <p:spPr>
          <a:xfrm>
            <a:off x="7764463" y="3055938"/>
            <a:ext cx="4619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81238"/>
            <a:ext cx="163513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-18309" b="48119"/>
          <a:stretch>
            <a:fillRect/>
          </a:stretch>
        </p:blipFill>
        <p:spPr bwMode="auto">
          <a:xfrm>
            <a:off x="3403600" y="4511675"/>
            <a:ext cx="19050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6080125" y="5437188"/>
            <a:ext cx="8524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ea typeface="Sassoon Infant Rg" charset="0"/>
                <a:cs typeface="Arial" charset="0"/>
              </a:rPr>
              <a:t>east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970338"/>
            <a:ext cx="10763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89680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6200000">
                                      <p:cBhvr>
                                        <p:cTn id="47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 b="0">
                <a:latin typeface="Twinkl SemiBold" charset="0"/>
              </a:rPr>
              <a:t>The Four Intercardinal Points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1684338"/>
            <a:ext cx="350837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We can be more specific if we use a further 4 (intercardinal) compass points.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254750" y="1624013"/>
            <a:ext cx="5381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250" y="4565650"/>
            <a:ext cx="4603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</a:t>
            </a:r>
          </a:p>
        </p:txBody>
      </p:sp>
      <p:sp>
        <p:nvSpPr>
          <p:cNvPr id="8" name="Rectangle 7"/>
          <p:cNvSpPr/>
          <p:nvPr/>
        </p:nvSpPr>
        <p:spPr>
          <a:xfrm>
            <a:off x="4752975" y="3078163"/>
            <a:ext cx="6524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W</a:t>
            </a:r>
          </a:p>
        </p:txBody>
      </p:sp>
      <p:sp>
        <p:nvSpPr>
          <p:cNvPr id="9" name="Rectangle 8"/>
          <p:cNvSpPr/>
          <p:nvPr/>
        </p:nvSpPr>
        <p:spPr>
          <a:xfrm>
            <a:off x="7764463" y="3055938"/>
            <a:ext cx="4619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81238"/>
            <a:ext cx="163513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019675" y="2222500"/>
            <a:ext cx="7604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solidFill>
                  <a:srgbClr val="C00000"/>
                </a:solidFill>
                <a:ea typeface="Sassoon Infant Rg" charset="0"/>
                <a:cs typeface="Arial" charset="0"/>
              </a:rPr>
              <a:t>NW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7213600" y="2222500"/>
            <a:ext cx="6270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solidFill>
                  <a:srgbClr val="C00000"/>
                </a:solidFill>
                <a:ea typeface="Sassoon Infant Rg" charset="0"/>
                <a:cs typeface="Arial" charset="0"/>
              </a:rPr>
              <a:t>NE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218363" y="4198938"/>
            <a:ext cx="5730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solidFill>
                  <a:srgbClr val="C00000"/>
                </a:solidFill>
                <a:ea typeface="Sassoon Infant Rg" charset="0"/>
                <a:cs typeface="Arial" charset="0"/>
              </a:rPr>
              <a:t>SE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5146675" y="4216400"/>
            <a:ext cx="7064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sz="2800">
                <a:solidFill>
                  <a:srgbClr val="C00000"/>
                </a:solidFill>
                <a:ea typeface="Sassoon Infant Rg" charset="0"/>
                <a:cs typeface="Arial" charset="0"/>
              </a:rPr>
              <a:t>SW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755650" y="2744788"/>
            <a:ext cx="35083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These come halfway between the main points and are called: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55650" y="3578225"/>
            <a:ext cx="1893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north-east (</a:t>
            </a:r>
            <a:r>
              <a:rPr lang="en-GB" b="1">
                <a:ea typeface="Sassoon Infant Rg" charset="0"/>
                <a:cs typeface="Arial" charset="0"/>
              </a:rPr>
              <a:t>NE</a:t>
            </a:r>
            <a:r>
              <a:rPr lang="en-GB">
                <a:ea typeface="Sassoon Infant Rg" charset="0"/>
                <a:cs typeface="Arial" charset="0"/>
              </a:rPr>
              <a:t>),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62000" y="3998913"/>
            <a:ext cx="18589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south-east (</a:t>
            </a:r>
            <a:r>
              <a:rPr lang="en-GB" b="1">
                <a:ea typeface="Sassoon Infant Rg" charset="0"/>
                <a:cs typeface="Arial" charset="0"/>
              </a:rPr>
              <a:t>SE</a:t>
            </a:r>
            <a:r>
              <a:rPr lang="en-GB">
                <a:ea typeface="Sassoon Infant Rg" charset="0"/>
                <a:cs typeface="Arial" charset="0"/>
              </a:rPr>
              <a:t>), </a:t>
            </a: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755650" y="4840288"/>
            <a:ext cx="25003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and north-west (</a:t>
            </a:r>
            <a:r>
              <a:rPr lang="en-GB" b="1">
                <a:ea typeface="Sassoon Infant Rg" charset="0"/>
                <a:cs typeface="Arial" charset="0"/>
              </a:rPr>
              <a:t>NW</a:t>
            </a:r>
            <a:r>
              <a:rPr lang="en-GB">
                <a:ea typeface="Sassoon Infant Rg" charset="0"/>
                <a:cs typeface="Arial" charset="0"/>
              </a:rPr>
              <a:t>). </a:t>
            </a: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781050" y="4419600"/>
            <a:ext cx="192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south-west (</a:t>
            </a:r>
            <a:r>
              <a:rPr lang="en-GB" b="1">
                <a:ea typeface="Sassoon Infant Rg" charset="0"/>
                <a:cs typeface="Arial" charset="0"/>
              </a:rPr>
              <a:t>SW</a:t>
            </a:r>
            <a:r>
              <a:rPr lang="en-GB">
                <a:ea typeface="Sassoon Infant Rg" charset="0"/>
                <a:cs typeface="Arial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74472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4" grpId="0"/>
      <p:bldP spid="15" grpId="0"/>
      <p:bldP spid="16" grpId="0"/>
      <p:bldP spid="17" grpId="0"/>
      <p:bldP spid="3" grpId="0"/>
      <p:bldP spid="4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sz="3200" b="0">
                <a:latin typeface="Twinkl SemiBold" charset="0"/>
              </a:rPr>
              <a:t>Using the Four Cardinal Points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1684338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>
                <a:ea typeface="Sassoon Infant Rg" charset="0"/>
                <a:cs typeface="Arial" charset="0"/>
              </a:rPr>
              <a:t>Between each of the 8 compass points, there are 45</a:t>
            </a:r>
            <a:r>
              <a:rPr lang="en-GB">
                <a:latin typeface="Calibri" charset="0"/>
                <a:ea typeface="Sassoon Infant Rg" charset="0"/>
                <a:cs typeface="Arial" charset="0"/>
              </a:rPr>
              <a:t>°. This is       of a turn.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1624013"/>
            <a:ext cx="3646488" cy="364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254750" y="1624013"/>
            <a:ext cx="5381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250" y="4565650"/>
            <a:ext cx="4603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</a:t>
            </a:r>
          </a:p>
        </p:txBody>
      </p:sp>
      <p:sp>
        <p:nvSpPr>
          <p:cNvPr id="8" name="Rectangle 7"/>
          <p:cNvSpPr/>
          <p:nvPr/>
        </p:nvSpPr>
        <p:spPr>
          <a:xfrm>
            <a:off x="4752975" y="3078163"/>
            <a:ext cx="65246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W</a:t>
            </a:r>
          </a:p>
        </p:txBody>
      </p:sp>
      <p:sp>
        <p:nvSpPr>
          <p:cNvPr id="9" name="Rectangle 8"/>
          <p:cNvSpPr/>
          <p:nvPr/>
        </p:nvSpPr>
        <p:spPr>
          <a:xfrm>
            <a:off x="7764463" y="3055938"/>
            <a:ext cx="4619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2281238"/>
            <a:ext cx="163513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019675" y="2222500"/>
            <a:ext cx="760413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NW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213600" y="2222500"/>
            <a:ext cx="627063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NE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218363" y="4198938"/>
            <a:ext cx="57308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146675" y="4216400"/>
            <a:ext cx="706438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SW</a:t>
            </a:r>
          </a:p>
        </p:txBody>
      </p: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1160463" y="2693988"/>
            <a:ext cx="2770187" cy="3201987"/>
            <a:chOff x="1160336" y="2694678"/>
            <a:chExt cx="2770388" cy="3201721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1408004" y="3505823"/>
              <a:ext cx="0" cy="206992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1408004" y="5547178"/>
              <a:ext cx="1974993" cy="2857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1408004" y="3978858"/>
              <a:ext cx="1598728" cy="159848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26" name="Rectangle 28"/>
            <p:cNvSpPr>
              <a:spLocks noChangeArrowheads="1"/>
            </p:cNvSpPr>
            <p:nvPr/>
          </p:nvSpPr>
          <p:spPr bwMode="auto">
            <a:xfrm>
              <a:off x="2205345" y="5016024"/>
              <a:ext cx="521335" cy="369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GB">
                  <a:ea typeface="Sassoon Infant Rg" charset="0"/>
                  <a:cs typeface="Arial" charset="0"/>
                </a:rPr>
                <a:t>45</a:t>
              </a:r>
              <a:r>
                <a:rPr lang="en-GB">
                  <a:latin typeface="Calibri" charset="0"/>
                  <a:ea typeface="Sassoon Infant Rg" charset="0"/>
                  <a:cs typeface="Arial" charset="0"/>
                </a:rPr>
                <a:t>°</a:t>
              </a:r>
              <a:endParaRPr lang="en-GB">
                <a:ea typeface="Sassoon Infant Rg" charset="0"/>
                <a:cs typeface="Arial" charset="0"/>
              </a:endParaRPr>
            </a:p>
          </p:txBody>
        </p:sp>
        <p:pic>
          <p:nvPicPr>
            <p:cNvPr id="21527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366109">
              <a:off x="1689194" y="5301274"/>
              <a:ext cx="417363" cy="173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28" name="Rectangle 36"/>
            <p:cNvSpPr>
              <a:spLocks noChangeArrowheads="1"/>
            </p:cNvSpPr>
            <p:nvPr/>
          </p:nvSpPr>
          <p:spPr bwMode="auto">
            <a:xfrm>
              <a:off x="1160336" y="2694678"/>
              <a:ext cx="53893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GB" sz="4000">
                  <a:solidFill>
                    <a:srgbClr val="C00000"/>
                  </a:solidFill>
                  <a:ea typeface="Sassoon Infant Rg" charset="0"/>
                  <a:cs typeface="Arial" charset="0"/>
                </a:rPr>
                <a:t>N</a:t>
              </a:r>
            </a:p>
          </p:txBody>
        </p:sp>
        <p:sp>
          <p:nvSpPr>
            <p:cNvPr id="21529" name="Rectangle 37"/>
            <p:cNvSpPr>
              <a:spLocks noChangeArrowheads="1"/>
            </p:cNvSpPr>
            <p:nvPr/>
          </p:nvSpPr>
          <p:spPr bwMode="auto">
            <a:xfrm>
              <a:off x="3468738" y="5188513"/>
              <a:ext cx="46198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GB" sz="4000">
                  <a:solidFill>
                    <a:srgbClr val="C00000"/>
                  </a:solidFill>
                  <a:ea typeface="Sassoon Infant Rg" charset="0"/>
                  <a:cs typeface="Arial" charset="0"/>
                </a:rPr>
                <a:t>E</a:t>
              </a:r>
            </a:p>
          </p:txBody>
        </p:sp>
        <p:sp>
          <p:nvSpPr>
            <p:cNvPr id="21530" name="Rectangle 38"/>
            <p:cNvSpPr>
              <a:spLocks noChangeArrowheads="1"/>
            </p:cNvSpPr>
            <p:nvPr/>
          </p:nvSpPr>
          <p:spPr bwMode="auto">
            <a:xfrm>
              <a:off x="3019135" y="3402564"/>
              <a:ext cx="62709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GB" sz="2800">
                  <a:solidFill>
                    <a:srgbClr val="C00000"/>
                  </a:solidFill>
                  <a:ea typeface="Sassoon Infant Rg" charset="0"/>
                  <a:cs typeface="Arial" charset="0"/>
                </a:rPr>
                <a:t>NE</a:t>
              </a:r>
            </a:p>
          </p:txBody>
        </p: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2833688" y="1903413"/>
            <a:ext cx="287337" cy="520700"/>
            <a:chOff x="2716292" y="2199813"/>
            <a:chExt cx="287258" cy="522115"/>
          </a:xfrm>
        </p:grpSpPr>
        <p:sp>
          <p:nvSpPr>
            <p:cNvPr id="24" name="Rectangle 42"/>
            <p:cNvSpPr>
              <a:spLocks noChangeArrowheads="1"/>
            </p:cNvSpPr>
            <p:nvPr/>
          </p:nvSpPr>
          <p:spPr bwMode="auto">
            <a:xfrm>
              <a:off x="2738511" y="2199813"/>
              <a:ext cx="253930" cy="307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1400" dirty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25" name="Rectangle 43"/>
            <p:cNvSpPr>
              <a:spLocks noChangeArrowheads="1"/>
            </p:cNvSpPr>
            <p:nvPr/>
          </p:nvSpPr>
          <p:spPr bwMode="auto">
            <a:xfrm>
              <a:off x="2716292" y="2414707"/>
              <a:ext cx="287258" cy="307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en-GB" altLang="en-US" sz="1400" dirty="0">
                  <a:solidFill>
                    <a:schemeClr val="tx1"/>
                  </a:solidFill>
                  <a:latin typeface="+mn-lt"/>
                  <a:cs typeface="Arial" panose="020B0604020202020204" pitchFamily="34" charset="0"/>
                </a:rPr>
                <a:t>8</a:t>
              </a:r>
            </a:p>
          </p:txBody>
        </p:sp>
        <p:cxnSp>
          <p:nvCxnSpPr>
            <p:cNvPr id="27" name="Straight Connector 26"/>
            <p:cNvCxnSpPr/>
            <p:nvPr/>
          </p:nvCxnSpPr>
          <p:spPr bwMode="auto">
            <a:xfrm>
              <a:off x="2770252" y="2460871"/>
              <a:ext cx="21425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26258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320</Words>
  <Application>Microsoft Macintosh PowerPoint</Application>
  <PresentationFormat>On-screen Show (4:3)</PresentationFormat>
  <Paragraphs>110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The Four Cardinal Points of a Compass</vt:lpstr>
      <vt:lpstr>Using the Four Cardinal Points</vt:lpstr>
      <vt:lpstr>Using the Four Cardinal Points</vt:lpstr>
      <vt:lpstr>Using the Four Cardinal Points</vt:lpstr>
      <vt:lpstr>Using the Four Cardinal Points</vt:lpstr>
      <vt:lpstr>Using the Four Cardinal Points</vt:lpstr>
      <vt:lpstr>Using the Four Cardinal Points</vt:lpstr>
      <vt:lpstr>Using the Four Cardinal Points</vt:lpstr>
      <vt:lpstr>The Four Intercardinal Points</vt:lpstr>
      <vt:lpstr>Using the Four Cardinal Points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14</cp:revision>
  <dcterms:created xsi:type="dcterms:W3CDTF">2020-03-25T17:04:57Z</dcterms:created>
  <dcterms:modified xsi:type="dcterms:W3CDTF">2020-05-08T16:41:11Z</dcterms:modified>
</cp:coreProperties>
</file>