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1"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6/11/2020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00368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6/11/2020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92255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6/11/2020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91382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6/11/2020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47945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6/11/2020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51265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6/11/2020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684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6/11/2020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75831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6/11/2020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8287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6/11/2020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1522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6/11/2020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94553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6/11/2020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84496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ED291B17-9318-49DB-B28B-6E5994AE9581}" type="datetime1">
              <a:rPr lang="en-US" smtClean="0"/>
              <a:t>6/11/2020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5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84363646"/>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sp>
        <p:nvSpPr>
          <p:cNvPr id="12" name="Rectangle 11">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B35E146-69B9-4588-A389-E7F26FCE8B77}"/>
              </a:ext>
            </a:extLst>
          </p:cNvPr>
          <p:cNvSpPr>
            <a:spLocks noGrp="1"/>
          </p:cNvSpPr>
          <p:nvPr>
            <p:ph type="ctrTitle"/>
          </p:nvPr>
        </p:nvSpPr>
        <p:spPr>
          <a:xfrm>
            <a:off x="638620" y="863695"/>
            <a:ext cx="3511233" cy="3779995"/>
          </a:xfrm>
        </p:spPr>
        <p:txBody>
          <a:bodyPr anchor="ctr">
            <a:normAutofit/>
          </a:bodyPr>
          <a:lstStyle/>
          <a:p>
            <a:r>
              <a:rPr lang="en-GB" dirty="0">
                <a:solidFill>
                  <a:schemeClr val="tx1"/>
                </a:solidFill>
              </a:rPr>
              <a:t>Banbridge Academy</a:t>
            </a:r>
          </a:p>
        </p:txBody>
      </p:sp>
      <p:sp>
        <p:nvSpPr>
          <p:cNvPr id="14" name="Rectangle 13">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pic>
        <p:nvPicPr>
          <p:cNvPr id="5" name="Picture 4" descr="A close up of a brick building&#10;&#10;Description automatically generated">
            <a:extLst>
              <a:ext uri="{FF2B5EF4-FFF2-40B4-BE49-F238E27FC236}">
                <a16:creationId xmlns:a16="http://schemas.microsoft.com/office/drawing/2014/main" id="{3C5ACF40-7BAD-4EE8-BD7D-52D7DDB0D69C}"/>
              </a:ext>
            </a:extLst>
          </p:cNvPr>
          <p:cNvPicPr>
            <a:picLocks noChangeAspect="1"/>
          </p:cNvPicPr>
          <p:nvPr/>
        </p:nvPicPr>
        <p:blipFill rotWithShape="1">
          <a:blip r:embed="rId2"/>
          <a:srcRect t="2633" r="1" b="1"/>
          <a:stretch/>
        </p:blipFill>
        <p:spPr>
          <a:xfrm>
            <a:off x="4654295" y="10"/>
            <a:ext cx="7537705" cy="6857990"/>
          </a:xfrm>
          <a:prstGeom prst="rect">
            <a:avLst/>
          </a:prstGeom>
        </p:spPr>
      </p:pic>
    </p:spTree>
    <p:extLst>
      <p:ext uri="{BB962C8B-B14F-4D97-AF65-F5344CB8AC3E}">
        <p14:creationId xmlns:p14="http://schemas.microsoft.com/office/powerpoint/2010/main" val="1376988165"/>
      </p:ext>
    </p:extLst>
  </p:cSld>
  <p:clrMapOvr>
    <a:overrideClrMapping bg1="dk1" tx1="lt1" bg2="dk2" tx2="lt2" accent1="accent1" accent2="accent2" accent3="accent3" accent4="accent4" accent5="accent5" accent6="accent6" hlink="hlink" folHlink="folHlink"/>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8DD2392-397B-48BF-BEFA-EA1FB881C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large brick building with grass and trees&#10;&#10;Description automatically generated">
            <a:extLst>
              <a:ext uri="{FF2B5EF4-FFF2-40B4-BE49-F238E27FC236}">
                <a16:creationId xmlns:a16="http://schemas.microsoft.com/office/drawing/2014/main" id="{3D8DB9FA-F4EE-458F-9F8C-5BD8BE0BF690}"/>
              </a:ext>
            </a:extLst>
          </p:cNvPr>
          <p:cNvPicPr>
            <a:picLocks noChangeAspect="1"/>
          </p:cNvPicPr>
          <p:nvPr/>
        </p:nvPicPr>
        <p:blipFill rotWithShape="1">
          <a:blip r:embed="rId2">
            <a:alphaModFix amt="40000"/>
          </a:blip>
          <a:srcRect t="6995" b="8736"/>
          <a:stretch/>
        </p:blipFill>
        <p:spPr>
          <a:xfrm>
            <a:off x="20" y="10"/>
            <a:ext cx="12191980" cy="6857990"/>
          </a:xfrm>
          <a:prstGeom prst="rect">
            <a:avLst/>
          </a:prstGeom>
        </p:spPr>
      </p:pic>
      <p:sp>
        <p:nvSpPr>
          <p:cNvPr id="2" name="Title 1">
            <a:extLst>
              <a:ext uri="{FF2B5EF4-FFF2-40B4-BE49-F238E27FC236}">
                <a16:creationId xmlns:a16="http://schemas.microsoft.com/office/drawing/2014/main" id="{C2380372-CF75-469D-8017-9E338E70C03D}"/>
              </a:ext>
            </a:extLst>
          </p:cNvPr>
          <p:cNvSpPr>
            <a:spLocks noGrp="1"/>
          </p:cNvSpPr>
          <p:nvPr>
            <p:ph type="title"/>
          </p:nvPr>
        </p:nvSpPr>
        <p:spPr>
          <a:xfrm>
            <a:off x="1023870" y="702156"/>
            <a:ext cx="10144260" cy="1013800"/>
          </a:xfrm>
        </p:spPr>
        <p:txBody>
          <a:bodyPr vert="horz" lIns="91440" tIns="45720" rIns="91440" bIns="45720" rtlCol="0" anchor="b">
            <a:normAutofit/>
          </a:bodyPr>
          <a:lstStyle/>
          <a:p>
            <a:r>
              <a:rPr lang="en-US" sz="2800" b="0" kern="1200" cap="all" dirty="0">
                <a:solidFill>
                  <a:schemeClr val="tx1"/>
                </a:solidFill>
                <a:latin typeface="+mj-lt"/>
                <a:ea typeface="+mj-ea"/>
                <a:cs typeface="+mj-cs"/>
              </a:rPr>
              <a:t>History</a:t>
            </a:r>
          </a:p>
        </p:txBody>
      </p:sp>
      <p:sp>
        <p:nvSpPr>
          <p:cNvPr id="4" name="TextBox 3">
            <a:extLst>
              <a:ext uri="{FF2B5EF4-FFF2-40B4-BE49-F238E27FC236}">
                <a16:creationId xmlns:a16="http://schemas.microsoft.com/office/drawing/2014/main" id="{1771D092-E654-4F29-8B3B-BD8A4E04A45D}"/>
              </a:ext>
            </a:extLst>
          </p:cNvPr>
          <p:cNvSpPr txBox="1"/>
          <p:nvPr/>
        </p:nvSpPr>
        <p:spPr>
          <a:xfrm>
            <a:off x="965199" y="2180496"/>
            <a:ext cx="10261602" cy="3678303"/>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accent1"/>
              </a:buClr>
              <a:buSzPct val="92000"/>
            </a:pPr>
            <a:r>
              <a:rPr lang="en-US" sz="1500" dirty="0">
                <a:solidFill>
                  <a:schemeClr val="tx1">
                    <a:lumMod val="75000"/>
                    <a:lumOff val="25000"/>
                  </a:schemeClr>
                </a:solidFill>
              </a:rPr>
              <a:t>There is so much history behind Banbridge Academy. It was first founded in 1786 by James Withers. The school was originally a private business that was housed in a small terraced house in Banbridge on Library Lane beside the railway line. The small accommodation did not stop the numbers rising to 72 in 1837.  An early report from Seapatrick Parish, notes that the income from the children is £150 and the accommodation bill was only £18 per annum. Surprisingly the school was a mixed school and for the time this was very unusual. Banbridge was one of the first schools to have a football club in the province and a rugby club as well.</a:t>
            </a:r>
          </a:p>
          <a:p>
            <a:pPr>
              <a:lnSpc>
                <a:spcPct val="90000"/>
              </a:lnSpc>
              <a:spcBef>
                <a:spcPct val="20000"/>
              </a:spcBef>
              <a:spcAft>
                <a:spcPts val="600"/>
              </a:spcAft>
              <a:buClr>
                <a:schemeClr val="accent1"/>
              </a:buClr>
              <a:buSzPct val="92000"/>
              <a:buFont typeface="Wingdings 2" panose="05020102010507070707" pitchFamily="18" charset="2"/>
              <a:buChar char=""/>
            </a:pPr>
            <a:endParaRPr lang="en-US" sz="1500" dirty="0">
              <a:solidFill>
                <a:schemeClr val="tx1">
                  <a:lumMod val="75000"/>
                  <a:lumOff val="25000"/>
                </a:schemeClr>
              </a:solidFill>
            </a:endParaRPr>
          </a:p>
          <a:p>
            <a:pPr>
              <a:lnSpc>
                <a:spcPct val="90000"/>
              </a:lnSpc>
              <a:spcBef>
                <a:spcPct val="20000"/>
              </a:spcBef>
              <a:spcAft>
                <a:spcPts val="600"/>
              </a:spcAft>
              <a:buClr>
                <a:schemeClr val="accent1"/>
              </a:buClr>
              <a:buSzPct val="92000"/>
            </a:pPr>
            <a:r>
              <a:rPr lang="en-US" sz="1500" dirty="0">
                <a:solidFill>
                  <a:schemeClr val="tx1">
                    <a:lumMod val="75000"/>
                    <a:lumOff val="25000"/>
                  </a:schemeClr>
                </a:solidFill>
              </a:rPr>
              <a:t>One of the strangest things to me was that every time a new headmaster came they had to get grant from the government to build more buildings.  This was because of the increasing numbers of children coming and it is still the same way to this very day.</a:t>
            </a:r>
          </a:p>
          <a:p>
            <a:pPr>
              <a:lnSpc>
                <a:spcPct val="90000"/>
              </a:lnSpc>
              <a:spcBef>
                <a:spcPct val="20000"/>
              </a:spcBef>
              <a:spcAft>
                <a:spcPts val="600"/>
              </a:spcAft>
              <a:buClr>
                <a:schemeClr val="accent1"/>
              </a:buClr>
              <a:buSzPct val="92000"/>
              <a:buFont typeface="Wingdings 2" panose="05020102010507070707" pitchFamily="18" charset="2"/>
              <a:buChar char=""/>
            </a:pPr>
            <a:endParaRPr lang="en-US" sz="1500" dirty="0">
              <a:solidFill>
                <a:schemeClr val="tx1">
                  <a:lumMod val="75000"/>
                  <a:lumOff val="25000"/>
                </a:schemeClr>
              </a:solidFill>
            </a:endParaRPr>
          </a:p>
          <a:p>
            <a:pPr>
              <a:lnSpc>
                <a:spcPct val="90000"/>
              </a:lnSpc>
              <a:spcBef>
                <a:spcPct val="20000"/>
              </a:spcBef>
              <a:spcAft>
                <a:spcPts val="600"/>
              </a:spcAft>
              <a:buClr>
                <a:schemeClr val="accent1"/>
              </a:buClr>
              <a:buSzPct val="92000"/>
            </a:pPr>
            <a:r>
              <a:rPr lang="en-US" sz="1500" dirty="0">
                <a:solidFill>
                  <a:schemeClr val="tx1">
                    <a:lumMod val="75000"/>
                    <a:lumOff val="25000"/>
                  </a:schemeClr>
                </a:solidFill>
              </a:rPr>
              <a:t>The current headmaster Mr McLoughlin began in 2015 and is encouraging children to work to the best of their ability. Even though the school is 225 years old it is still producing at the end of seven years young adults to think for themselves and care for others.</a:t>
            </a:r>
          </a:p>
        </p:txBody>
      </p:sp>
    </p:spTree>
    <p:extLst>
      <p:ext uri="{BB962C8B-B14F-4D97-AF65-F5344CB8AC3E}">
        <p14:creationId xmlns:p14="http://schemas.microsoft.com/office/powerpoint/2010/main" val="1937363299"/>
      </p:ext>
    </p:extLst>
  </p:cSld>
  <p:clrMapOvr>
    <a:overrideClrMapping bg1="dk1" tx1="lt1" bg2="dk2" tx2="lt2" accent1="accent1" accent2="accent2" accent3="accent3" accent4="accent4" accent5="accent5" accent6="accent6" hlink="hlink" folHlink="folHlink"/>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0E896-0DDF-43F5-A9BA-235145D494FD}"/>
              </a:ext>
            </a:extLst>
          </p:cNvPr>
          <p:cNvSpPr>
            <a:spLocks noGrp="1"/>
          </p:cNvSpPr>
          <p:nvPr>
            <p:ph type="title"/>
          </p:nvPr>
        </p:nvSpPr>
        <p:spPr>
          <a:xfrm>
            <a:off x="457367" y="702156"/>
            <a:ext cx="11029616" cy="840894"/>
          </a:xfrm>
        </p:spPr>
        <p:txBody>
          <a:bodyPr/>
          <a:lstStyle/>
          <a:p>
            <a:r>
              <a:rPr lang="en-GB" dirty="0"/>
              <a:t>Departments</a:t>
            </a:r>
          </a:p>
        </p:txBody>
      </p:sp>
      <p:sp>
        <p:nvSpPr>
          <p:cNvPr id="4" name="TextBox 3">
            <a:extLst>
              <a:ext uri="{FF2B5EF4-FFF2-40B4-BE49-F238E27FC236}">
                <a16:creationId xmlns:a16="http://schemas.microsoft.com/office/drawing/2014/main" id="{4741F645-00F0-4ADF-BF6B-D3A5F891198F}"/>
              </a:ext>
            </a:extLst>
          </p:cNvPr>
          <p:cNvSpPr txBox="1"/>
          <p:nvPr/>
        </p:nvSpPr>
        <p:spPr>
          <a:xfrm>
            <a:off x="485775" y="1890876"/>
            <a:ext cx="10887075" cy="4770537"/>
          </a:xfrm>
          <a:prstGeom prst="rect">
            <a:avLst/>
          </a:prstGeom>
          <a:noFill/>
        </p:spPr>
        <p:txBody>
          <a:bodyPr wrap="square" rtlCol="0">
            <a:spAutoFit/>
          </a:bodyPr>
          <a:lstStyle/>
          <a:p>
            <a:r>
              <a:rPr lang="en-GB" sz="1600" dirty="0"/>
              <a:t>Classes:</a:t>
            </a:r>
          </a:p>
          <a:p>
            <a:r>
              <a:rPr lang="en-GB" sz="1600" dirty="0"/>
              <a:t>Art and Moving Images</a:t>
            </a:r>
          </a:p>
          <a:p>
            <a:r>
              <a:rPr lang="en-GB" sz="1600" dirty="0"/>
              <a:t>Biology </a:t>
            </a:r>
          </a:p>
          <a:p>
            <a:r>
              <a:rPr lang="en-GB" sz="1600" dirty="0"/>
              <a:t>Business studies</a:t>
            </a:r>
          </a:p>
          <a:p>
            <a:r>
              <a:rPr lang="en-GB" sz="1600" dirty="0"/>
              <a:t>Careers </a:t>
            </a:r>
          </a:p>
          <a:p>
            <a:r>
              <a:rPr lang="en-GB" sz="1600" dirty="0"/>
              <a:t>Chemistry </a:t>
            </a:r>
          </a:p>
          <a:p>
            <a:r>
              <a:rPr lang="en-GB" sz="1600" dirty="0"/>
              <a:t>Computing </a:t>
            </a:r>
          </a:p>
          <a:p>
            <a:r>
              <a:rPr lang="en-GB" sz="1600" dirty="0"/>
              <a:t>Drama</a:t>
            </a:r>
          </a:p>
          <a:p>
            <a:r>
              <a:rPr lang="en-GB" sz="1600" dirty="0"/>
              <a:t>Economics</a:t>
            </a:r>
          </a:p>
          <a:p>
            <a:r>
              <a:rPr lang="en-GB" sz="1600" dirty="0"/>
              <a:t>English</a:t>
            </a:r>
          </a:p>
          <a:p>
            <a:r>
              <a:rPr lang="en-GB" sz="1600" dirty="0"/>
              <a:t>Geography </a:t>
            </a:r>
          </a:p>
          <a:p>
            <a:r>
              <a:rPr lang="en-GB" sz="1600" dirty="0"/>
              <a:t>Government and Politics</a:t>
            </a:r>
          </a:p>
          <a:p>
            <a:r>
              <a:rPr lang="en-GB" sz="1600" dirty="0"/>
              <a:t>Home Economics </a:t>
            </a:r>
          </a:p>
          <a:p>
            <a:r>
              <a:rPr lang="en-GB" sz="1600" dirty="0"/>
              <a:t>Mathematics </a:t>
            </a:r>
          </a:p>
          <a:p>
            <a:r>
              <a:rPr lang="en-GB" sz="1600" dirty="0"/>
              <a:t>Modern Languages</a:t>
            </a:r>
          </a:p>
          <a:p>
            <a:r>
              <a:rPr lang="en-GB" sz="1600" dirty="0"/>
              <a:t>Music</a:t>
            </a:r>
          </a:p>
          <a:p>
            <a:r>
              <a:rPr lang="en-GB" sz="1600" dirty="0"/>
              <a:t>Religious Studies</a:t>
            </a:r>
          </a:p>
          <a:p>
            <a:r>
              <a:rPr lang="en-GB" sz="1600" dirty="0"/>
              <a:t>Science </a:t>
            </a:r>
          </a:p>
          <a:p>
            <a:r>
              <a:rPr lang="en-GB" sz="1600" dirty="0"/>
              <a:t>Technology and Design</a:t>
            </a:r>
          </a:p>
        </p:txBody>
      </p:sp>
    </p:spTree>
    <p:extLst>
      <p:ext uri="{BB962C8B-B14F-4D97-AF65-F5344CB8AC3E}">
        <p14:creationId xmlns:p14="http://schemas.microsoft.com/office/powerpoint/2010/main" val="10000207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0AAA77F-2122-4696-A0FB-829E5DE283AC}"/>
              </a:ext>
            </a:extLst>
          </p:cNvPr>
          <p:cNvSpPr>
            <a:spLocks noGrp="1"/>
          </p:cNvSpPr>
          <p:nvPr>
            <p:ph type="title"/>
          </p:nvPr>
        </p:nvSpPr>
        <p:spPr>
          <a:xfrm>
            <a:off x="8013433" y="702156"/>
            <a:ext cx="3568661" cy="1188720"/>
          </a:xfrm>
        </p:spPr>
        <p:txBody>
          <a:bodyPr>
            <a:normAutofit/>
          </a:bodyPr>
          <a:lstStyle/>
          <a:p>
            <a:r>
              <a:rPr lang="en-GB" dirty="0"/>
              <a:t>Uniform</a:t>
            </a:r>
          </a:p>
        </p:txBody>
      </p:sp>
      <p:pic>
        <p:nvPicPr>
          <p:cNvPr id="5" name="Content Placeholder 4" descr="A group of people posing for a photo&#10;&#10;Description automatically generated">
            <a:extLst>
              <a:ext uri="{FF2B5EF4-FFF2-40B4-BE49-F238E27FC236}">
                <a16:creationId xmlns:a16="http://schemas.microsoft.com/office/drawing/2014/main" id="{D66D1D82-B187-4580-9136-568E74770852}"/>
              </a:ext>
            </a:extLst>
          </p:cNvPr>
          <p:cNvPicPr>
            <a:picLocks noChangeAspect="1"/>
          </p:cNvPicPr>
          <p:nvPr/>
        </p:nvPicPr>
        <p:blipFill rotWithShape="1">
          <a:blip r:embed="rId2"/>
          <a:srcRect l="19281" r="7080" b="2"/>
          <a:stretch/>
        </p:blipFill>
        <p:spPr>
          <a:xfrm>
            <a:off x="20" y="10"/>
            <a:ext cx="7537685" cy="6857990"/>
          </a:xfrm>
          <a:prstGeom prst="rect">
            <a:avLst/>
          </a:prstGeom>
        </p:spPr>
      </p:pic>
      <p:sp>
        <p:nvSpPr>
          <p:cNvPr id="14" name="Rectangle 13">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6" name="TextBox 5">
            <a:extLst>
              <a:ext uri="{FF2B5EF4-FFF2-40B4-BE49-F238E27FC236}">
                <a16:creationId xmlns:a16="http://schemas.microsoft.com/office/drawing/2014/main" id="{135F12F3-4958-4557-AF8D-CCE9ED85535E}"/>
              </a:ext>
            </a:extLst>
          </p:cNvPr>
          <p:cNvSpPr txBox="1"/>
          <p:nvPr/>
        </p:nvSpPr>
        <p:spPr>
          <a:xfrm>
            <a:off x="8013433" y="2044393"/>
            <a:ext cx="3744188" cy="2031325"/>
          </a:xfrm>
          <a:prstGeom prst="rect">
            <a:avLst/>
          </a:prstGeom>
          <a:noFill/>
        </p:spPr>
        <p:txBody>
          <a:bodyPr wrap="square" rtlCol="0">
            <a:spAutoFit/>
          </a:bodyPr>
          <a:lstStyle/>
          <a:p>
            <a:r>
              <a:rPr lang="en-GB" dirty="0"/>
              <a:t>The girl’s uniform is petrol blue. You can wear cream tights or socks and your shoes must be a light brown. Your tie is petrol blue with red and black stripes you wear a petrol blue blazer and skirt and a white shirt.</a:t>
            </a:r>
          </a:p>
        </p:txBody>
      </p:sp>
      <p:sp>
        <p:nvSpPr>
          <p:cNvPr id="7" name="TextBox 6">
            <a:extLst>
              <a:ext uri="{FF2B5EF4-FFF2-40B4-BE49-F238E27FC236}">
                <a16:creationId xmlns:a16="http://schemas.microsoft.com/office/drawing/2014/main" id="{B9D3B3C5-1139-4EE2-8543-9BD3727595B3}"/>
              </a:ext>
            </a:extLst>
          </p:cNvPr>
          <p:cNvSpPr txBox="1"/>
          <p:nvPr/>
        </p:nvSpPr>
        <p:spPr>
          <a:xfrm>
            <a:off x="8013434" y="4673600"/>
            <a:ext cx="3744188" cy="1754326"/>
          </a:xfrm>
          <a:prstGeom prst="rect">
            <a:avLst/>
          </a:prstGeom>
          <a:noFill/>
        </p:spPr>
        <p:txBody>
          <a:bodyPr wrap="square" rtlCol="0">
            <a:spAutoFit/>
          </a:bodyPr>
          <a:lstStyle/>
          <a:p>
            <a:r>
              <a:rPr lang="en-GB" dirty="0"/>
              <a:t>The boy’s uniform is black and you must wear black shoes. Again your tie is petrol blue with red and black stripes you wear a black blazer and trousers With a white shirt.  </a:t>
            </a:r>
          </a:p>
        </p:txBody>
      </p:sp>
    </p:spTree>
    <p:extLst>
      <p:ext uri="{BB962C8B-B14F-4D97-AF65-F5344CB8AC3E}">
        <p14:creationId xmlns:p14="http://schemas.microsoft.com/office/powerpoint/2010/main" val="167687072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7F2BB43-1E8B-40A7-9733-9AEE76BFE2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2F2499BD-C67D-4CD4-9747-4DCC7EF1F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80D02CAC-A533-4E24-84A6-B3171E16A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44DBAF48-B17B-4AA7-9E99-4EC0C9905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85A71294-C247-450A-BB34-6E68648C95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panose="020B0502020104020203"/>
              <a:ea typeface="+mn-ea"/>
              <a:cs typeface="+mn-cs"/>
            </a:endParaRPr>
          </a:p>
        </p:txBody>
      </p:sp>
      <p:sp useBgFill="1">
        <p:nvSpPr>
          <p:cNvPr id="23" name="Rectangle 22">
            <a:extLst>
              <a:ext uri="{FF2B5EF4-FFF2-40B4-BE49-F238E27FC236}">
                <a16:creationId xmlns:a16="http://schemas.microsoft.com/office/drawing/2014/main" id="{D36A0BA4-6A63-41D3-B0FA-43799ABC4A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490E9FA-1377-40B8-A857-C7E0CE054CE7}"/>
              </a:ext>
            </a:extLst>
          </p:cNvPr>
          <p:cNvSpPr>
            <a:spLocks noGrp="1"/>
          </p:cNvSpPr>
          <p:nvPr>
            <p:ph type="title"/>
          </p:nvPr>
        </p:nvSpPr>
        <p:spPr>
          <a:xfrm>
            <a:off x="446534" y="1005839"/>
            <a:ext cx="6269226" cy="2316482"/>
          </a:xfrm>
        </p:spPr>
        <p:txBody>
          <a:bodyPr vert="horz" lIns="91440" tIns="45720" rIns="91440" bIns="45720" rtlCol="0" anchor="b">
            <a:normAutofit/>
          </a:bodyPr>
          <a:lstStyle/>
          <a:p>
            <a:r>
              <a:rPr lang="en-US" sz="6000" dirty="0">
                <a:solidFill>
                  <a:schemeClr val="tx1"/>
                </a:solidFill>
              </a:rPr>
              <a:t>PE Uniform </a:t>
            </a:r>
          </a:p>
        </p:txBody>
      </p:sp>
      <p:sp>
        <p:nvSpPr>
          <p:cNvPr id="25" name="Rectangle 24">
            <a:extLst>
              <a:ext uri="{FF2B5EF4-FFF2-40B4-BE49-F238E27FC236}">
                <a16:creationId xmlns:a16="http://schemas.microsoft.com/office/drawing/2014/main" id="{673313D8-D259-4D89-9CE5-14884FB40D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19" y="457200"/>
            <a:ext cx="6766560" cy="91439"/>
          </a:xfrm>
          <a:prstGeom prst="rect">
            <a:avLst/>
          </a:prstGeom>
          <a:solidFill>
            <a:schemeClr val="tx1">
              <a:alpha val="6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8" name="Picture 7" descr="A group of people posing for a photo&#10;&#10;Description automatically generated">
            <a:extLst>
              <a:ext uri="{FF2B5EF4-FFF2-40B4-BE49-F238E27FC236}">
                <a16:creationId xmlns:a16="http://schemas.microsoft.com/office/drawing/2014/main" id="{938A0834-5E23-434B-8775-F3F7F3273298}"/>
              </a:ext>
            </a:extLst>
          </p:cNvPr>
          <p:cNvPicPr>
            <a:picLocks noChangeAspect="1"/>
          </p:cNvPicPr>
          <p:nvPr/>
        </p:nvPicPr>
        <p:blipFill rotWithShape="1">
          <a:blip r:embed="rId2"/>
          <a:srcRect l="15259" r="8824" b="-3"/>
          <a:stretch/>
        </p:blipFill>
        <p:spPr>
          <a:xfrm>
            <a:off x="8140428" y="-19040"/>
            <a:ext cx="4051572" cy="3428990"/>
          </a:xfrm>
          <a:prstGeom prst="rect">
            <a:avLst/>
          </a:prstGeom>
        </p:spPr>
      </p:pic>
      <p:pic>
        <p:nvPicPr>
          <p:cNvPr id="6" name="Picture 5" descr="A group of people posing for a photo&#10;&#10;Description automatically generated">
            <a:extLst>
              <a:ext uri="{FF2B5EF4-FFF2-40B4-BE49-F238E27FC236}">
                <a16:creationId xmlns:a16="http://schemas.microsoft.com/office/drawing/2014/main" id="{15887B1D-01C5-4B16-AF5E-8DE52B0E5007}"/>
              </a:ext>
            </a:extLst>
          </p:cNvPr>
          <p:cNvPicPr>
            <a:picLocks noChangeAspect="1"/>
          </p:cNvPicPr>
          <p:nvPr/>
        </p:nvPicPr>
        <p:blipFill rotWithShape="1">
          <a:blip r:embed="rId3"/>
          <a:srcRect l="3335" r="8048"/>
          <a:stretch/>
        </p:blipFill>
        <p:spPr>
          <a:xfrm>
            <a:off x="8140428" y="3429000"/>
            <a:ext cx="4051572" cy="3429000"/>
          </a:xfrm>
          <a:prstGeom prst="rect">
            <a:avLst/>
          </a:prstGeom>
        </p:spPr>
      </p:pic>
      <p:sp>
        <p:nvSpPr>
          <p:cNvPr id="9" name="TextBox 8">
            <a:extLst>
              <a:ext uri="{FF2B5EF4-FFF2-40B4-BE49-F238E27FC236}">
                <a16:creationId xmlns:a16="http://schemas.microsoft.com/office/drawing/2014/main" id="{ABDFBA2D-07DC-4A85-9A62-92BA34EE42C0}"/>
              </a:ext>
            </a:extLst>
          </p:cNvPr>
          <p:cNvSpPr txBox="1"/>
          <p:nvPr/>
        </p:nvSpPr>
        <p:spPr>
          <a:xfrm>
            <a:off x="873760" y="3962400"/>
            <a:ext cx="6269226" cy="2031325"/>
          </a:xfrm>
          <a:prstGeom prst="rect">
            <a:avLst/>
          </a:prstGeom>
          <a:noFill/>
        </p:spPr>
        <p:txBody>
          <a:bodyPr wrap="square" rtlCol="0">
            <a:spAutoFit/>
          </a:bodyPr>
          <a:lstStyle/>
          <a:p>
            <a:r>
              <a:rPr lang="en-GB" dirty="0"/>
              <a:t>This is the PE uniform for hockey, the uniform is red with navy shorts and in this photo the had won a trophy. (Mrs McCune can you spot Charlie Brush?)</a:t>
            </a:r>
          </a:p>
          <a:p>
            <a:endParaRPr lang="en-GB" dirty="0"/>
          </a:p>
          <a:p>
            <a:r>
              <a:rPr lang="en-GB" dirty="0"/>
              <a:t>The Rugby kit is a red and black top with red and black shorts ( Also my brother is in the rugby picture his hair is the one that is very long and tall).</a:t>
            </a:r>
          </a:p>
        </p:txBody>
      </p:sp>
    </p:spTree>
    <p:extLst>
      <p:ext uri="{BB962C8B-B14F-4D97-AF65-F5344CB8AC3E}">
        <p14:creationId xmlns:p14="http://schemas.microsoft.com/office/powerpoint/2010/main" val="37513017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39A33-B9C2-47FF-A2FB-BBC6D951B6D9}"/>
              </a:ext>
            </a:extLst>
          </p:cNvPr>
          <p:cNvSpPr>
            <a:spLocks noGrp="1"/>
          </p:cNvSpPr>
          <p:nvPr>
            <p:ph type="title"/>
          </p:nvPr>
        </p:nvSpPr>
        <p:spPr/>
        <p:txBody>
          <a:bodyPr/>
          <a:lstStyle/>
          <a:p>
            <a:r>
              <a:rPr lang="en-GB" dirty="0"/>
              <a:t>School Day/Canteen food </a:t>
            </a:r>
          </a:p>
        </p:txBody>
      </p:sp>
      <p:sp>
        <p:nvSpPr>
          <p:cNvPr id="4" name="TextBox 3">
            <a:extLst>
              <a:ext uri="{FF2B5EF4-FFF2-40B4-BE49-F238E27FC236}">
                <a16:creationId xmlns:a16="http://schemas.microsoft.com/office/drawing/2014/main" id="{40F53511-7959-4A44-9A34-3E6987858A0C}"/>
              </a:ext>
            </a:extLst>
          </p:cNvPr>
          <p:cNvSpPr txBox="1"/>
          <p:nvPr/>
        </p:nvSpPr>
        <p:spPr>
          <a:xfrm>
            <a:off x="923925" y="2619375"/>
            <a:ext cx="10363200" cy="2585323"/>
          </a:xfrm>
          <a:prstGeom prst="rect">
            <a:avLst/>
          </a:prstGeom>
          <a:noFill/>
        </p:spPr>
        <p:txBody>
          <a:bodyPr wrap="square" rtlCol="0">
            <a:spAutoFit/>
          </a:bodyPr>
          <a:lstStyle/>
          <a:p>
            <a:r>
              <a:rPr lang="en-GB" dirty="0"/>
              <a:t>The school day starts at 09:15 and each lesson is 45mins long, break time is at 11:00. You bring your own break and lunch is at 13:30 the lunch menu is: </a:t>
            </a:r>
          </a:p>
          <a:p>
            <a:r>
              <a:rPr lang="en-GB" b="1" dirty="0"/>
              <a:t>Main:                                             Dessert:                   Drinks:</a:t>
            </a:r>
          </a:p>
          <a:p>
            <a:r>
              <a:rPr lang="en-GB" dirty="0"/>
              <a:t>Pizza                                                Muffins                     Milk                                                </a:t>
            </a:r>
          </a:p>
          <a:p>
            <a:r>
              <a:rPr lang="en-GB" dirty="0"/>
              <a:t>Hotdogs                                         Ice cream                 Sparkling Water</a:t>
            </a:r>
          </a:p>
          <a:p>
            <a:r>
              <a:rPr lang="en-GB" dirty="0"/>
              <a:t>Burgers                                                                             Orange juice  </a:t>
            </a:r>
          </a:p>
          <a:p>
            <a:r>
              <a:rPr lang="en-GB" dirty="0"/>
              <a:t>Goujons and chips                                                          Water                                                          </a:t>
            </a:r>
          </a:p>
          <a:p>
            <a:r>
              <a:rPr lang="en-GB" dirty="0"/>
              <a:t>Salad                                                                                  Fizzy Apple Juice</a:t>
            </a:r>
          </a:p>
          <a:p>
            <a:r>
              <a:rPr lang="en-GB" dirty="0"/>
              <a:t>   </a:t>
            </a:r>
          </a:p>
        </p:txBody>
      </p:sp>
      <p:sp>
        <p:nvSpPr>
          <p:cNvPr id="3" name="TextBox 2">
            <a:extLst>
              <a:ext uri="{FF2B5EF4-FFF2-40B4-BE49-F238E27FC236}">
                <a16:creationId xmlns:a16="http://schemas.microsoft.com/office/drawing/2014/main" id="{70603170-A65D-4FA6-B88D-7C2B521153D3}"/>
              </a:ext>
            </a:extLst>
          </p:cNvPr>
          <p:cNvSpPr txBox="1"/>
          <p:nvPr/>
        </p:nvSpPr>
        <p:spPr>
          <a:xfrm>
            <a:off x="923926" y="5667374"/>
            <a:ext cx="6934200" cy="369332"/>
          </a:xfrm>
          <a:prstGeom prst="rect">
            <a:avLst/>
          </a:prstGeom>
          <a:noFill/>
        </p:spPr>
        <p:txBody>
          <a:bodyPr wrap="square" rtlCol="0">
            <a:spAutoFit/>
          </a:bodyPr>
          <a:lstStyle/>
          <a:p>
            <a:r>
              <a:rPr lang="en-GB" dirty="0"/>
              <a:t>These are only some of the things that are in the menu though.</a:t>
            </a:r>
          </a:p>
        </p:txBody>
      </p:sp>
    </p:spTree>
    <p:extLst>
      <p:ext uri="{BB962C8B-B14F-4D97-AF65-F5344CB8AC3E}">
        <p14:creationId xmlns:p14="http://schemas.microsoft.com/office/powerpoint/2010/main" val="269256443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red white and blue flag&#10;&#10;Description automatically generated">
            <a:extLst>
              <a:ext uri="{FF2B5EF4-FFF2-40B4-BE49-F238E27FC236}">
                <a16:creationId xmlns:a16="http://schemas.microsoft.com/office/drawing/2014/main" id="{32C7AB9D-DED9-4AE4-B9A1-9CB060116BFC}"/>
              </a:ext>
            </a:extLst>
          </p:cNvPr>
          <p:cNvPicPr>
            <a:picLocks noChangeAspect="1"/>
          </p:cNvPicPr>
          <p:nvPr/>
        </p:nvPicPr>
        <p:blipFill rotWithShape="1">
          <a:blip r:embed="rId2"/>
          <a:srcRect t="21727" r="2" b="5746"/>
          <a:stretch/>
        </p:blipFill>
        <p:spPr>
          <a:xfrm>
            <a:off x="20" y="2"/>
            <a:ext cx="4578252" cy="2608957"/>
          </a:xfrm>
          <a:prstGeom prst="rect">
            <a:avLst/>
          </a:prstGeom>
        </p:spPr>
      </p:pic>
      <p:sp>
        <p:nvSpPr>
          <p:cNvPr id="13" name="Rectangle 12">
            <a:extLst>
              <a:ext uri="{FF2B5EF4-FFF2-40B4-BE49-F238E27FC236}">
                <a16:creationId xmlns:a16="http://schemas.microsoft.com/office/drawing/2014/main" id="{2C2811D4-5347-4268-B736-DF29160D7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11819"/>
            <a:ext cx="4576634" cy="4235946"/>
          </a:xfrm>
          <a:prstGeom prst="rect">
            <a:avLst/>
          </a:prstGeom>
          <a:solidFill>
            <a:srgbClr val="465359"/>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95130BE-34A3-4AD4-BF50-95D87CDCCCC7}"/>
              </a:ext>
            </a:extLst>
          </p:cNvPr>
          <p:cNvSpPr>
            <a:spLocks noGrp="1"/>
          </p:cNvSpPr>
          <p:nvPr>
            <p:ph type="title"/>
          </p:nvPr>
        </p:nvSpPr>
        <p:spPr>
          <a:xfrm>
            <a:off x="584200" y="3066617"/>
            <a:ext cx="3412067" cy="897047"/>
          </a:xfrm>
        </p:spPr>
        <p:txBody>
          <a:bodyPr vert="horz" lIns="91440" tIns="45720" rIns="91440" bIns="45720" rtlCol="0" anchor="ctr">
            <a:normAutofit/>
          </a:bodyPr>
          <a:lstStyle/>
          <a:p>
            <a:r>
              <a:rPr lang="en-US" sz="2800" b="0" kern="1200" cap="all" dirty="0">
                <a:solidFill>
                  <a:srgbClr val="FFFFFF"/>
                </a:solidFill>
                <a:latin typeface="+mj-lt"/>
                <a:ea typeface="+mj-ea"/>
                <a:cs typeface="+mj-cs"/>
              </a:rPr>
              <a:t>School Trips </a:t>
            </a:r>
          </a:p>
        </p:txBody>
      </p:sp>
      <p:pic>
        <p:nvPicPr>
          <p:cNvPr id="6" name="Picture 5" descr="A castle on top of a building&#10;&#10;Description automatically generated">
            <a:extLst>
              <a:ext uri="{FF2B5EF4-FFF2-40B4-BE49-F238E27FC236}">
                <a16:creationId xmlns:a16="http://schemas.microsoft.com/office/drawing/2014/main" id="{C7317D8D-3979-4FB1-A8B1-A1140E2C9C68}"/>
              </a:ext>
            </a:extLst>
          </p:cNvPr>
          <p:cNvPicPr>
            <a:picLocks noChangeAspect="1"/>
          </p:cNvPicPr>
          <p:nvPr/>
        </p:nvPicPr>
        <p:blipFill rotWithShape="1">
          <a:blip r:embed="rId3"/>
          <a:srcRect l="3500" r="16568" b="2"/>
          <a:stretch/>
        </p:blipFill>
        <p:spPr>
          <a:xfrm>
            <a:off x="4578270" y="-2"/>
            <a:ext cx="7613730" cy="6858000"/>
          </a:xfrm>
          <a:prstGeom prst="rect">
            <a:avLst/>
          </a:prstGeom>
        </p:spPr>
      </p:pic>
      <p:sp>
        <p:nvSpPr>
          <p:cNvPr id="15" name="Rectangle 14">
            <a:extLst>
              <a:ext uri="{FF2B5EF4-FFF2-40B4-BE49-F238E27FC236}">
                <a16:creationId xmlns:a16="http://schemas.microsoft.com/office/drawing/2014/main" id="{74EFA34C-3CB6-4E42-AA45-8B85EB878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0517" y="-460"/>
            <a:ext cx="91440" cy="685800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9313C9E-0227-4919-B36E-DE3343267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 y="2560620"/>
            <a:ext cx="4581144" cy="91440"/>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3387886D-F908-453C-B8E7-0F5C317DAA1F}"/>
              </a:ext>
            </a:extLst>
          </p:cNvPr>
          <p:cNvSpPr txBox="1"/>
          <p:nvPr/>
        </p:nvSpPr>
        <p:spPr>
          <a:xfrm>
            <a:off x="581193" y="4102059"/>
            <a:ext cx="3415074" cy="227334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accent1"/>
              </a:buClr>
              <a:buSzPct val="92000"/>
              <a:buFont typeface="Wingdings 2" panose="05020102010507070707" pitchFamily="18" charset="2"/>
              <a:buChar char=""/>
            </a:pPr>
            <a:r>
              <a:rPr lang="en-US" sz="1500" dirty="0">
                <a:solidFill>
                  <a:srgbClr val="FFFFFF"/>
                </a:solidFill>
              </a:rPr>
              <a:t>The main school trips are in fourth year when you go skiing and in lower sixth you go to America and stay for a week. </a:t>
            </a:r>
          </a:p>
          <a:p>
            <a:pPr>
              <a:lnSpc>
                <a:spcPct val="90000"/>
              </a:lnSpc>
              <a:spcBef>
                <a:spcPct val="20000"/>
              </a:spcBef>
              <a:spcAft>
                <a:spcPts val="600"/>
              </a:spcAft>
              <a:buClr>
                <a:schemeClr val="accent1"/>
              </a:buClr>
              <a:buSzPct val="92000"/>
              <a:buFont typeface="Wingdings 2" panose="05020102010507070707" pitchFamily="18" charset="2"/>
              <a:buChar char=""/>
            </a:pPr>
            <a:r>
              <a:rPr lang="en-US" sz="1500" dirty="0">
                <a:solidFill>
                  <a:srgbClr val="FFFFFF"/>
                </a:solidFill>
              </a:rPr>
              <a:t>When you go to America you go around and look at all the tourist attractions   </a:t>
            </a:r>
          </a:p>
        </p:txBody>
      </p:sp>
    </p:spTree>
    <p:extLst>
      <p:ext uri="{BB962C8B-B14F-4D97-AF65-F5344CB8AC3E}">
        <p14:creationId xmlns:p14="http://schemas.microsoft.com/office/powerpoint/2010/main" val="170771922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77B52-AFCD-4A67-B590-98941FB14750}"/>
              </a:ext>
            </a:extLst>
          </p:cNvPr>
          <p:cNvSpPr>
            <a:spLocks noGrp="1"/>
          </p:cNvSpPr>
          <p:nvPr>
            <p:ph type="title"/>
          </p:nvPr>
        </p:nvSpPr>
        <p:spPr>
          <a:xfrm>
            <a:off x="771525" y="702156"/>
            <a:ext cx="11029616" cy="1188720"/>
          </a:xfrm>
        </p:spPr>
        <p:txBody>
          <a:bodyPr/>
          <a:lstStyle/>
          <a:p>
            <a:r>
              <a:rPr lang="en-GB" dirty="0"/>
              <a:t>Why I like this school and why I want to go there</a:t>
            </a:r>
          </a:p>
        </p:txBody>
      </p:sp>
      <p:sp>
        <p:nvSpPr>
          <p:cNvPr id="6" name="TextBox 5">
            <a:extLst>
              <a:ext uri="{FF2B5EF4-FFF2-40B4-BE49-F238E27FC236}">
                <a16:creationId xmlns:a16="http://schemas.microsoft.com/office/drawing/2014/main" id="{E8A82E9E-F51B-499F-8C62-84EA81C7C2AC}"/>
              </a:ext>
            </a:extLst>
          </p:cNvPr>
          <p:cNvSpPr txBox="1"/>
          <p:nvPr/>
        </p:nvSpPr>
        <p:spPr>
          <a:xfrm>
            <a:off x="771525" y="2428875"/>
            <a:ext cx="10544175" cy="2585323"/>
          </a:xfrm>
          <a:prstGeom prst="rect">
            <a:avLst/>
          </a:prstGeom>
          <a:noFill/>
        </p:spPr>
        <p:txBody>
          <a:bodyPr wrap="square" rtlCol="0">
            <a:spAutoFit/>
          </a:bodyPr>
          <a:lstStyle/>
          <a:p>
            <a:r>
              <a:rPr lang="en-GB" dirty="0"/>
              <a:t>I like this school because my Brother, Dad and my Auntie all went there. So we have lots of family history there. I know many of people there all ready because of the sports that I do. I also know people through Daniel because his friends think I am quite cute. I also like the teachers there and the classes they teach, but most of all the reason I am excited is for the bigger choice of food and the chance to make new friends.</a:t>
            </a:r>
          </a:p>
          <a:p>
            <a:endParaRPr lang="en-GB" dirty="0"/>
          </a:p>
          <a:p>
            <a:r>
              <a:rPr lang="en-GB" dirty="0"/>
              <a:t>I want to go to this school because I love cooking and they have Home Economics and loads of other classes that I love. This school will give me loads if options on what I can be when I’m older. I am also good friends with two of the teacher’s kids Katie and Sam Leslie.</a:t>
            </a:r>
          </a:p>
        </p:txBody>
      </p:sp>
    </p:spTree>
    <p:extLst>
      <p:ext uri="{BB962C8B-B14F-4D97-AF65-F5344CB8AC3E}">
        <p14:creationId xmlns:p14="http://schemas.microsoft.com/office/powerpoint/2010/main" val="36451971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BA8A2-4019-492D-B00F-EB32828562E4}"/>
              </a:ext>
            </a:extLst>
          </p:cNvPr>
          <p:cNvSpPr>
            <a:spLocks noGrp="1"/>
          </p:cNvSpPr>
          <p:nvPr>
            <p:ph type="title"/>
          </p:nvPr>
        </p:nvSpPr>
        <p:spPr/>
        <p:txBody>
          <a:bodyPr/>
          <a:lstStyle/>
          <a:p>
            <a:r>
              <a:rPr lang="en-GB" dirty="0"/>
              <a:t>By Rachel Douglas </a:t>
            </a:r>
          </a:p>
        </p:txBody>
      </p:sp>
      <p:sp>
        <p:nvSpPr>
          <p:cNvPr id="3" name="Text Placeholder 2">
            <a:extLst>
              <a:ext uri="{FF2B5EF4-FFF2-40B4-BE49-F238E27FC236}">
                <a16:creationId xmlns:a16="http://schemas.microsoft.com/office/drawing/2014/main" id="{9B3BFC4F-4FBC-4EC5-89CD-41B8C1DA6551}"/>
              </a:ext>
            </a:extLst>
          </p:cNvPr>
          <p:cNvSpPr>
            <a:spLocks noGrp="1"/>
          </p:cNvSpPr>
          <p:nvPr>
            <p:ph type="body" idx="1"/>
          </p:nvPr>
        </p:nvSpPr>
        <p:spPr/>
        <p:txBody>
          <a:bodyPr/>
          <a:lstStyle/>
          <a:p>
            <a:r>
              <a:rPr lang="en-GB" dirty="0"/>
              <a:t>Hope you enjoy my slide show.</a:t>
            </a:r>
          </a:p>
        </p:txBody>
      </p:sp>
    </p:spTree>
    <p:extLst>
      <p:ext uri="{BB962C8B-B14F-4D97-AF65-F5344CB8AC3E}">
        <p14:creationId xmlns:p14="http://schemas.microsoft.com/office/powerpoint/2010/main" val="12012020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theme/theme1.xml><?xml version="1.0" encoding="utf-8"?>
<a:theme xmlns:a="http://schemas.openxmlformats.org/drawingml/2006/main" name="DividendVTI">
  <a:themeElements>
    <a:clrScheme name="DividendVTI">
      <a:dk1>
        <a:sysClr val="windowText" lastClr="000000"/>
      </a:dk1>
      <a:lt1>
        <a:sysClr val="window" lastClr="FFFFFF"/>
      </a:lt1>
      <a:dk2>
        <a:srgbClr val="3D3D3D"/>
      </a:dk2>
      <a:lt2>
        <a:srgbClr val="EBEBEB"/>
      </a:lt2>
      <a:accent1>
        <a:srgbClr val="ED8428"/>
      </a:accent1>
      <a:accent2>
        <a:srgbClr val="E6C46D"/>
      </a:accent2>
      <a:accent3>
        <a:srgbClr val="537685"/>
      </a:accent3>
      <a:accent4>
        <a:srgbClr val="969FA7"/>
      </a:accent4>
      <a:accent5>
        <a:srgbClr val="A9C37C"/>
      </a:accent5>
      <a:accent6>
        <a:srgbClr val="5A8071"/>
      </a:accent6>
      <a:hlink>
        <a:srgbClr val="828282"/>
      </a:hlink>
      <a:folHlink>
        <a:srgbClr val="A5A5A5"/>
      </a:folHlink>
    </a:clrScheme>
    <a:fontScheme name="Dividend">
      <a:maj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59</TotalTime>
  <Words>706</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Avenir Next LT Pro</vt:lpstr>
      <vt:lpstr>Gill Sans MT</vt:lpstr>
      <vt:lpstr>Wingdings 2</vt:lpstr>
      <vt:lpstr>DividendVTI</vt:lpstr>
      <vt:lpstr>Banbridge Academy</vt:lpstr>
      <vt:lpstr>History</vt:lpstr>
      <vt:lpstr>Departments</vt:lpstr>
      <vt:lpstr>Uniform</vt:lpstr>
      <vt:lpstr>PE Uniform </vt:lpstr>
      <vt:lpstr>School Day/Canteen food </vt:lpstr>
      <vt:lpstr>School Trips </vt:lpstr>
      <vt:lpstr>Why I like this school and why I want to go there</vt:lpstr>
      <vt:lpstr>By Rachel Douglas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Banbridge Academy</dc:title>
  <dc:creator>Rachel Douglas</dc:creator>
  <cp:lastModifiedBy>Rachel Douglas</cp:lastModifiedBy>
  <cp:revision>9</cp:revision>
  <dcterms:created xsi:type="dcterms:W3CDTF">2020-06-10T12:34:40Z</dcterms:created>
  <dcterms:modified xsi:type="dcterms:W3CDTF">2020-06-11T09:31:41Z</dcterms:modified>
</cp:coreProperties>
</file>