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wdp" ContentType="image/vnd.ms-photo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56" r:id="rId2"/>
    <p:sldId id="290" r:id="rId3"/>
    <p:sldId id="269" r:id="rId4"/>
    <p:sldId id="292" r:id="rId5"/>
    <p:sldId id="313" r:id="rId6"/>
    <p:sldId id="270" r:id="rId7"/>
    <p:sldId id="295" r:id="rId8"/>
    <p:sldId id="318" r:id="rId9"/>
    <p:sldId id="319" r:id="rId10"/>
    <p:sldId id="320" r:id="rId11"/>
    <p:sldId id="321" r:id="rId12"/>
    <p:sldId id="322" r:id="rId13"/>
    <p:sldId id="323" r:id="rId14"/>
    <p:sldId id="298" r:id="rId15"/>
    <p:sldId id="299" r:id="rId16"/>
    <p:sldId id="300" r:id="rId17"/>
    <p:sldId id="301" r:id="rId18"/>
    <p:sldId id="302" r:id="rId19"/>
    <p:sldId id="303" r:id="rId20"/>
    <p:sldId id="304" r:id="rId21"/>
    <p:sldId id="305" r:id="rId22"/>
    <p:sldId id="306" r:id="rId23"/>
    <p:sldId id="307" r:id="rId24"/>
    <p:sldId id="308" r:id="rId25"/>
    <p:sldId id="309" r:id="rId26"/>
    <p:sldId id="310" r:id="rId27"/>
    <p:sldId id="311" r:id="rId28"/>
    <p:sldId id="312" r:id="rId2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A4E8F"/>
    <a:srgbClr val="EAEAEA"/>
    <a:srgbClr val="FFFFCC"/>
    <a:srgbClr val="B0B0B0"/>
    <a:srgbClr val="D7D7D7"/>
    <a:srgbClr val="DEA900"/>
    <a:srgbClr val="FF9900"/>
    <a:srgbClr val="A50021"/>
    <a:srgbClr val="CC9B00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583" autoAdjust="0"/>
    <p:restoredTop sz="79348" autoAdjust="0"/>
  </p:normalViewPr>
  <p:slideViewPr>
    <p:cSldViewPr snapToGrid="0">
      <p:cViewPr>
        <p:scale>
          <a:sx n="80" d="100"/>
          <a:sy n="80" d="100"/>
        </p:scale>
        <p:origin x="-2104" y="-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77" d="100"/>
          <a:sy n="77" d="100"/>
        </p:scale>
        <p:origin x="-3200" y="-112"/>
      </p:cViewPr>
      <p:guideLst>
        <p:guide orient="horz" pos="2880"/>
        <p:guide pos="2160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notesMaster" Target="notesMasters/notesMaster1.xml"/><Relationship Id="rId31" Type="http://schemas.openxmlformats.org/officeDocument/2006/relationships/printerSettings" Target="printerSettings/printerSettings1.bin"/><Relationship Id="rId32" Type="http://schemas.openxmlformats.org/officeDocument/2006/relationships/presProps" Target="presProps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viewProps" Target="viewProps.xml"/><Relationship Id="rId34" Type="http://schemas.openxmlformats.org/officeDocument/2006/relationships/theme" Target="theme/theme1.xml"/><Relationship Id="rId35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563B88-925D-460D-8E76-164643B118EE}" type="datetimeFigureOut">
              <a:rPr lang="en-GB" smtClean="0"/>
              <a:pPr/>
              <a:t>05/06/2020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CDC2D2-7559-4A38-A0AC-8A137E53FC6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703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CDC2D2-7559-4A38-A0AC-8A137E53FC6A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27300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05/06/2020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05/06/2020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05/06/2020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4B06B6-AFC6-4DF6-AF13-447355A9C5F3}" type="datetimeFigureOut">
              <a:rPr lang="en-GB" smtClean="0"/>
              <a:pPr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2" Type="http://schemas.openxmlformats.org/officeDocument/2006/relationships/hyperlink" Target="https://www.bbc.co.uk/bitesize/topics/zt9k7ty/articles/zp8crdm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hyperlink" Target="https://www.bbc.co.uk/teach/class-clips-video/maths-ks2-capacity-and-measure/z7gkqp3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4" Type="http://schemas.microsoft.com/office/2007/relationships/hdphoto" Target="../media/hdphoto2.wdp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4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microsoft.com/office/2007/relationships/hdphoto" Target="../media/hdphoto2.wdp"/><Relationship Id="rId5" Type="http://schemas.microsoft.com/office/2007/relationships/hdphoto" Target="../media/hdphoto3.wdp"/><Relationship Id="rId6" Type="http://schemas.microsoft.com/office/2007/relationships/hdphoto" Target="../media/hdphoto4.wdp"/><Relationship Id="rId7" Type="http://schemas.microsoft.com/office/2007/relationships/hdphoto" Target="../media/hdphoto5.wdp"/><Relationship Id="rId8" Type="http://schemas.microsoft.com/office/2007/relationships/hdphoto" Target="../media/hdphoto6.wdp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206374" y="188640"/>
            <a:ext cx="8686105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571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7" name="Group 16"/>
          <p:cNvGrpSpPr/>
          <p:nvPr/>
        </p:nvGrpSpPr>
        <p:grpSpPr>
          <a:xfrm>
            <a:off x="251520" y="6259568"/>
            <a:ext cx="8568952" cy="418748"/>
            <a:chOff x="251520" y="6259568"/>
            <a:chExt cx="8568952" cy="418748"/>
          </a:xfrm>
        </p:grpSpPr>
        <p:sp>
          <p:nvSpPr>
            <p:cNvPr id="10" name="Rounded Rectangle 9"/>
            <p:cNvSpPr/>
            <p:nvPr/>
          </p:nvSpPr>
          <p:spPr>
            <a:xfrm>
              <a:off x="251520" y="6273652"/>
              <a:ext cx="8568952" cy="404664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139689" y="6259568"/>
              <a:ext cx="622869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-  MATHS TOPICS  KS2  -</a:t>
              </a:r>
              <a:endParaRPr lang="en-GB" b="1" dirty="0"/>
            </a:p>
          </p:txBody>
        </p:sp>
        <p:sp>
          <p:nvSpPr>
            <p:cNvPr id="8" name="Oval 7"/>
            <p:cNvSpPr/>
            <p:nvPr/>
          </p:nvSpPr>
          <p:spPr>
            <a:xfrm>
              <a:off x="287524" y="6306784"/>
              <a:ext cx="337728" cy="337728"/>
            </a:xfrm>
            <a:prstGeom prst="ellipse">
              <a:avLst/>
            </a:prstGeom>
            <a:solidFill>
              <a:srgbClr val="FFFF66"/>
            </a:solidFill>
            <a:ln w="635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0374" y="6321760"/>
              <a:ext cx="252028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>
                  <a:solidFill>
                    <a:srgbClr val="003300"/>
                  </a:solidFill>
                </a:rPr>
                <a:t>N</a:t>
              </a:r>
              <a:endParaRPr lang="en-GB" sz="1400" b="1" dirty="0">
                <a:solidFill>
                  <a:srgbClr val="003300"/>
                </a:solidFill>
              </a:endParaRPr>
            </a:p>
          </p:txBody>
        </p:sp>
      </p:grpSp>
      <p:sp>
        <p:nvSpPr>
          <p:cNvPr id="16" name="Rounded Rectangle 15"/>
          <p:cNvSpPr/>
          <p:nvPr/>
        </p:nvSpPr>
        <p:spPr>
          <a:xfrm>
            <a:off x="948203" y="891704"/>
            <a:ext cx="7596844" cy="4644516"/>
          </a:xfrm>
          <a:prstGeom prst="roundRect">
            <a:avLst>
              <a:gd name="adj" fmla="val 15239"/>
            </a:avLst>
          </a:prstGeom>
          <a:solidFill>
            <a:srgbClr val="FFFF99"/>
          </a:solidFill>
          <a:ln w="1016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911213" y="1445707"/>
            <a:ext cx="741682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Capacity </a:t>
            </a:r>
            <a:endParaRPr lang="en-GB" sz="5000" b="1" dirty="0" smtClean="0"/>
          </a:p>
        </p:txBody>
      </p:sp>
      <p:grpSp>
        <p:nvGrpSpPr>
          <p:cNvPr id="25" name="Group 23"/>
          <p:cNvGrpSpPr/>
          <p:nvPr/>
        </p:nvGrpSpPr>
        <p:grpSpPr>
          <a:xfrm>
            <a:off x="904203" y="4066211"/>
            <a:ext cx="1212384" cy="1212384"/>
            <a:chOff x="323528" y="1556792"/>
            <a:chExt cx="2223864" cy="2223864"/>
          </a:xfrm>
        </p:grpSpPr>
        <p:sp>
          <p:nvSpPr>
            <p:cNvPr id="26" name="Oval 25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28" name="Hexagon 27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28575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Octagon 28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28575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" name="Decagon 29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Regular Pentagon 30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28575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Capacity</a:t>
            </a:r>
            <a:endParaRPr lang="en-GB" b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38125" y="132616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What is Capacity?</a:t>
            </a:r>
            <a:r>
              <a:rPr lang="en-GB" sz="2000" b="1" dirty="0" smtClean="0"/>
              <a:t> </a:t>
            </a:r>
            <a:endParaRPr lang="en-GB" sz="2000" b="1" dirty="0" smtClean="0"/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 smtClean="0"/>
                <a:t>Capacity</a:t>
              </a:r>
              <a:endParaRPr lang="en-GB" sz="2400" b="1" i="1" dirty="0" smtClean="0"/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4" name="Rounded Rectangle 23"/>
          <p:cNvSpPr/>
          <p:nvPr/>
        </p:nvSpPr>
        <p:spPr>
          <a:xfrm>
            <a:off x="571500" y="5378451"/>
            <a:ext cx="7651750" cy="6858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  <a:latin typeface="Comic Sans MS"/>
                <a:cs typeface="Comic Sans MS"/>
                <a:hlinkClick r:id="rId2"/>
              </a:rPr>
              <a:t>https</a:t>
            </a:r>
            <a:r>
              <a:rPr lang="en-GB" b="1" dirty="0">
                <a:solidFill>
                  <a:schemeClr val="tx1"/>
                </a:solidFill>
                <a:latin typeface="Comic Sans MS"/>
                <a:cs typeface="Comic Sans MS"/>
                <a:hlinkClick r:id="rId2"/>
              </a:rPr>
              <a:t>://www.bbc.co.uk/bitesize/topics/zt9k7ty/articles/</a:t>
            </a:r>
            <a:r>
              <a:rPr lang="en-GB" b="1" dirty="0" smtClean="0">
                <a:solidFill>
                  <a:schemeClr val="tx1"/>
                </a:solidFill>
                <a:latin typeface="Comic Sans MS"/>
                <a:cs typeface="Comic Sans MS"/>
                <a:hlinkClick r:id="rId2"/>
              </a:rPr>
              <a:t>zp8crdm</a:t>
            </a:r>
            <a:r>
              <a:rPr lang="en-GB" b="1" dirty="0" smtClean="0">
                <a:solidFill>
                  <a:schemeClr val="tx1"/>
                </a:solidFill>
                <a:latin typeface="Comic Sans MS"/>
                <a:cs typeface="Comic Sans MS"/>
              </a:rPr>
              <a:t> </a:t>
            </a:r>
            <a:endParaRPr lang="en-GB" b="1" dirty="0">
              <a:solidFill>
                <a:schemeClr val="tx1"/>
              </a:solidFill>
              <a:latin typeface="Comic Sans MS"/>
              <a:cs typeface="Comic Sans MS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406400" y="1562100"/>
            <a:ext cx="8435975" cy="99377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  <a:latin typeface="Comic Sans MS"/>
                <a:cs typeface="Comic Sans MS"/>
              </a:rPr>
              <a:t>Capacity is the amount that a container can hold. </a:t>
            </a:r>
            <a:endParaRPr lang="en-GB" sz="2000" b="1" dirty="0">
              <a:solidFill>
                <a:schemeClr val="tx1"/>
              </a:solidFill>
              <a:latin typeface="Comic Sans MS"/>
              <a:cs typeface="Comic Sans MS"/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463550" y="2841625"/>
            <a:ext cx="4632325" cy="1508125"/>
          </a:xfrm>
          <a:prstGeom prst="roundRect">
            <a:avLst>
              <a:gd name="adj" fmla="val 50000"/>
            </a:avLst>
          </a:prstGeom>
          <a:solidFill>
            <a:srgbClr val="FFFFCC"/>
          </a:soli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  <a:latin typeface="Comic Sans MS"/>
                <a:cs typeface="Comic Sans MS"/>
              </a:rPr>
              <a:t>Capacity measures the amount of </a:t>
            </a:r>
            <a:r>
              <a:rPr lang="en-GB" sz="2000" b="1" u="sng" dirty="0" smtClean="0">
                <a:solidFill>
                  <a:srgbClr val="FF0000"/>
                </a:solidFill>
                <a:latin typeface="Comic Sans MS"/>
                <a:cs typeface="Comic Sans MS"/>
              </a:rPr>
              <a:t>space inside </a:t>
            </a:r>
            <a:r>
              <a:rPr lang="en-GB" sz="2000" b="1" dirty="0" smtClean="0">
                <a:solidFill>
                  <a:schemeClr val="tx1"/>
                </a:solidFill>
                <a:latin typeface="Comic Sans MS"/>
                <a:cs typeface="Comic Sans MS"/>
              </a:rPr>
              <a:t>something. </a:t>
            </a:r>
            <a:endParaRPr lang="en-GB" sz="2000" b="1" dirty="0">
              <a:solidFill>
                <a:schemeClr val="tx1"/>
              </a:solidFill>
              <a:latin typeface="Comic Sans MS"/>
              <a:cs typeface="Comic Sans MS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6273845" y="2858543"/>
            <a:ext cx="1036205" cy="1036205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5826026" y="3735402"/>
            <a:ext cx="1561336" cy="1561336"/>
          </a:xfrm>
          <a:prstGeom prst="rect">
            <a:avLst/>
          </a:prstGeom>
          <a:noFill/>
          <a:ln>
            <a:noFill/>
          </a:ln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7271366" y="3604668"/>
            <a:ext cx="1522957" cy="152295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635000" y="4937125"/>
            <a:ext cx="32067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Watch this video on capacity: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13574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Capacity</a:t>
            </a:r>
            <a:endParaRPr lang="en-GB" b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43909" y="119916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Watch this video to learn more about capacity:</a:t>
            </a:r>
            <a:endParaRPr lang="en-GB" sz="2000" b="1" dirty="0" smtClean="0"/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 smtClean="0"/>
                <a:t>Capacity</a:t>
              </a:r>
              <a:endParaRPr lang="en-GB" sz="2400" b="1" i="1" dirty="0" smtClean="0"/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7" name="TextBox 6"/>
          <p:cNvSpPr txBox="1"/>
          <p:nvPr/>
        </p:nvSpPr>
        <p:spPr>
          <a:xfrm>
            <a:off x="889000" y="2095500"/>
            <a:ext cx="75247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/>
                <a:cs typeface="Comic Sans MS"/>
                <a:hlinkClick r:id="rId2"/>
              </a:rPr>
              <a:t>https://www.bbc.co.uk/teach/class-clips-video/maths-ks2-capacity-and-measure/</a:t>
            </a:r>
            <a:r>
              <a:rPr lang="en-GB" sz="2000" dirty="0" smtClean="0">
                <a:latin typeface="Comic Sans MS"/>
                <a:cs typeface="Comic Sans MS"/>
                <a:hlinkClick r:id="rId2"/>
              </a:rPr>
              <a:t>z7gkqp3</a:t>
            </a:r>
            <a:r>
              <a:rPr lang="en-GB" sz="2000" dirty="0" smtClean="0">
                <a:latin typeface="Comic Sans MS"/>
                <a:cs typeface="Comic Sans MS"/>
              </a:rPr>
              <a:t> </a:t>
            </a:r>
            <a:endParaRPr lang="en-GB" sz="2000" dirty="0"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4562182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Capacity</a:t>
            </a:r>
            <a:endParaRPr lang="en-GB" b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38125" y="132616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11907" y="773579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Units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 smtClean="0"/>
                <a:t>Capacity</a:t>
              </a:r>
              <a:endParaRPr lang="en-GB" sz="2400" b="1" i="1" dirty="0" smtClean="0"/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30" name="Rounded Rectangle 29"/>
          <p:cNvSpPr/>
          <p:nvPr/>
        </p:nvSpPr>
        <p:spPr>
          <a:xfrm>
            <a:off x="523876" y="1571626"/>
            <a:ext cx="3635374" cy="2349499"/>
          </a:xfrm>
          <a:prstGeom prst="roundRect">
            <a:avLst>
              <a:gd name="adj" fmla="val 50000"/>
            </a:avLst>
          </a:prstGeom>
          <a:solidFill>
            <a:srgbClr val="FFFFCC"/>
          </a:soli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solidFill>
                  <a:srgbClr val="FF9900"/>
                </a:solidFill>
              </a:rPr>
              <a:t>Capacity is measured in </a:t>
            </a:r>
            <a:r>
              <a:rPr lang="en-GB" sz="3200" b="1" dirty="0" smtClean="0">
                <a:solidFill>
                  <a:srgbClr val="FF0000"/>
                </a:solidFill>
              </a:rPr>
              <a:t>millilitres (</a:t>
            </a:r>
            <a:r>
              <a:rPr lang="en-GB" sz="3200" b="1" dirty="0" err="1" smtClean="0">
                <a:solidFill>
                  <a:srgbClr val="FF0000"/>
                </a:solidFill>
              </a:rPr>
              <a:t>mls</a:t>
            </a:r>
            <a:r>
              <a:rPr lang="en-GB" sz="3200" b="1" dirty="0" smtClean="0">
                <a:solidFill>
                  <a:srgbClr val="FF0000"/>
                </a:solidFill>
              </a:rPr>
              <a:t>), </a:t>
            </a:r>
            <a:r>
              <a:rPr lang="en-GB" sz="3200" b="1" dirty="0" smtClean="0">
                <a:solidFill>
                  <a:srgbClr val="660066"/>
                </a:solidFill>
              </a:rPr>
              <a:t>litres</a:t>
            </a:r>
            <a:r>
              <a:rPr lang="en-GB" sz="3200" b="1" dirty="0" smtClean="0">
                <a:solidFill>
                  <a:srgbClr val="FF9900"/>
                </a:solidFill>
              </a:rPr>
              <a:t> </a:t>
            </a:r>
            <a:r>
              <a:rPr lang="en-GB" sz="3200" b="1" dirty="0" smtClean="0">
                <a:solidFill>
                  <a:srgbClr val="660066"/>
                </a:solidFill>
              </a:rPr>
              <a:t>(L) </a:t>
            </a:r>
            <a:r>
              <a:rPr lang="en-GB" sz="3200" b="1" dirty="0" smtClean="0">
                <a:solidFill>
                  <a:srgbClr val="FF9900"/>
                </a:solidFill>
              </a:rPr>
              <a:t>or </a:t>
            </a:r>
            <a:r>
              <a:rPr lang="en-GB" sz="3200" b="1" dirty="0" smtClean="0">
                <a:solidFill>
                  <a:schemeClr val="accent2">
                    <a:lumMod val="75000"/>
                  </a:schemeClr>
                </a:solidFill>
              </a:rPr>
              <a:t>cm</a:t>
            </a:r>
            <a:r>
              <a:rPr lang="en-GB" sz="3200" b="1" baseline="30000" dirty="0" smtClean="0">
                <a:solidFill>
                  <a:schemeClr val="accent2">
                    <a:lumMod val="75000"/>
                  </a:schemeClr>
                </a:solidFill>
              </a:rPr>
              <a:t>3</a:t>
            </a:r>
            <a:r>
              <a:rPr lang="en-GB" sz="2000" b="1" baseline="30000" dirty="0" smtClean="0">
                <a:solidFill>
                  <a:srgbClr val="FF9900"/>
                </a:solidFill>
              </a:rPr>
              <a:t>.</a:t>
            </a:r>
            <a:r>
              <a:rPr lang="en-GB" sz="2000" b="1" dirty="0" smtClean="0">
                <a:solidFill>
                  <a:srgbClr val="FF9900"/>
                </a:solidFill>
              </a:rPr>
              <a:t> </a:t>
            </a:r>
            <a:endParaRPr lang="en-GB" sz="2000" b="1" dirty="0" smtClean="0">
              <a:solidFill>
                <a:srgbClr val="FF9900"/>
              </a:solidFill>
            </a:endParaRPr>
          </a:p>
        </p:txBody>
      </p:sp>
      <p:sp>
        <p:nvSpPr>
          <p:cNvPr id="4" name="Cloud Callout 3"/>
          <p:cNvSpPr/>
          <p:nvPr/>
        </p:nvSpPr>
        <p:spPr>
          <a:xfrm>
            <a:off x="4460875" y="1619251"/>
            <a:ext cx="4000500" cy="1762124"/>
          </a:xfrm>
          <a:prstGeom prst="cloud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latin typeface="Comic Sans MS"/>
                <a:cs typeface="Comic Sans MS"/>
              </a:rPr>
              <a:t>How many </a:t>
            </a:r>
            <a:r>
              <a:rPr lang="en-GB" sz="2400" b="1" dirty="0" err="1" smtClean="0">
                <a:latin typeface="Comic Sans MS"/>
                <a:cs typeface="Comic Sans MS"/>
              </a:rPr>
              <a:t>mls</a:t>
            </a:r>
            <a:r>
              <a:rPr lang="en-GB" sz="2400" b="1" dirty="0" smtClean="0">
                <a:latin typeface="Comic Sans MS"/>
                <a:cs typeface="Comic Sans MS"/>
              </a:rPr>
              <a:t> are in 1L?</a:t>
            </a:r>
            <a:endParaRPr lang="en-GB" sz="1400" dirty="0">
              <a:latin typeface="Comic Sans MS"/>
              <a:cs typeface="Comic Sans MS"/>
            </a:endParaRPr>
          </a:p>
        </p:txBody>
      </p:sp>
      <p:sp>
        <p:nvSpPr>
          <p:cNvPr id="6" name="5-Point Star 5"/>
          <p:cNvSpPr/>
          <p:nvPr/>
        </p:nvSpPr>
        <p:spPr>
          <a:xfrm>
            <a:off x="428625" y="4064000"/>
            <a:ext cx="3635375" cy="2063750"/>
          </a:xfrm>
          <a:prstGeom prst="star5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i="1" dirty="0" smtClean="0"/>
              <a:t>1ml = 1cm</a:t>
            </a:r>
            <a:r>
              <a:rPr lang="en-GB" b="1" i="1" baseline="30000" dirty="0" smtClean="0"/>
              <a:t>3</a:t>
            </a:r>
            <a:endParaRPr lang="en-GB" b="1" i="1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6774" y="4079875"/>
            <a:ext cx="3687742" cy="1831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22291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4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Capacity</a:t>
            </a:r>
            <a:endParaRPr lang="en-GB" b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38125" y="132616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11907" y="773579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Units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 smtClean="0"/>
                <a:t>Capacity</a:t>
              </a:r>
              <a:endParaRPr lang="en-GB" sz="2400" b="1" i="1" dirty="0" smtClean="0"/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8" name="Rounded Rectangle 27"/>
          <p:cNvSpPr/>
          <p:nvPr/>
        </p:nvSpPr>
        <p:spPr>
          <a:xfrm>
            <a:off x="501651" y="3228975"/>
            <a:ext cx="3482974" cy="10414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accent5">
                    <a:lumMod val="75000"/>
                  </a:schemeClr>
                </a:solidFill>
              </a:rPr>
              <a:t>How many </a:t>
            </a:r>
            <a:r>
              <a:rPr lang="en-GB" sz="2000" b="1" dirty="0" err="1" smtClean="0">
                <a:solidFill>
                  <a:schemeClr val="accent5">
                    <a:lumMod val="75000"/>
                  </a:schemeClr>
                </a:solidFill>
              </a:rPr>
              <a:t>mls</a:t>
            </a:r>
            <a:r>
              <a:rPr lang="en-GB" sz="20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000" b="1" dirty="0" smtClean="0">
                <a:solidFill>
                  <a:schemeClr val="accent5">
                    <a:lumMod val="75000"/>
                  </a:schemeClr>
                </a:solidFill>
              </a:rPr>
              <a:t>will there be in  </a:t>
            </a:r>
            <a:r>
              <a:rPr lang="en-GB" sz="2000" b="1" dirty="0" smtClean="0">
                <a:solidFill>
                  <a:schemeClr val="accent5">
                    <a:lumMod val="75000"/>
                  </a:schemeClr>
                </a:solidFill>
              </a:rPr>
              <a:t>¼L? </a:t>
            </a:r>
            <a:endParaRPr lang="en-GB" sz="20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558801" y="1476375"/>
            <a:ext cx="3482974" cy="10414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accent6">
                    <a:lumMod val="75000"/>
                  </a:schemeClr>
                </a:solidFill>
              </a:rPr>
              <a:t>How </a:t>
            </a:r>
            <a:r>
              <a:rPr lang="en-GB" sz="2000" b="1" dirty="0" smtClean="0">
                <a:solidFill>
                  <a:schemeClr val="accent6">
                    <a:lumMod val="75000"/>
                  </a:schemeClr>
                </a:solidFill>
              </a:rPr>
              <a:t>many </a:t>
            </a:r>
            <a:r>
              <a:rPr lang="en-GB" sz="2000" b="1" dirty="0" err="1" smtClean="0">
                <a:solidFill>
                  <a:schemeClr val="accent6">
                    <a:lumMod val="75000"/>
                  </a:schemeClr>
                </a:solidFill>
              </a:rPr>
              <a:t>mls</a:t>
            </a:r>
            <a:r>
              <a:rPr lang="en-GB" sz="2000" b="1" dirty="0" smtClean="0">
                <a:solidFill>
                  <a:schemeClr val="accent6">
                    <a:lumMod val="75000"/>
                  </a:schemeClr>
                </a:solidFill>
              </a:rPr>
              <a:t> will there in ½ L? </a:t>
            </a:r>
            <a:endParaRPr lang="en-GB" sz="2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6889751" y="1349376"/>
            <a:ext cx="1523999" cy="1523999"/>
          </a:xfrm>
          <a:prstGeom prst="roundRect">
            <a:avLst>
              <a:gd name="adj" fmla="val 50000"/>
            </a:avLst>
          </a:prstGeom>
          <a:solidFill>
            <a:srgbClr val="FFFFCC"/>
          </a:soli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rgbClr val="FF9900"/>
                </a:solidFill>
              </a:rPr>
              <a:t>500 </a:t>
            </a:r>
            <a:r>
              <a:rPr lang="en-GB" sz="2000" b="1" dirty="0" err="1" smtClean="0">
                <a:solidFill>
                  <a:srgbClr val="FF9900"/>
                </a:solidFill>
              </a:rPr>
              <a:t>mls</a:t>
            </a:r>
            <a:endParaRPr lang="en-GB" sz="2000" b="1" dirty="0" smtClean="0">
              <a:solidFill>
                <a:srgbClr val="FF9900"/>
              </a:solidFill>
            </a:endParaRPr>
          </a:p>
        </p:txBody>
      </p:sp>
      <p:sp>
        <p:nvSpPr>
          <p:cNvPr id="38" name="Rounded Rectangle 37"/>
          <p:cNvSpPr/>
          <p:nvPr/>
        </p:nvSpPr>
        <p:spPr>
          <a:xfrm>
            <a:off x="6946901" y="2994026"/>
            <a:ext cx="1523999" cy="1523999"/>
          </a:xfrm>
          <a:prstGeom prst="roundRect">
            <a:avLst>
              <a:gd name="adj" fmla="val 50000"/>
            </a:avLst>
          </a:prstGeom>
          <a:solidFill>
            <a:srgbClr val="FFFFCC"/>
          </a:soli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rgbClr val="31859C"/>
                </a:solidFill>
              </a:rPr>
              <a:t>250 </a:t>
            </a:r>
            <a:r>
              <a:rPr lang="en-GB" sz="2000" b="1" dirty="0" err="1" smtClean="0">
                <a:solidFill>
                  <a:srgbClr val="31859C"/>
                </a:solidFill>
              </a:rPr>
              <a:t>mls</a:t>
            </a:r>
            <a:endParaRPr lang="en-GB" sz="2000" b="1" dirty="0" smtClean="0">
              <a:solidFill>
                <a:srgbClr val="31859C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76749" y="1952625"/>
            <a:ext cx="1698625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1000 </a:t>
            </a:r>
            <a:r>
              <a:rPr lang="en-GB" dirty="0" smtClean="0"/>
              <a:t>÷ 2 = </a:t>
            </a:r>
            <a:endParaRPr lang="en-GB" dirty="0"/>
          </a:p>
        </p:txBody>
      </p:sp>
      <p:sp>
        <p:nvSpPr>
          <p:cNvPr id="39" name="TextBox 38"/>
          <p:cNvSpPr txBox="1"/>
          <p:nvPr/>
        </p:nvSpPr>
        <p:spPr>
          <a:xfrm>
            <a:off x="4533899" y="3724275"/>
            <a:ext cx="1698625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1000 </a:t>
            </a:r>
            <a:r>
              <a:rPr lang="en-GB" dirty="0" smtClean="0"/>
              <a:t>÷ 4 = </a:t>
            </a:r>
            <a:endParaRPr lang="en-GB" dirty="0"/>
          </a:p>
        </p:txBody>
      </p:sp>
      <p:sp>
        <p:nvSpPr>
          <p:cNvPr id="40" name="Rounded Rectangle 39"/>
          <p:cNvSpPr/>
          <p:nvPr/>
        </p:nvSpPr>
        <p:spPr>
          <a:xfrm>
            <a:off x="495301" y="4794250"/>
            <a:ext cx="3482974" cy="10414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accent4">
                    <a:lumMod val="75000"/>
                  </a:schemeClr>
                </a:solidFill>
              </a:rPr>
              <a:t>How many </a:t>
            </a:r>
            <a:r>
              <a:rPr lang="en-GB" sz="2000" b="1" dirty="0" err="1" smtClean="0">
                <a:solidFill>
                  <a:schemeClr val="accent4">
                    <a:lumMod val="75000"/>
                  </a:schemeClr>
                </a:solidFill>
              </a:rPr>
              <a:t>mls</a:t>
            </a:r>
            <a:r>
              <a:rPr lang="en-GB" sz="2000" b="1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en-GB" sz="2000" b="1" dirty="0" smtClean="0">
                <a:solidFill>
                  <a:schemeClr val="accent4">
                    <a:lumMod val="75000"/>
                  </a:schemeClr>
                </a:solidFill>
              </a:rPr>
              <a:t>will there be in  ¾  </a:t>
            </a:r>
            <a:r>
              <a:rPr lang="en-GB" sz="2000" b="1" dirty="0">
                <a:solidFill>
                  <a:schemeClr val="accent4">
                    <a:lumMod val="75000"/>
                  </a:schemeClr>
                </a:solidFill>
              </a:rPr>
              <a:t>L</a:t>
            </a:r>
            <a:r>
              <a:rPr lang="en-GB" sz="2000" b="1" dirty="0" smtClean="0">
                <a:solidFill>
                  <a:schemeClr val="accent4">
                    <a:lumMod val="75000"/>
                  </a:schemeClr>
                </a:solidFill>
              </a:rPr>
              <a:t>? </a:t>
            </a:r>
            <a:endParaRPr lang="en-GB" sz="20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448174" y="5226050"/>
            <a:ext cx="1698625" cy="369332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1000 </a:t>
            </a:r>
            <a:r>
              <a:rPr lang="en-GB" dirty="0" smtClean="0"/>
              <a:t>÷ 4 X 3 = </a:t>
            </a:r>
            <a:endParaRPr lang="en-GB" dirty="0"/>
          </a:p>
        </p:txBody>
      </p:sp>
      <p:sp>
        <p:nvSpPr>
          <p:cNvPr id="42" name="Rounded Rectangle 41"/>
          <p:cNvSpPr/>
          <p:nvPr/>
        </p:nvSpPr>
        <p:spPr>
          <a:xfrm>
            <a:off x="6988176" y="4670426"/>
            <a:ext cx="1523999" cy="1523999"/>
          </a:xfrm>
          <a:prstGeom prst="roundRect">
            <a:avLst>
              <a:gd name="adj" fmla="val 50000"/>
            </a:avLst>
          </a:prstGeom>
          <a:solidFill>
            <a:srgbClr val="FFFFCC"/>
          </a:soli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rgbClr val="604A7B"/>
                </a:solidFill>
              </a:rPr>
              <a:t>750 </a:t>
            </a:r>
            <a:r>
              <a:rPr lang="en-GB" sz="2000" b="1" dirty="0" err="1" smtClean="0">
                <a:solidFill>
                  <a:srgbClr val="604A7B"/>
                </a:solidFill>
              </a:rPr>
              <a:t>mls</a:t>
            </a:r>
            <a:endParaRPr lang="en-GB" sz="2000" b="1" dirty="0" smtClean="0">
              <a:solidFill>
                <a:srgbClr val="604A7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33703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 animBg="1"/>
      <p:bldP spid="38" grpId="0" animBg="1"/>
      <p:bldP spid="3" grpId="0" animBg="1"/>
      <p:bldP spid="39" grpId="0" animBg="1"/>
      <p:bldP spid="40" grpId="0" animBg="1"/>
      <p:bldP spid="41" grpId="0" animBg="1"/>
      <p:bldP spid="4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Capacity</a:t>
            </a:r>
            <a:endParaRPr lang="en-GB" b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91534" y="12309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Units: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 smtClean="0"/>
                <a:t>Capacity</a:t>
              </a:r>
              <a:endParaRPr lang="en-GB" sz="2400" b="1" i="1" dirty="0" smtClean="0"/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28" name="Group 84"/>
          <p:cNvGrpSpPr/>
          <p:nvPr/>
        </p:nvGrpSpPr>
        <p:grpSpPr>
          <a:xfrm>
            <a:off x="404247" y="1666875"/>
            <a:ext cx="3693225" cy="595336"/>
            <a:chOff x="415637" y="2540468"/>
            <a:chExt cx="3218212" cy="556485"/>
          </a:xfrm>
        </p:grpSpPr>
        <p:sp>
          <p:nvSpPr>
            <p:cNvPr id="29" name="Pentagon 28"/>
            <p:cNvSpPr/>
            <p:nvPr/>
          </p:nvSpPr>
          <p:spPr>
            <a:xfrm>
              <a:off x="415637" y="2540468"/>
              <a:ext cx="3218212" cy="498764"/>
            </a:xfrm>
            <a:prstGeom prst="homePlate">
              <a:avLst/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439387" y="2550339"/>
              <a:ext cx="2999296" cy="5466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 smtClean="0"/>
                <a:t>To convert</a:t>
              </a:r>
              <a:r>
                <a:rPr lang="en-GB" sz="1600" b="1" dirty="0"/>
                <a:t> </a:t>
              </a:r>
              <a:r>
                <a:rPr lang="en-GB" sz="1600" b="1" dirty="0" smtClean="0"/>
                <a:t>from </a:t>
              </a:r>
              <a:r>
                <a:rPr lang="en-GB" sz="1600" b="1" dirty="0" smtClean="0"/>
                <a:t>ml </a:t>
              </a:r>
              <a:r>
                <a:rPr lang="en-GB" sz="1600" b="1" dirty="0" smtClean="0"/>
                <a:t>to </a:t>
              </a:r>
              <a:r>
                <a:rPr lang="en-GB" sz="1600" b="1" dirty="0"/>
                <a:t>L</a:t>
              </a:r>
              <a:r>
                <a:rPr lang="en-GB" sz="1600" b="1" dirty="0" smtClean="0"/>
                <a:t>, </a:t>
              </a:r>
              <a:r>
                <a:rPr lang="en-GB" sz="1600" b="1" dirty="0" smtClean="0"/>
                <a:t>we </a:t>
              </a:r>
              <a:r>
                <a:rPr lang="en-GB" sz="1600" b="1" u="sng" dirty="0" smtClean="0"/>
                <a:t>divide</a:t>
              </a:r>
              <a:r>
                <a:rPr lang="en-GB" sz="1600" b="1" dirty="0" smtClean="0"/>
                <a:t> by </a:t>
              </a:r>
              <a:r>
                <a:rPr lang="en-GB" sz="1600" b="1" dirty="0" smtClean="0"/>
                <a:t>1000.</a:t>
              </a:r>
              <a:endParaRPr lang="en-GB" sz="1600" dirty="0"/>
            </a:p>
          </p:txBody>
        </p:sp>
      </p:grpSp>
      <p:grpSp>
        <p:nvGrpSpPr>
          <p:cNvPr id="40" name="Group 87"/>
          <p:cNvGrpSpPr/>
          <p:nvPr/>
        </p:nvGrpSpPr>
        <p:grpSpPr>
          <a:xfrm>
            <a:off x="606128" y="2609354"/>
            <a:ext cx="3697719" cy="692644"/>
            <a:chOff x="411721" y="2962805"/>
            <a:chExt cx="3222128" cy="569610"/>
          </a:xfrm>
        </p:grpSpPr>
        <p:sp>
          <p:nvSpPr>
            <p:cNvPr id="41" name="Pentagon 40"/>
            <p:cNvSpPr/>
            <p:nvPr/>
          </p:nvSpPr>
          <p:spPr>
            <a:xfrm>
              <a:off x="415637" y="2962805"/>
              <a:ext cx="3218212" cy="569610"/>
            </a:xfrm>
            <a:prstGeom prst="homePlate">
              <a:avLst/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411721" y="3025689"/>
              <a:ext cx="3054629" cy="4809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 smtClean="0"/>
                <a:t>To convert from </a:t>
              </a:r>
              <a:r>
                <a:rPr lang="en-GB" sz="1600" b="1" dirty="0"/>
                <a:t>L</a:t>
              </a:r>
              <a:r>
                <a:rPr lang="en-GB" sz="1600" b="1" dirty="0" smtClean="0"/>
                <a:t> </a:t>
              </a:r>
              <a:r>
                <a:rPr lang="en-GB" sz="1600" b="1" dirty="0" smtClean="0"/>
                <a:t>to </a:t>
              </a:r>
              <a:r>
                <a:rPr lang="en-GB" sz="1600" b="1" dirty="0" smtClean="0"/>
                <a:t>ml, </a:t>
              </a:r>
              <a:r>
                <a:rPr lang="en-GB" sz="1600" b="1" dirty="0" smtClean="0"/>
                <a:t>we </a:t>
              </a:r>
              <a:r>
                <a:rPr lang="en-GB" sz="1600" b="1" u="sng" dirty="0" smtClean="0"/>
                <a:t>multiply</a:t>
              </a:r>
              <a:r>
                <a:rPr lang="en-GB" sz="1600" b="1" dirty="0" smtClean="0"/>
                <a:t> by </a:t>
              </a:r>
              <a:r>
                <a:rPr lang="en-GB" sz="1600" b="1" dirty="0" smtClean="0"/>
                <a:t>1000.</a:t>
              </a:r>
              <a:endParaRPr lang="en-GB" sz="1600" dirty="0"/>
            </a:p>
          </p:txBody>
        </p:sp>
      </p:grpSp>
      <p:pic>
        <p:nvPicPr>
          <p:cNvPr id="39" name="Picture 3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9949" y="4032249"/>
            <a:ext cx="6940551" cy="1781175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4699001" y="1698626"/>
            <a:ext cx="3968750" cy="106362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i="1" dirty="0" smtClean="0">
                <a:solidFill>
                  <a:schemeClr val="tx1"/>
                </a:solidFill>
                <a:latin typeface="Comic Sans MS"/>
                <a:cs typeface="Comic Sans MS"/>
              </a:rPr>
              <a:t>There are 1000 </a:t>
            </a:r>
            <a:r>
              <a:rPr lang="en-GB" sz="2800" i="1" dirty="0" err="1" smtClean="0">
                <a:solidFill>
                  <a:schemeClr val="tx1"/>
                </a:solidFill>
                <a:latin typeface="Comic Sans MS"/>
                <a:cs typeface="Comic Sans MS"/>
              </a:rPr>
              <a:t>mls</a:t>
            </a:r>
            <a:r>
              <a:rPr lang="en-GB" sz="2800" i="1" dirty="0" smtClean="0">
                <a:solidFill>
                  <a:schemeClr val="tx1"/>
                </a:solidFill>
                <a:latin typeface="Comic Sans MS"/>
                <a:cs typeface="Comic Sans MS"/>
              </a:rPr>
              <a:t> in 1 L. </a:t>
            </a:r>
            <a:endParaRPr lang="en-GB" sz="2800" i="1" dirty="0">
              <a:solidFill>
                <a:schemeClr val="tx1"/>
              </a:solidFill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9236304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Capacity</a:t>
            </a:r>
            <a:endParaRPr lang="en-GB" b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91534" y="12309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Units: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 smtClean="0"/>
                <a:t>Capacity</a:t>
              </a:r>
              <a:endParaRPr lang="en-GB" sz="2400" b="1" i="1" dirty="0" smtClean="0"/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38" name="Rounded Rectangle 37"/>
          <p:cNvSpPr/>
          <p:nvPr/>
        </p:nvSpPr>
        <p:spPr>
          <a:xfrm>
            <a:off x="835025" y="1641475"/>
            <a:ext cx="2562225" cy="64452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  <a:latin typeface="Comic Sans MS"/>
                <a:cs typeface="Comic Sans MS"/>
              </a:rPr>
              <a:t>Your turn:</a:t>
            </a:r>
            <a:endParaRPr lang="en-GB" sz="2000" b="1" dirty="0">
              <a:solidFill>
                <a:srgbClr val="604A7B"/>
              </a:solidFill>
              <a:latin typeface="Comic Sans MS"/>
              <a:cs typeface="Comic Sans M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96875" y="2905125"/>
            <a:ext cx="3730625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2400" b="1" dirty="0" smtClean="0"/>
              <a:t>How many </a:t>
            </a:r>
            <a:r>
              <a:rPr lang="en-GB" sz="2400" b="1" u="sng" dirty="0" smtClean="0"/>
              <a:t>ml</a:t>
            </a:r>
            <a:r>
              <a:rPr lang="en-GB" sz="2400" b="1" dirty="0" smtClean="0"/>
              <a:t> </a:t>
            </a:r>
            <a:r>
              <a:rPr lang="en-GB" sz="2400" b="1" dirty="0" smtClean="0"/>
              <a:t>in </a:t>
            </a:r>
            <a:r>
              <a:rPr lang="en-GB" sz="2400" b="1" dirty="0" smtClean="0"/>
              <a:t>3 L?</a:t>
            </a:r>
            <a:endParaRPr lang="en-GB" sz="2400" b="1" dirty="0" smtClean="0"/>
          </a:p>
          <a:p>
            <a:pPr>
              <a:lnSpc>
                <a:spcPct val="150000"/>
              </a:lnSpc>
            </a:pPr>
            <a:endParaRPr lang="en-GB" sz="2400" b="1" dirty="0" smtClean="0"/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2400" b="1" dirty="0" smtClean="0"/>
              <a:t>How many </a:t>
            </a:r>
            <a:r>
              <a:rPr lang="en-GB" sz="2400" b="1" u="sng" dirty="0"/>
              <a:t>L</a:t>
            </a:r>
            <a:r>
              <a:rPr lang="en-GB" sz="2400" b="1" dirty="0" smtClean="0"/>
              <a:t> </a:t>
            </a:r>
            <a:r>
              <a:rPr lang="en-GB" sz="2400" b="1" dirty="0" smtClean="0"/>
              <a:t>in </a:t>
            </a:r>
            <a:r>
              <a:rPr lang="en-GB" sz="2400" b="1" dirty="0" smtClean="0"/>
              <a:t>6500 ml</a:t>
            </a:r>
            <a:r>
              <a:rPr lang="en-GB" sz="2400" b="1" dirty="0" smtClean="0"/>
              <a:t>?</a:t>
            </a:r>
            <a:endParaRPr lang="en-GB" sz="2400" b="1" dirty="0" smtClean="0"/>
          </a:p>
          <a:p>
            <a:pPr>
              <a:lnSpc>
                <a:spcPct val="150000"/>
              </a:lnSpc>
            </a:pPr>
            <a:endParaRPr lang="en-GB" sz="2400" b="1" dirty="0" smtClean="0"/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2400" b="1" dirty="0" smtClean="0"/>
              <a:t>How many </a:t>
            </a:r>
            <a:r>
              <a:rPr lang="en-GB" sz="2400" b="1" u="sng" dirty="0" smtClean="0"/>
              <a:t>ml</a:t>
            </a:r>
            <a:r>
              <a:rPr lang="en-GB" sz="2400" b="1" dirty="0" smtClean="0"/>
              <a:t> </a:t>
            </a:r>
            <a:r>
              <a:rPr lang="en-GB" sz="2400" b="1" dirty="0" smtClean="0"/>
              <a:t>in </a:t>
            </a:r>
            <a:r>
              <a:rPr lang="en-GB" sz="2400" b="1" dirty="0" smtClean="0"/>
              <a:t>2 ¼ </a:t>
            </a:r>
            <a:r>
              <a:rPr lang="en-GB" sz="2400" b="1" dirty="0"/>
              <a:t>L</a:t>
            </a:r>
            <a:r>
              <a:rPr lang="en-GB" sz="2400" b="1" dirty="0" smtClean="0"/>
              <a:t>?</a:t>
            </a:r>
            <a:endParaRPr lang="en-GB" sz="24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4730749" y="3000375"/>
            <a:ext cx="14128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00FF"/>
                </a:solidFill>
              </a:rPr>
              <a:t>3000 ml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9" name="TextBox 38"/>
          <p:cNvSpPr txBox="1"/>
          <p:nvPr/>
        </p:nvSpPr>
        <p:spPr>
          <a:xfrm>
            <a:off x="4787900" y="4041775"/>
            <a:ext cx="1752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00FF"/>
                </a:solidFill>
              </a:rPr>
              <a:t>6 ½ L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43" name="TextBox 42"/>
          <p:cNvSpPr txBox="1"/>
          <p:nvPr/>
        </p:nvSpPr>
        <p:spPr>
          <a:xfrm>
            <a:off x="4876800" y="5146675"/>
            <a:ext cx="1752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00FF"/>
                </a:solidFill>
              </a:rPr>
              <a:t>2250 ml</a:t>
            </a: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2"/>
          <a:srcRect l="33670" r="1829"/>
          <a:stretch/>
        </p:blipFill>
        <p:spPr>
          <a:xfrm>
            <a:off x="4143375" y="1333499"/>
            <a:ext cx="4476750" cy="1682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3845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Capacity</a:t>
            </a:r>
            <a:endParaRPr lang="en-GB" b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86784" y="1215036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Comparing U</a:t>
            </a:r>
            <a:r>
              <a:rPr lang="en-GB" sz="2000" b="1" dirty="0" smtClean="0"/>
              <a:t>nits</a:t>
            </a:r>
            <a:r>
              <a:rPr lang="en-GB" sz="2000" b="1" dirty="0" smtClean="0"/>
              <a:t>: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 smtClean="0"/>
                <a:t>Capacity</a:t>
              </a:r>
              <a:endParaRPr lang="en-GB" sz="2400" b="1" i="1" dirty="0" smtClean="0"/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28" name="Picture 2" descr="bottle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3376" y="1333501"/>
            <a:ext cx="2377862" cy="361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Rectangle 28"/>
          <p:cNvSpPr/>
          <p:nvPr/>
        </p:nvSpPr>
        <p:spPr>
          <a:xfrm>
            <a:off x="627035" y="4937138"/>
            <a:ext cx="294484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6000ml</a:t>
            </a:r>
            <a:endParaRPr lang="en-US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ea typeface="+mn-ea"/>
              <a:cs typeface="+mn-cs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5786452" y="4746636"/>
            <a:ext cx="1801798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6L</a:t>
            </a:r>
            <a:endParaRPr lang="en-US" sz="6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ea typeface="+mn-ea"/>
              <a:cs typeface="+mn-cs"/>
            </a:endParaRPr>
          </a:p>
        </p:txBody>
      </p:sp>
      <p:sp>
        <p:nvSpPr>
          <p:cNvPr id="2" name="Equal 1"/>
          <p:cNvSpPr/>
          <p:nvPr/>
        </p:nvSpPr>
        <p:spPr>
          <a:xfrm>
            <a:off x="3222625" y="2936875"/>
            <a:ext cx="2238375" cy="889000"/>
          </a:xfrm>
          <a:prstGeom prst="mathEqual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40" name="Picture 2" descr="bottle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901" y="1263651"/>
            <a:ext cx="2377862" cy="361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451854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build="allAtOnce"/>
      <p:bldP spid="30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Capacity</a:t>
            </a:r>
            <a:endParaRPr lang="en-GB" b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86784" y="1215036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Comparing U</a:t>
            </a:r>
            <a:r>
              <a:rPr lang="en-GB" sz="2000" b="1" dirty="0" smtClean="0"/>
              <a:t>nits</a:t>
            </a:r>
            <a:r>
              <a:rPr lang="en-GB" sz="2000" b="1" dirty="0" smtClean="0"/>
              <a:t>: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 smtClean="0"/>
                <a:t>Capacity</a:t>
              </a:r>
              <a:endParaRPr lang="en-GB" sz="2400" b="1" i="1" dirty="0" smtClean="0"/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" name="Equal 1"/>
          <p:cNvSpPr/>
          <p:nvPr/>
        </p:nvSpPr>
        <p:spPr>
          <a:xfrm>
            <a:off x="3222625" y="2936875"/>
            <a:ext cx="2238375" cy="889000"/>
          </a:xfrm>
          <a:prstGeom prst="mathEqual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25" name="Picture 3" descr="Bottle.pn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111" l="9778" r="8977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1524001"/>
            <a:ext cx="3253087" cy="3540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" name="Rectangle 37"/>
          <p:cNvSpPr/>
          <p:nvPr/>
        </p:nvSpPr>
        <p:spPr>
          <a:xfrm>
            <a:off x="928662" y="4929198"/>
            <a:ext cx="2623204" cy="175432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1.5L</a:t>
            </a:r>
          </a:p>
          <a:p>
            <a:pPr marL="914400" indent="-9144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 </a:t>
            </a:r>
            <a:r>
              <a:rPr lang="en-US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     </a:t>
            </a:r>
          </a:p>
        </p:txBody>
      </p:sp>
      <p:sp>
        <p:nvSpPr>
          <p:cNvPr id="39" name="Rectangle 38"/>
          <p:cNvSpPr/>
          <p:nvPr/>
        </p:nvSpPr>
        <p:spPr>
          <a:xfrm>
            <a:off x="5357818" y="4857760"/>
            <a:ext cx="2424831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1500ml</a:t>
            </a:r>
            <a:endParaRPr lang="en-US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ea typeface="+mn-ea"/>
              <a:cs typeface="+mn-cs"/>
            </a:endParaRPr>
          </a:p>
        </p:txBody>
      </p:sp>
      <p:pic>
        <p:nvPicPr>
          <p:cNvPr id="40" name="Picture 3" descr="Bottle.pn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111" l="9778" r="8977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8401" y="1374775"/>
            <a:ext cx="3317274" cy="3609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4208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build="allAtOnce"/>
      <p:bldP spid="39" grpId="0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Capacity</a:t>
            </a:r>
            <a:endParaRPr lang="en-GB" b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86784" y="1215036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How many small bottles would it take to fill a tank?</a:t>
            </a:r>
            <a:endParaRPr lang="en-GB" sz="2000" b="1" dirty="0" smtClean="0"/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 smtClean="0"/>
                <a:t>Capacity</a:t>
              </a:r>
              <a:endParaRPr lang="en-GB" sz="2400" b="1" i="1" dirty="0" smtClean="0"/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" name="Equal 1"/>
          <p:cNvSpPr/>
          <p:nvPr/>
        </p:nvSpPr>
        <p:spPr>
          <a:xfrm>
            <a:off x="3222625" y="2936875"/>
            <a:ext cx="2238375" cy="889000"/>
          </a:xfrm>
          <a:prstGeom prst="mathEqual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25" name="Picture 3" descr="Bottle.pn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111" l="9778" r="8977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1524001"/>
            <a:ext cx="2714625" cy="29541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" name="Rectangle 37"/>
          <p:cNvSpPr/>
          <p:nvPr/>
        </p:nvSpPr>
        <p:spPr>
          <a:xfrm>
            <a:off x="595287" y="4611698"/>
            <a:ext cx="2623204" cy="175432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1L</a:t>
            </a:r>
            <a:endParaRPr lang="en-US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ea typeface="+mn-ea"/>
              <a:cs typeface="+mn-cs"/>
            </a:endParaRPr>
          </a:p>
          <a:p>
            <a:pPr marL="914400" indent="-9144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 </a:t>
            </a:r>
            <a:r>
              <a:rPr lang="en-US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     </a:t>
            </a:r>
          </a:p>
        </p:txBody>
      </p:sp>
      <p:sp>
        <p:nvSpPr>
          <p:cNvPr id="39" name="Rectangle 38"/>
          <p:cNvSpPr/>
          <p:nvPr/>
        </p:nvSpPr>
        <p:spPr>
          <a:xfrm>
            <a:off x="5409230" y="4857760"/>
            <a:ext cx="2322007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6000</a:t>
            </a:r>
            <a:r>
              <a:rPr lang="en-US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ml</a:t>
            </a:r>
            <a:endParaRPr lang="en-US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ea typeface="+mn-ea"/>
              <a:cs typeface="+mn-cs"/>
            </a:endParaRPr>
          </a:p>
        </p:txBody>
      </p:sp>
      <p:pic>
        <p:nvPicPr>
          <p:cNvPr id="26" name="Picture 2" descr="bottles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6" y="1333501"/>
            <a:ext cx="2377862" cy="361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861338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build="allAtOnce"/>
      <p:bldP spid="39" grpId="0" build="allAtOnce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Capacity</a:t>
            </a:r>
            <a:endParaRPr lang="en-GB" b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23284" y="1246786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How many small bottles would it take to fill a tank?</a:t>
            </a:r>
            <a:endParaRPr lang="en-GB" sz="2000" b="1" dirty="0" smtClean="0"/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 smtClean="0"/>
                <a:t>Capacity</a:t>
              </a:r>
              <a:endParaRPr lang="en-GB" sz="2400" b="1" i="1" dirty="0" smtClean="0"/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" name="Equal 1"/>
          <p:cNvSpPr/>
          <p:nvPr/>
        </p:nvSpPr>
        <p:spPr>
          <a:xfrm>
            <a:off x="3778250" y="2968625"/>
            <a:ext cx="2238375" cy="889000"/>
          </a:xfrm>
          <a:prstGeom prst="mathEqual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6155355" y="4873635"/>
            <a:ext cx="2322007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6000</a:t>
            </a:r>
            <a:r>
              <a:rPr lang="en-US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ml</a:t>
            </a:r>
            <a:endParaRPr lang="en-US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ea typeface="+mn-ea"/>
              <a:cs typeface="+mn-cs"/>
            </a:endParaRPr>
          </a:p>
        </p:txBody>
      </p:sp>
      <p:pic>
        <p:nvPicPr>
          <p:cNvPr id="26" name="Picture 2" descr="bottle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626" y="1333501"/>
            <a:ext cx="2377862" cy="361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3" descr="Bottle.png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111" l="9778" r="8977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75" y="1508126"/>
            <a:ext cx="1983945" cy="2158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3" descr="Bottle.png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111" l="9778" r="8977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775" y="1517651"/>
            <a:ext cx="1983945" cy="2158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3" descr="Bottle.png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9111" l="9778" r="8977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0525" y="1470026"/>
            <a:ext cx="1983945" cy="2158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3" descr="Bottle.png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9111" l="9778" r="8977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7475" y="3930651"/>
            <a:ext cx="1983945" cy="2158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3" descr="Bottle.png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9111" l="9778" r="8977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300" y="3924301"/>
            <a:ext cx="1983945" cy="2158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3" descr="Bottle.png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9111" l="9778" r="8977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6425" y="3956051"/>
            <a:ext cx="1983945" cy="2158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656277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build="allAtOnce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Capacity</a:t>
            </a:r>
            <a:endParaRPr lang="en-GB" b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59784" y="11674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Attention:</a:t>
            </a:r>
            <a:endParaRPr lang="en-GB" sz="2000" b="1" dirty="0" smtClean="0"/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 smtClean="0"/>
                <a:t>Capacity</a:t>
              </a:r>
              <a:endParaRPr lang="en-GB" sz="2400" b="1" i="1" dirty="0" smtClean="0"/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3" name="TextBox 2"/>
          <p:cNvSpPr txBox="1"/>
          <p:nvPr/>
        </p:nvSpPr>
        <p:spPr>
          <a:xfrm>
            <a:off x="650875" y="1428750"/>
            <a:ext cx="7747000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GB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P6 continue beyond this point!</a:t>
            </a:r>
            <a:endParaRPr lang="en-GB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5000" y="2381250"/>
            <a:ext cx="3127375" cy="312737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730625" y="3746500"/>
            <a:ext cx="21113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P5</a:t>
            </a:r>
            <a:endParaRPr lang="en-GB" sz="2000" b="1" dirty="0"/>
          </a:p>
        </p:txBody>
      </p:sp>
    </p:spTree>
    <p:extLst>
      <p:ext uri="{BB962C8B-B14F-4D97-AF65-F5344CB8AC3E}">
        <p14:creationId xmlns:p14="http://schemas.microsoft.com/office/powerpoint/2010/main" val="19494270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Capacity</a:t>
            </a:r>
            <a:endParaRPr lang="en-GB" b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38125" y="132616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Measuring Capacity.    </a:t>
            </a:r>
            <a:endParaRPr lang="en-GB" sz="2000" b="1" dirty="0" smtClean="0"/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 smtClean="0"/>
                <a:t>Capacity</a:t>
              </a:r>
              <a:endParaRPr lang="en-GB" sz="2400" b="1" i="1" dirty="0" smtClean="0"/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27" name="Picture 2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638220" y="2826793"/>
            <a:ext cx="2157957" cy="2157957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6800" y="2514600"/>
            <a:ext cx="1552575" cy="301835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66751" y="1619250"/>
            <a:ext cx="7794624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Capacity can be measured in a measuring cylinder or jug</a:t>
            </a:r>
            <a:r>
              <a:rPr lang="en-GB" b="1" dirty="0"/>
              <a:t>.    </a:t>
            </a:r>
          </a:p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-174625" y="4889500"/>
            <a:ext cx="35718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Measuring jug</a:t>
            </a:r>
            <a:endParaRPr lang="en-GB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2803525" y="5502275"/>
            <a:ext cx="35718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Measuring cylinder</a:t>
            </a:r>
            <a:endParaRPr lang="en-GB" b="1" dirty="0"/>
          </a:p>
        </p:txBody>
      </p:sp>
      <p:sp>
        <p:nvSpPr>
          <p:cNvPr id="7" name="Cloud 6"/>
          <p:cNvSpPr/>
          <p:nvPr/>
        </p:nvSpPr>
        <p:spPr>
          <a:xfrm>
            <a:off x="5159376" y="2889249"/>
            <a:ext cx="3492500" cy="1698625"/>
          </a:xfrm>
          <a:prstGeom prst="cloud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rgbClr val="000000"/>
                </a:solidFill>
                <a:latin typeface="Comic Sans MS"/>
                <a:cs typeface="Comic Sans MS"/>
              </a:rPr>
              <a:t>Practise reading capacity on the following slides</a:t>
            </a:r>
            <a:r>
              <a:rPr lang="en-GB" dirty="0" smtClean="0"/>
              <a:t>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84770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0" grpId="0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9" name="Rectangle 63"/>
          <p:cNvSpPr>
            <a:spLocks noChangeArrowheads="1"/>
          </p:cNvSpPr>
          <p:nvPr/>
        </p:nvSpPr>
        <p:spPr bwMode="auto">
          <a:xfrm>
            <a:off x="3360738" y="4724400"/>
            <a:ext cx="2482850" cy="10763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800">
                <a:latin typeface="Arial" charset="0"/>
              </a:rPr>
              <a:t>Reading Scale (1)</a:t>
            </a:r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3348038" y="1690688"/>
            <a:ext cx="2514600" cy="4114800"/>
            <a:chOff x="3960" y="180"/>
            <a:chExt cx="3960" cy="6480"/>
          </a:xfrm>
        </p:grpSpPr>
        <p:grpSp>
          <p:nvGrpSpPr>
            <p:cNvPr id="3083" name="Group 6"/>
            <p:cNvGrpSpPr>
              <a:grpSpLocks/>
            </p:cNvGrpSpPr>
            <p:nvPr/>
          </p:nvGrpSpPr>
          <p:grpSpPr bwMode="auto">
            <a:xfrm>
              <a:off x="3960" y="540"/>
              <a:ext cx="3960" cy="6120"/>
              <a:chOff x="3960" y="540"/>
              <a:chExt cx="3960" cy="6120"/>
            </a:xfrm>
          </p:grpSpPr>
          <p:sp>
            <p:nvSpPr>
              <p:cNvPr id="3096" name="Freeform 7"/>
              <p:cNvSpPr>
                <a:spLocks/>
              </p:cNvSpPr>
              <p:nvPr/>
            </p:nvSpPr>
            <p:spPr bwMode="auto">
              <a:xfrm>
                <a:off x="3960" y="540"/>
                <a:ext cx="3960" cy="6120"/>
              </a:xfrm>
              <a:custGeom>
                <a:avLst/>
                <a:gdLst>
                  <a:gd name="T0" fmla="*/ 0 w 2340"/>
                  <a:gd name="T1" fmla="*/ 0 h 6120"/>
                  <a:gd name="T2" fmla="*/ 0 w 2340"/>
                  <a:gd name="T3" fmla="*/ 6120 h 6120"/>
                  <a:gd name="T4" fmla="*/ 2340 w 2340"/>
                  <a:gd name="T5" fmla="*/ 6120 h 6120"/>
                  <a:gd name="T6" fmla="*/ 2340 w 2340"/>
                  <a:gd name="T7" fmla="*/ 0 h 612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340"/>
                  <a:gd name="T13" fmla="*/ 0 h 6120"/>
                  <a:gd name="T14" fmla="*/ 2340 w 2340"/>
                  <a:gd name="T15" fmla="*/ 6120 h 612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340" h="6120">
                    <a:moveTo>
                      <a:pt x="0" y="0"/>
                    </a:moveTo>
                    <a:lnTo>
                      <a:pt x="0" y="6120"/>
                    </a:lnTo>
                    <a:lnTo>
                      <a:pt x="2340" y="6120"/>
                    </a:lnTo>
                    <a:lnTo>
                      <a:pt x="2340" y="0"/>
                    </a:lnTo>
                  </a:path>
                </a:pathLst>
              </a:custGeom>
              <a:noFill/>
              <a:ln w="254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grpSp>
            <p:nvGrpSpPr>
              <p:cNvPr id="3097" name="Group 8"/>
              <p:cNvGrpSpPr>
                <a:grpSpLocks/>
              </p:cNvGrpSpPr>
              <p:nvPr/>
            </p:nvGrpSpPr>
            <p:grpSpPr bwMode="auto">
              <a:xfrm>
                <a:off x="5490" y="960"/>
                <a:ext cx="915" cy="5700"/>
                <a:chOff x="5490" y="960"/>
                <a:chExt cx="915" cy="5700"/>
              </a:xfrm>
            </p:grpSpPr>
            <p:grpSp>
              <p:nvGrpSpPr>
                <p:cNvPr id="3098" name="Group 9"/>
                <p:cNvGrpSpPr>
                  <a:grpSpLocks/>
                </p:cNvGrpSpPr>
                <p:nvPr/>
              </p:nvGrpSpPr>
              <p:grpSpPr bwMode="auto">
                <a:xfrm>
                  <a:off x="5490" y="6093"/>
                  <a:ext cx="915" cy="567"/>
                  <a:chOff x="1530" y="3240"/>
                  <a:chExt cx="915" cy="900"/>
                </a:xfrm>
              </p:grpSpPr>
              <p:sp>
                <p:nvSpPr>
                  <p:cNvPr id="3135" name="Line 10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3136" name="Line 11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3137" name="Line 12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3099" name="Group 13"/>
                <p:cNvGrpSpPr>
                  <a:grpSpLocks/>
                </p:cNvGrpSpPr>
                <p:nvPr/>
              </p:nvGrpSpPr>
              <p:grpSpPr bwMode="auto">
                <a:xfrm>
                  <a:off x="5490" y="5535"/>
                  <a:ext cx="915" cy="567"/>
                  <a:chOff x="1530" y="3240"/>
                  <a:chExt cx="915" cy="900"/>
                </a:xfrm>
              </p:grpSpPr>
              <p:sp>
                <p:nvSpPr>
                  <p:cNvPr id="3132" name="Line 14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3133" name="Line 15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3134" name="Line 16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3100" name="Group 17"/>
                <p:cNvGrpSpPr>
                  <a:grpSpLocks/>
                </p:cNvGrpSpPr>
                <p:nvPr/>
              </p:nvGrpSpPr>
              <p:grpSpPr bwMode="auto">
                <a:xfrm>
                  <a:off x="5490" y="4965"/>
                  <a:ext cx="915" cy="567"/>
                  <a:chOff x="1530" y="3240"/>
                  <a:chExt cx="915" cy="900"/>
                </a:xfrm>
              </p:grpSpPr>
              <p:sp>
                <p:nvSpPr>
                  <p:cNvPr id="3129" name="Line 18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3130" name="Line 19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3131" name="Line 20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3101" name="Group 21"/>
                <p:cNvGrpSpPr>
                  <a:grpSpLocks/>
                </p:cNvGrpSpPr>
                <p:nvPr/>
              </p:nvGrpSpPr>
              <p:grpSpPr bwMode="auto">
                <a:xfrm>
                  <a:off x="5490" y="4395"/>
                  <a:ext cx="915" cy="567"/>
                  <a:chOff x="1530" y="3240"/>
                  <a:chExt cx="915" cy="900"/>
                </a:xfrm>
              </p:grpSpPr>
              <p:sp>
                <p:nvSpPr>
                  <p:cNvPr id="3126" name="Line 22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3127" name="Line 23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3128" name="Line 24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3102" name="Group 25"/>
                <p:cNvGrpSpPr>
                  <a:grpSpLocks/>
                </p:cNvGrpSpPr>
                <p:nvPr/>
              </p:nvGrpSpPr>
              <p:grpSpPr bwMode="auto">
                <a:xfrm>
                  <a:off x="5490" y="3825"/>
                  <a:ext cx="915" cy="567"/>
                  <a:chOff x="1530" y="3240"/>
                  <a:chExt cx="915" cy="900"/>
                </a:xfrm>
              </p:grpSpPr>
              <p:sp>
                <p:nvSpPr>
                  <p:cNvPr id="3123" name="Line 26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3124" name="Line 27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3125" name="Line 28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3103" name="Group 29"/>
                <p:cNvGrpSpPr>
                  <a:grpSpLocks/>
                </p:cNvGrpSpPr>
                <p:nvPr/>
              </p:nvGrpSpPr>
              <p:grpSpPr bwMode="auto">
                <a:xfrm>
                  <a:off x="5490" y="3255"/>
                  <a:ext cx="915" cy="567"/>
                  <a:chOff x="1530" y="3240"/>
                  <a:chExt cx="915" cy="900"/>
                </a:xfrm>
              </p:grpSpPr>
              <p:sp>
                <p:nvSpPr>
                  <p:cNvPr id="3120" name="Line 30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3121" name="Line 31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3122" name="Line 32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3104" name="Group 33"/>
                <p:cNvGrpSpPr>
                  <a:grpSpLocks/>
                </p:cNvGrpSpPr>
                <p:nvPr/>
              </p:nvGrpSpPr>
              <p:grpSpPr bwMode="auto">
                <a:xfrm>
                  <a:off x="5490" y="2685"/>
                  <a:ext cx="915" cy="567"/>
                  <a:chOff x="1530" y="3240"/>
                  <a:chExt cx="915" cy="900"/>
                </a:xfrm>
              </p:grpSpPr>
              <p:sp>
                <p:nvSpPr>
                  <p:cNvPr id="3117" name="Line 34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3118" name="Line 35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3119" name="Line 36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3105" name="Group 37"/>
                <p:cNvGrpSpPr>
                  <a:grpSpLocks/>
                </p:cNvGrpSpPr>
                <p:nvPr/>
              </p:nvGrpSpPr>
              <p:grpSpPr bwMode="auto">
                <a:xfrm>
                  <a:off x="5490" y="2115"/>
                  <a:ext cx="915" cy="567"/>
                  <a:chOff x="1530" y="3240"/>
                  <a:chExt cx="915" cy="900"/>
                </a:xfrm>
              </p:grpSpPr>
              <p:sp>
                <p:nvSpPr>
                  <p:cNvPr id="3114" name="Line 38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3115" name="Line 39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3116" name="Line 40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3106" name="Group 41"/>
                <p:cNvGrpSpPr>
                  <a:grpSpLocks/>
                </p:cNvGrpSpPr>
                <p:nvPr/>
              </p:nvGrpSpPr>
              <p:grpSpPr bwMode="auto">
                <a:xfrm>
                  <a:off x="5490" y="1530"/>
                  <a:ext cx="915" cy="567"/>
                  <a:chOff x="1530" y="3240"/>
                  <a:chExt cx="915" cy="900"/>
                </a:xfrm>
              </p:grpSpPr>
              <p:sp>
                <p:nvSpPr>
                  <p:cNvPr id="3111" name="Line 42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3112" name="Line 43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3113" name="Line 44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3107" name="Group 45"/>
                <p:cNvGrpSpPr>
                  <a:grpSpLocks/>
                </p:cNvGrpSpPr>
                <p:nvPr/>
              </p:nvGrpSpPr>
              <p:grpSpPr bwMode="auto">
                <a:xfrm>
                  <a:off x="5490" y="960"/>
                  <a:ext cx="915" cy="567"/>
                  <a:chOff x="1530" y="3240"/>
                  <a:chExt cx="915" cy="900"/>
                </a:xfrm>
              </p:grpSpPr>
              <p:sp>
                <p:nvSpPr>
                  <p:cNvPr id="3108" name="Line 46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3109" name="Line 47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3110" name="Line 48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grpSp>
          <p:nvGrpSpPr>
            <p:cNvPr id="3084" name="Group 49"/>
            <p:cNvGrpSpPr>
              <a:grpSpLocks/>
            </p:cNvGrpSpPr>
            <p:nvPr/>
          </p:nvGrpSpPr>
          <p:grpSpPr bwMode="auto">
            <a:xfrm>
              <a:off x="4680" y="720"/>
              <a:ext cx="900" cy="5850"/>
              <a:chOff x="4680" y="720"/>
              <a:chExt cx="900" cy="5850"/>
            </a:xfrm>
          </p:grpSpPr>
          <p:sp>
            <p:nvSpPr>
              <p:cNvPr id="3086" name="Text Box 50"/>
              <p:cNvSpPr txBox="1">
                <a:spLocks noChangeArrowheads="1"/>
              </p:cNvSpPr>
              <p:nvPr/>
            </p:nvSpPr>
            <p:spPr bwMode="auto">
              <a:xfrm>
                <a:off x="4680" y="5850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100</a:t>
                </a:r>
                <a:endParaRPr lang="en-GB"/>
              </a:p>
            </p:txBody>
          </p:sp>
          <p:sp>
            <p:nvSpPr>
              <p:cNvPr id="3087" name="Text Box 51"/>
              <p:cNvSpPr txBox="1">
                <a:spLocks noChangeArrowheads="1"/>
              </p:cNvSpPr>
              <p:nvPr/>
            </p:nvSpPr>
            <p:spPr bwMode="auto">
              <a:xfrm>
                <a:off x="4680" y="5310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200</a:t>
                </a:r>
                <a:endParaRPr lang="en-GB"/>
              </a:p>
            </p:txBody>
          </p:sp>
          <p:sp>
            <p:nvSpPr>
              <p:cNvPr id="3088" name="Text Box 52"/>
              <p:cNvSpPr txBox="1">
                <a:spLocks noChangeArrowheads="1"/>
              </p:cNvSpPr>
              <p:nvPr/>
            </p:nvSpPr>
            <p:spPr bwMode="auto">
              <a:xfrm>
                <a:off x="4680" y="4725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300</a:t>
                </a:r>
                <a:endParaRPr lang="en-GB"/>
              </a:p>
            </p:txBody>
          </p:sp>
          <p:sp>
            <p:nvSpPr>
              <p:cNvPr id="3089" name="Text Box 53"/>
              <p:cNvSpPr txBox="1">
                <a:spLocks noChangeArrowheads="1"/>
              </p:cNvSpPr>
              <p:nvPr/>
            </p:nvSpPr>
            <p:spPr bwMode="auto">
              <a:xfrm>
                <a:off x="4680" y="4155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400</a:t>
                </a:r>
                <a:endParaRPr lang="en-GB"/>
              </a:p>
            </p:txBody>
          </p:sp>
          <p:sp>
            <p:nvSpPr>
              <p:cNvPr id="3090" name="Text Box 54"/>
              <p:cNvSpPr txBox="1">
                <a:spLocks noChangeArrowheads="1"/>
              </p:cNvSpPr>
              <p:nvPr/>
            </p:nvSpPr>
            <p:spPr bwMode="auto">
              <a:xfrm>
                <a:off x="4680" y="3600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500</a:t>
                </a:r>
                <a:endParaRPr lang="en-GB"/>
              </a:p>
            </p:txBody>
          </p:sp>
          <p:sp>
            <p:nvSpPr>
              <p:cNvPr id="3091" name="Text Box 55"/>
              <p:cNvSpPr txBox="1">
                <a:spLocks noChangeArrowheads="1"/>
              </p:cNvSpPr>
              <p:nvPr/>
            </p:nvSpPr>
            <p:spPr bwMode="auto">
              <a:xfrm>
                <a:off x="4680" y="3060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600</a:t>
                </a:r>
                <a:endParaRPr lang="en-GB"/>
              </a:p>
            </p:txBody>
          </p:sp>
          <p:sp>
            <p:nvSpPr>
              <p:cNvPr id="3092" name="Text Box 56"/>
              <p:cNvSpPr txBox="1">
                <a:spLocks noChangeArrowheads="1"/>
              </p:cNvSpPr>
              <p:nvPr/>
            </p:nvSpPr>
            <p:spPr bwMode="auto">
              <a:xfrm>
                <a:off x="4680" y="2445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700</a:t>
                </a:r>
                <a:endParaRPr lang="en-GB"/>
              </a:p>
            </p:txBody>
          </p:sp>
          <p:sp>
            <p:nvSpPr>
              <p:cNvPr id="3093" name="Text Box 57"/>
              <p:cNvSpPr txBox="1">
                <a:spLocks noChangeArrowheads="1"/>
              </p:cNvSpPr>
              <p:nvPr/>
            </p:nvSpPr>
            <p:spPr bwMode="auto">
              <a:xfrm>
                <a:off x="4680" y="1845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800</a:t>
                </a:r>
                <a:endParaRPr lang="en-GB"/>
              </a:p>
            </p:txBody>
          </p:sp>
          <p:sp>
            <p:nvSpPr>
              <p:cNvPr id="3094" name="Text Box 58"/>
              <p:cNvSpPr txBox="1">
                <a:spLocks noChangeArrowheads="1"/>
              </p:cNvSpPr>
              <p:nvPr/>
            </p:nvSpPr>
            <p:spPr bwMode="auto">
              <a:xfrm>
                <a:off x="4680" y="1275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900</a:t>
                </a:r>
                <a:endParaRPr lang="en-GB"/>
              </a:p>
            </p:txBody>
          </p:sp>
          <p:sp>
            <p:nvSpPr>
              <p:cNvPr id="3095" name="Text Box 59"/>
              <p:cNvSpPr txBox="1">
                <a:spLocks noChangeArrowheads="1"/>
              </p:cNvSpPr>
              <p:nvPr/>
            </p:nvSpPr>
            <p:spPr bwMode="auto">
              <a:xfrm>
                <a:off x="4680" y="720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1000</a:t>
                </a:r>
                <a:endParaRPr lang="en-GB"/>
              </a:p>
            </p:txBody>
          </p:sp>
        </p:grpSp>
        <p:sp>
          <p:nvSpPr>
            <p:cNvPr id="3085" name="Text Box 60"/>
            <p:cNvSpPr txBox="1">
              <a:spLocks noChangeArrowheads="1"/>
            </p:cNvSpPr>
            <p:nvPr/>
          </p:nvSpPr>
          <p:spPr bwMode="auto">
            <a:xfrm>
              <a:off x="4500" y="180"/>
              <a:ext cx="720" cy="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/>
              <a:r>
                <a:rPr lang="en-GB" sz="1200">
                  <a:latin typeface="Times New Roman" charset="0"/>
                </a:rPr>
                <a:t>ml</a:t>
              </a:r>
              <a:endParaRPr lang="en-GB"/>
            </a:p>
          </p:txBody>
        </p:sp>
      </p:grpSp>
      <p:sp>
        <p:nvSpPr>
          <p:cNvPr id="4158" name="Text Box 62"/>
          <p:cNvSpPr txBox="1">
            <a:spLocks noChangeArrowheads="1"/>
          </p:cNvSpPr>
          <p:nvPr/>
        </p:nvSpPr>
        <p:spPr bwMode="auto">
          <a:xfrm>
            <a:off x="900113" y="1916113"/>
            <a:ext cx="1871662" cy="2290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/>
              <a:t>What fraction of a litre is shown each time?</a:t>
            </a:r>
          </a:p>
          <a:p>
            <a:pPr eaLnBrk="1" hangingPunct="1">
              <a:spcBef>
                <a:spcPct val="50000"/>
              </a:spcBef>
            </a:pPr>
            <a:endParaRPr lang="en-GB"/>
          </a:p>
          <a:p>
            <a:pPr eaLnBrk="1" hangingPunct="1">
              <a:spcBef>
                <a:spcPct val="50000"/>
              </a:spcBef>
            </a:pPr>
            <a:r>
              <a:rPr lang="en-GB"/>
              <a:t>Write your answer down with a partner.</a:t>
            </a:r>
          </a:p>
        </p:txBody>
      </p:sp>
      <p:grpSp>
        <p:nvGrpSpPr>
          <p:cNvPr id="16" name="Group 67"/>
          <p:cNvGrpSpPr>
            <a:grpSpLocks/>
          </p:cNvGrpSpPr>
          <p:nvPr/>
        </p:nvGrpSpPr>
        <p:grpSpPr bwMode="auto">
          <a:xfrm>
            <a:off x="6588125" y="2420938"/>
            <a:ext cx="1800225" cy="1465262"/>
            <a:chOff x="4150" y="1525"/>
            <a:chExt cx="1134" cy="923"/>
          </a:xfrm>
        </p:grpSpPr>
        <p:sp>
          <p:nvSpPr>
            <p:cNvPr id="3080" name="Text Box 64"/>
            <p:cNvSpPr txBox="1">
              <a:spLocks noChangeArrowheads="1"/>
            </p:cNvSpPr>
            <p:nvPr/>
          </p:nvSpPr>
          <p:spPr bwMode="auto">
            <a:xfrm>
              <a:off x="4150" y="1525"/>
              <a:ext cx="499" cy="9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GB" sz="3600"/>
                <a:t>3</a:t>
              </a:r>
            </a:p>
            <a:p>
              <a:pPr algn="ctr" eaLnBrk="1" hangingPunct="1">
                <a:spcBef>
                  <a:spcPct val="50000"/>
                </a:spcBef>
              </a:pPr>
              <a:r>
                <a:rPr lang="en-GB" sz="3600"/>
                <a:t>10</a:t>
              </a:r>
            </a:p>
          </p:txBody>
        </p:sp>
        <p:sp>
          <p:nvSpPr>
            <p:cNvPr id="3081" name="Line 65"/>
            <p:cNvSpPr>
              <a:spLocks noChangeShapeType="1"/>
            </p:cNvSpPr>
            <p:nvPr/>
          </p:nvSpPr>
          <p:spPr bwMode="auto">
            <a:xfrm>
              <a:off x="4150" y="1979"/>
              <a:ext cx="544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082" name="Text Box 66"/>
            <p:cNvSpPr txBox="1">
              <a:spLocks noChangeArrowheads="1"/>
            </p:cNvSpPr>
            <p:nvPr/>
          </p:nvSpPr>
          <p:spPr bwMode="auto">
            <a:xfrm>
              <a:off x="4740" y="1706"/>
              <a:ext cx="544" cy="6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GB" sz="6000"/>
                <a:t>l</a:t>
              </a:r>
            </a:p>
          </p:txBody>
        </p:sp>
      </p:grpSp>
      <p:sp>
        <p:nvSpPr>
          <p:cNvPr id="4164" name="Text Box 68"/>
          <p:cNvSpPr txBox="1">
            <a:spLocks noChangeArrowheads="1"/>
          </p:cNvSpPr>
          <p:nvPr/>
        </p:nvSpPr>
        <p:spPr bwMode="auto">
          <a:xfrm>
            <a:off x="7488238" y="3644900"/>
            <a:ext cx="1655762" cy="109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6600">
                <a:solidFill>
                  <a:srgbClr val="FF0000"/>
                </a:solidFill>
                <a:sym typeface="Wingdings" charset="0"/>
              </a:rPr>
              <a:t></a:t>
            </a:r>
          </a:p>
        </p:txBody>
      </p:sp>
    </p:spTree>
    <p:extLst>
      <p:ext uri="{BB962C8B-B14F-4D97-AF65-F5344CB8AC3E}">
        <p14:creationId xmlns:p14="http://schemas.microsoft.com/office/powerpoint/2010/main" val="6265089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1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1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59" grpId="0" animBg="1"/>
      <p:bldP spid="4158" grpId="0"/>
      <p:bldP spid="416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800">
                <a:latin typeface="Arial" charset="0"/>
              </a:rPr>
              <a:t>Reading Scale (1)</a:t>
            </a:r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3181350" y="3284538"/>
            <a:ext cx="2482850" cy="251618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3168650" y="1690688"/>
            <a:ext cx="2514600" cy="4114800"/>
            <a:chOff x="3960" y="180"/>
            <a:chExt cx="3960" cy="6480"/>
          </a:xfrm>
        </p:grpSpPr>
        <p:grpSp>
          <p:nvGrpSpPr>
            <p:cNvPr id="4106" name="Group 6"/>
            <p:cNvGrpSpPr>
              <a:grpSpLocks/>
            </p:cNvGrpSpPr>
            <p:nvPr/>
          </p:nvGrpSpPr>
          <p:grpSpPr bwMode="auto">
            <a:xfrm>
              <a:off x="3960" y="540"/>
              <a:ext cx="3960" cy="6120"/>
              <a:chOff x="3960" y="540"/>
              <a:chExt cx="3960" cy="6120"/>
            </a:xfrm>
          </p:grpSpPr>
          <p:sp>
            <p:nvSpPr>
              <p:cNvPr id="4119" name="Freeform 7"/>
              <p:cNvSpPr>
                <a:spLocks/>
              </p:cNvSpPr>
              <p:nvPr/>
            </p:nvSpPr>
            <p:spPr bwMode="auto">
              <a:xfrm>
                <a:off x="3960" y="540"/>
                <a:ext cx="3960" cy="6120"/>
              </a:xfrm>
              <a:custGeom>
                <a:avLst/>
                <a:gdLst>
                  <a:gd name="T0" fmla="*/ 0 w 2340"/>
                  <a:gd name="T1" fmla="*/ 0 h 6120"/>
                  <a:gd name="T2" fmla="*/ 0 w 2340"/>
                  <a:gd name="T3" fmla="*/ 6120 h 6120"/>
                  <a:gd name="T4" fmla="*/ 2340 w 2340"/>
                  <a:gd name="T5" fmla="*/ 6120 h 6120"/>
                  <a:gd name="T6" fmla="*/ 2340 w 2340"/>
                  <a:gd name="T7" fmla="*/ 0 h 612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340"/>
                  <a:gd name="T13" fmla="*/ 0 h 6120"/>
                  <a:gd name="T14" fmla="*/ 2340 w 2340"/>
                  <a:gd name="T15" fmla="*/ 6120 h 612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340" h="6120">
                    <a:moveTo>
                      <a:pt x="0" y="0"/>
                    </a:moveTo>
                    <a:lnTo>
                      <a:pt x="0" y="6120"/>
                    </a:lnTo>
                    <a:lnTo>
                      <a:pt x="2340" y="6120"/>
                    </a:lnTo>
                    <a:lnTo>
                      <a:pt x="2340" y="0"/>
                    </a:lnTo>
                  </a:path>
                </a:pathLst>
              </a:custGeom>
              <a:noFill/>
              <a:ln w="254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grpSp>
            <p:nvGrpSpPr>
              <p:cNvPr id="4120" name="Group 8"/>
              <p:cNvGrpSpPr>
                <a:grpSpLocks/>
              </p:cNvGrpSpPr>
              <p:nvPr/>
            </p:nvGrpSpPr>
            <p:grpSpPr bwMode="auto">
              <a:xfrm>
                <a:off x="5490" y="960"/>
                <a:ext cx="915" cy="5700"/>
                <a:chOff x="5490" y="960"/>
                <a:chExt cx="915" cy="5700"/>
              </a:xfrm>
            </p:grpSpPr>
            <p:grpSp>
              <p:nvGrpSpPr>
                <p:cNvPr id="4121" name="Group 9"/>
                <p:cNvGrpSpPr>
                  <a:grpSpLocks/>
                </p:cNvGrpSpPr>
                <p:nvPr/>
              </p:nvGrpSpPr>
              <p:grpSpPr bwMode="auto">
                <a:xfrm>
                  <a:off x="5490" y="6093"/>
                  <a:ext cx="915" cy="567"/>
                  <a:chOff x="1530" y="3240"/>
                  <a:chExt cx="915" cy="900"/>
                </a:xfrm>
              </p:grpSpPr>
              <p:sp>
                <p:nvSpPr>
                  <p:cNvPr id="4158" name="Line 10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4159" name="Line 11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4160" name="Line 12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4122" name="Group 13"/>
                <p:cNvGrpSpPr>
                  <a:grpSpLocks/>
                </p:cNvGrpSpPr>
                <p:nvPr/>
              </p:nvGrpSpPr>
              <p:grpSpPr bwMode="auto">
                <a:xfrm>
                  <a:off x="5490" y="5535"/>
                  <a:ext cx="915" cy="567"/>
                  <a:chOff x="1530" y="3240"/>
                  <a:chExt cx="915" cy="900"/>
                </a:xfrm>
              </p:grpSpPr>
              <p:sp>
                <p:nvSpPr>
                  <p:cNvPr id="4155" name="Line 14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4156" name="Line 15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4157" name="Line 16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4123" name="Group 17"/>
                <p:cNvGrpSpPr>
                  <a:grpSpLocks/>
                </p:cNvGrpSpPr>
                <p:nvPr/>
              </p:nvGrpSpPr>
              <p:grpSpPr bwMode="auto">
                <a:xfrm>
                  <a:off x="5490" y="4965"/>
                  <a:ext cx="915" cy="567"/>
                  <a:chOff x="1530" y="3240"/>
                  <a:chExt cx="915" cy="900"/>
                </a:xfrm>
              </p:grpSpPr>
              <p:sp>
                <p:nvSpPr>
                  <p:cNvPr id="4152" name="Line 18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4153" name="Line 19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4154" name="Line 20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4124" name="Group 21"/>
                <p:cNvGrpSpPr>
                  <a:grpSpLocks/>
                </p:cNvGrpSpPr>
                <p:nvPr/>
              </p:nvGrpSpPr>
              <p:grpSpPr bwMode="auto">
                <a:xfrm>
                  <a:off x="5490" y="4395"/>
                  <a:ext cx="915" cy="567"/>
                  <a:chOff x="1530" y="3240"/>
                  <a:chExt cx="915" cy="900"/>
                </a:xfrm>
              </p:grpSpPr>
              <p:sp>
                <p:nvSpPr>
                  <p:cNvPr id="4149" name="Line 22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4150" name="Line 23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4151" name="Line 24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4125" name="Group 25"/>
                <p:cNvGrpSpPr>
                  <a:grpSpLocks/>
                </p:cNvGrpSpPr>
                <p:nvPr/>
              </p:nvGrpSpPr>
              <p:grpSpPr bwMode="auto">
                <a:xfrm>
                  <a:off x="5490" y="3825"/>
                  <a:ext cx="915" cy="567"/>
                  <a:chOff x="1530" y="3240"/>
                  <a:chExt cx="915" cy="900"/>
                </a:xfrm>
              </p:grpSpPr>
              <p:sp>
                <p:nvSpPr>
                  <p:cNvPr id="4146" name="Line 26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4147" name="Line 27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4148" name="Line 28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4126" name="Group 29"/>
                <p:cNvGrpSpPr>
                  <a:grpSpLocks/>
                </p:cNvGrpSpPr>
                <p:nvPr/>
              </p:nvGrpSpPr>
              <p:grpSpPr bwMode="auto">
                <a:xfrm>
                  <a:off x="5490" y="3255"/>
                  <a:ext cx="915" cy="567"/>
                  <a:chOff x="1530" y="3240"/>
                  <a:chExt cx="915" cy="900"/>
                </a:xfrm>
              </p:grpSpPr>
              <p:sp>
                <p:nvSpPr>
                  <p:cNvPr id="4143" name="Line 30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4144" name="Line 31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4145" name="Line 32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4127" name="Group 33"/>
                <p:cNvGrpSpPr>
                  <a:grpSpLocks/>
                </p:cNvGrpSpPr>
                <p:nvPr/>
              </p:nvGrpSpPr>
              <p:grpSpPr bwMode="auto">
                <a:xfrm>
                  <a:off x="5490" y="2685"/>
                  <a:ext cx="915" cy="567"/>
                  <a:chOff x="1530" y="3240"/>
                  <a:chExt cx="915" cy="900"/>
                </a:xfrm>
              </p:grpSpPr>
              <p:sp>
                <p:nvSpPr>
                  <p:cNvPr id="4140" name="Line 34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4141" name="Line 35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4142" name="Line 36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4128" name="Group 37"/>
                <p:cNvGrpSpPr>
                  <a:grpSpLocks/>
                </p:cNvGrpSpPr>
                <p:nvPr/>
              </p:nvGrpSpPr>
              <p:grpSpPr bwMode="auto">
                <a:xfrm>
                  <a:off x="5490" y="2115"/>
                  <a:ext cx="915" cy="567"/>
                  <a:chOff x="1530" y="3240"/>
                  <a:chExt cx="915" cy="900"/>
                </a:xfrm>
              </p:grpSpPr>
              <p:sp>
                <p:nvSpPr>
                  <p:cNvPr id="4137" name="Line 38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4138" name="Line 39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4139" name="Line 40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4129" name="Group 41"/>
                <p:cNvGrpSpPr>
                  <a:grpSpLocks/>
                </p:cNvGrpSpPr>
                <p:nvPr/>
              </p:nvGrpSpPr>
              <p:grpSpPr bwMode="auto">
                <a:xfrm>
                  <a:off x="5490" y="1530"/>
                  <a:ext cx="915" cy="567"/>
                  <a:chOff x="1530" y="3240"/>
                  <a:chExt cx="915" cy="900"/>
                </a:xfrm>
              </p:grpSpPr>
              <p:sp>
                <p:nvSpPr>
                  <p:cNvPr id="4134" name="Line 42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4135" name="Line 43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4136" name="Line 44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4130" name="Group 45"/>
                <p:cNvGrpSpPr>
                  <a:grpSpLocks/>
                </p:cNvGrpSpPr>
                <p:nvPr/>
              </p:nvGrpSpPr>
              <p:grpSpPr bwMode="auto">
                <a:xfrm>
                  <a:off x="5490" y="960"/>
                  <a:ext cx="915" cy="567"/>
                  <a:chOff x="1530" y="3240"/>
                  <a:chExt cx="915" cy="900"/>
                </a:xfrm>
              </p:grpSpPr>
              <p:sp>
                <p:nvSpPr>
                  <p:cNvPr id="4131" name="Line 46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4132" name="Line 47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4133" name="Line 48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grpSp>
          <p:nvGrpSpPr>
            <p:cNvPr id="4107" name="Group 49"/>
            <p:cNvGrpSpPr>
              <a:grpSpLocks/>
            </p:cNvGrpSpPr>
            <p:nvPr/>
          </p:nvGrpSpPr>
          <p:grpSpPr bwMode="auto">
            <a:xfrm>
              <a:off x="4680" y="720"/>
              <a:ext cx="900" cy="5850"/>
              <a:chOff x="4680" y="720"/>
              <a:chExt cx="900" cy="5850"/>
            </a:xfrm>
          </p:grpSpPr>
          <p:sp>
            <p:nvSpPr>
              <p:cNvPr id="4109" name="Text Box 50"/>
              <p:cNvSpPr txBox="1">
                <a:spLocks noChangeArrowheads="1"/>
              </p:cNvSpPr>
              <p:nvPr/>
            </p:nvSpPr>
            <p:spPr bwMode="auto">
              <a:xfrm>
                <a:off x="4680" y="5850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100</a:t>
                </a:r>
                <a:endParaRPr lang="en-GB"/>
              </a:p>
            </p:txBody>
          </p:sp>
          <p:sp>
            <p:nvSpPr>
              <p:cNvPr id="4110" name="Text Box 51"/>
              <p:cNvSpPr txBox="1">
                <a:spLocks noChangeArrowheads="1"/>
              </p:cNvSpPr>
              <p:nvPr/>
            </p:nvSpPr>
            <p:spPr bwMode="auto">
              <a:xfrm>
                <a:off x="4680" y="5310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200</a:t>
                </a:r>
                <a:endParaRPr lang="en-GB"/>
              </a:p>
            </p:txBody>
          </p:sp>
          <p:sp>
            <p:nvSpPr>
              <p:cNvPr id="4111" name="Text Box 52"/>
              <p:cNvSpPr txBox="1">
                <a:spLocks noChangeArrowheads="1"/>
              </p:cNvSpPr>
              <p:nvPr/>
            </p:nvSpPr>
            <p:spPr bwMode="auto">
              <a:xfrm>
                <a:off x="4680" y="4725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300</a:t>
                </a:r>
                <a:endParaRPr lang="en-GB"/>
              </a:p>
            </p:txBody>
          </p:sp>
          <p:sp>
            <p:nvSpPr>
              <p:cNvPr id="4112" name="Text Box 53"/>
              <p:cNvSpPr txBox="1">
                <a:spLocks noChangeArrowheads="1"/>
              </p:cNvSpPr>
              <p:nvPr/>
            </p:nvSpPr>
            <p:spPr bwMode="auto">
              <a:xfrm>
                <a:off x="4680" y="4155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400</a:t>
                </a:r>
                <a:endParaRPr lang="en-GB"/>
              </a:p>
            </p:txBody>
          </p:sp>
          <p:sp>
            <p:nvSpPr>
              <p:cNvPr id="4113" name="Text Box 54"/>
              <p:cNvSpPr txBox="1">
                <a:spLocks noChangeArrowheads="1"/>
              </p:cNvSpPr>
              <p:nvPr/>
            </p:nvSpPr>
            <p:spPr bwMode="auto">
              <a:xfrm>
                <a:off x="4680" y="3600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500</a:t>
                </a:r>
                <a:endParaRPr lang="en-GB"/>
              </a:p>
            </p:txBody>
          </p:sp>
          <p:sp>
            <p:nvSpPr>
              <p:cNvPr id="4114" name="Text Box 55"/>
              <p:cNvSpPr txBox="1">
                <a:spLocks noChangeArrowheads="1"/>
              </p:cNvSpPr>
              <p:nvPr/>
            </p:nvSpPr>
            <p:spPr bwMode="auto">
              <a:xfrm>
                <a:off x="4680" y="3060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600</a:t>
                </a:r>
                <a:endParaRPr lang="en-GB"/>
              </a:p>
            </p:txBody>
          </p:sp>
          <p:sp>
            <p:nvSpPr>
              <p:cNvPr id="4115" name="Text Box 56"/>
              <p:cNvSpPr txBox="1">
                <a:spLocks noChangeArrowheads="1"/>
              </p:cNvSpPr>
              <p:nvPr/>
            </p:nvSpPr>
            <p:spPr bwMode="auto">
              <a:xfrm>
                <a:off x="4680" y="2445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700</a:t>
                </a:r>
                <a:endParaRPr lang="en-GB"/>
              </a:p>
            </p:txBody>
          </p:sp>
          <p:sp>
            <p:nvSpPr>
              <p:cNvPr id="4116" name="Text Box 57"/>
              <p:cNvSpPr txBox="1">
                <a:spLocks noChangeArrowheads="1"/>
              </p:cNvSpPr>
              <p:nvPr/>
            </p:nvSpPr>
            <p:spPr bwMode="auto">
              <a:xfrm>
                <a:off x="4680" y="1845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800</a:t>
                </a:r>
                <a:endParaRPr lang="en-GB"/>
              </a:p>
            </p:txBody>
          </p:sp>
          <p:sp>
            <p:nvSpPr>
              <p:cNvPr id="4117" name="Text Box 58"/>
              <p:cNvSpPr txBox="1">
                <a:spLocks noChangeArrowheads="1"/>
              </p:cNvSpPr>
              <p:nvPr/>
            </p:nvSpPr>
            <p:spPr bwMode="auto">
              <a:xfrm>
                <a:off x="4680" y="1275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900</a:t>
                </a:r>
                <a:endParaRPr lang="en-GB"/>
              </a:p>
            </p:txBody>
          </p:sp>
          <p:sp>
            <p:nvSpPr>
              <p:cNvPr id="4118" name="Text Box 59"/>
              <p:cNvSpPr txBox="1">
                <a:spLocks noChangeArrowheads="1"/>
              </p:cNvSpPr>
              <p:nvPr/>
            </p:nvSpPr>
            <p:spPr bwMode="auto">
              <a:xfrm>
                <a:off x="4680" y="720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1000</a:t>
                </a:r>
                <a:endParaRPr lang="en-GB"/>
              </a:p>
            </p:txBody>
          </p:sp>
        </p:grpSp>
        <p:sp>
          <p:nvSpPr>
            <p:cNvPr id="4108" name="Text Box 60"/>
            <p:cNvSpPr txBox="1">
              <a:spLocks noChangeArrowheads="1"/>
            </p:cNvSpPr>
            <p:nvPr/>
          </p:nvSpPr>
          <p:spPr bwMode="auto">
            <a:xfrm>
              <a:off x="4500" y="180"/>
              <a:ext cx="720" cy="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/>
              <a:r>
                <a:rPr lang="en-GB" sz="1200">
                  <a:latin typeface="Times New Roman" charset="0"/>
                </a:rPr>
                <a:t>ml</a:t>
              </a:r>
              <a:endParaRPr lang="en-GB"/>
            </a:p>
          </p:txBody>
        </p:sp>
      </p:grpSp>
      <p:grpSp>
        <p:nvGrpSpPr>
          <p:cNvPr id="16" name="Group 62"/>
          <p:cNvGrpSpPr>
            <a:grpSpLocks/>
          </p:cNvGrpSpPr>
          <p:nvPr/>
        </p:nvGrpSpPr>
        <p:grpSpPr bwMode="auto">
          <a:xfrm>
            <a:off x="6408738" y="2420938"/>
            <a:ext cx="1800225" cy="1465262"/>
            <a:chOff x="4150" y="1525"/>
            <a:chExt cx="1134" cy="923"/>
          </a:xfrm>
        </p:grpSpPr>
        <p:sp>
          <p:nvSpPr>
            <p:cNvPr id="4103" name="Text Box 63"/>
            <p:cNvSpPr txBox="1">
              <a:spLocks noChangeArrowheads="1"/>
            </p:cNvSpPr>
            <p:nvPr/>
          </p:nvSpPr>
          <p:spPr bwMode="auto">
            <a:xfrm>
              <a:off x="4150" y="1525"/>
              <a:ext cx="499" cy="9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GB" sz="3600"/>
                <a:t>7</a:t>
              </a:r>
            </a:p>
            <a:p>
              <a:pPr algn="ctr" eaLnBrk="1" hangingPunct="1">
                <a:spcBef>
                  <a:spcPct val="50000"/>
                </a:spcBef>
              </a:pPr>
              <a:r>
                <a:rPr lang="en-GB" sz="3600"/>
                <a:t>10</a:t>
              </a:r>
            </a:p>
          </p:txBody>
        </p:sp>
        <p:sp>
          <p:nvSpPr>
            <p:cNvPr id="4104" name="Line 64"/>
            <p:cNvSpPr>
              <a:spLocks noChangeShapeType="1"/>
            </p:cNvSpPr>
            <p:nvPr/>
          </p:nvSpPr>
          <p:spPr bwMode="auto">
            <a:xfrm>
              <a:off x="4150" y="1979"/>
              <a:ext cx="544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05" name="Text Box 65"/>
            <p:cNvSpPr txBox="1">
              <a:spLocks noChangeArrowheads="1"/>
            </p:cNvSpPr>
            <p:nvPr/>
          </p:nvSpPr>
          <p:spPr bwMode="auto">
            <a:xfrm>
              <a:off x="4740" y="1706"/>
              <a:ext cx="544" cy="6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GB" sz="6000"/>
                <a:t>l</a:t>
              </a:r>
            </a:p>
          </p:txBody>
        </p:sp>
      </p:grpSp>
      <p:sp>
        <p:nvSpPr>
          <p:cNvPr id="5186" name="Text Box 66"/>
          <p:cNvSpPr txBox="1">
            <a:spLocks noChangeArrowheads="1"/>
          </p:cNvSpPr>
          <p:nvPr/>
        </p:nvSpPr>
        <p:spPr bwMode="auto">
          <a:xfrm>
            <a:off x="7308850" y="3644900"/>
            <a:ext cx="1655763" cy="109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6600">
                <a:solidFill>
                  <a:srgbClr val="FF0000"/>
                </a:solidFill>
                <a:sym typeface="Wingdings" charset="0"/>
              </a:rPr>
              <a:t></a:t>
            </a:r>
          </a:p>
        </p:txBody>
      </p:sp>
    </p:spTree>
    <p:extLst>
      <p:ext uri="{BB962C8B-B14F-4D97-AF65-F5344CB8AC3E}">
        <p14:creationId xmlns:p14="http://schemas.microsoft.com/office/powerpoint/2010/main" val="25678026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1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1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1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1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animBg="1"/>
      <p:bldP spid="518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800">
                <a:latin typeface="Arial" charset="0"/>
              </a:rPr>
              <a:t>Reading Scale (1)</a:t>
            </a: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3144838" y="4076700"/>
            <a:ext cx="2482850" cy="17954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3132138" y="1762125"/>
            <a:ext cx="2514600" cy="4114800"/>
            <a:chOff x="3960" y="180"/>
            <a:chExt cx="3960" cy="6480"/>
          </a:xfrm>
        </p:grpSpPr>
        <p:grpSp>
          <p:nvGrpSpPr>
            <p:cNvPr id="5130" name="Group 6"/>
            <p:cNvGrpSpPr>
              <a:grpSpLocks/>
            </p:cNvGrpSpPr>
            <p:nvPr/>
          </p:nvGrpSpPr>
          <p:grpSpPr bwMode="auto">
            <a:xfrm>
              <a:off x="3960" y="540"/>
              <a:ext cx="3960" cy="6120"/>
              <a:chOff x="3960" y="540"/>
              <a:chExt cx="3960" cy="6120"/>
            </a:xfrm>
          </p:grpSpPr>
          <p:sp>
            <p:nvSpPr>
              <p:cNvPr id="5143" name="Freeform 7"/>
              <p:cNvSpPr>
                <a:spLocks/>
              </p:cNvSpPr>
              <p:nvPr/>
            </p:nvSpPr>
            <p:spPr bwMode="auto">
              <a:xfrm>
                <a:off x="3960" y="540"/>
                <a:ext cx="3960" cy="6120"/>
              </a:xfrm>
              <a:custGeom>
                <a:avLst/>
                <a:gdLst>
                  <a:gd name="T0" fmla="*/ 0 w 2340"/>
                  <a:gd name="T1" fmla="*/ 0 h 6120"/>
                  <a:gd name="T2" fmla="*/ 0 w 2340"/>
                  <a:gd name="T3" fmla="*/ 6120 h 6120"/>
                  <a:gd name="T4" fmla="*/ 2340 w 2340"/>
                  <a:gd name="T5" fmla="*/ 6120 h 6120"/>
                  <a:gd name="T6" fmla="*/ 2340 w 2340"/>
                  <a:gd name="T7" fmla="*/ 0 h 612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340"/>
                  <a:gd name="T13" fmla="*/ 0 h 6120"/>
                  <a:gd name="T14" fmla="*/ 2340 w 2340"/>
                  <a:gd name="T15" fmla="*/ 6120 h 612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340" h="6120">
                    <a:moveTo>
                      <a:pt x="0" y="0"/>
                    </a:moveTo>
                    <a:lnTo>
                      <a:pt x="0" y="6120"/>
                    </a:lnTo>
                    <a:lnTo>
                      <a:pt x="2340" y="6120"/>
                    </a:lnTo>
                    <a:lnTo>
                      <a:pt x="2340" y="0"/>
                    </a:lnTo>
                  </a:path>
                </a:pathLst>
              </a:custGeom>
              <a:noFill/>
              <a:ln w="254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grpSp>
            <p:nvGrpSpPr>
              <p:cNvPr id="5144" name="Group 8"/>
              <p:cNvGrpSpPr>
                <a:grpSpLocks/>
              </p:cNvGrpSpPr>
              <p:nvPr/>
            </p:nvGrpSpPr>
            <p:grpSpPr bwMode="auto">
              <a:xfrm>
                <a:off x="5490" y="960"/>
                <a:ext cx="915" cy="5700"/>
                <a:chOff x="5490" y="960"/>
                <a:chExt cx="915" cy="5700"/>
              </a:xfrm>
            </p:grpSpPr>
            <p:grpSp>
              <p:nvGrpSpPr>
                <p:cNvPr id="5145" name="Group 9"/>
                <p:cNvGrpSpPr>
                  <a:grpSpLocks/>
                </p:cNvGrpSpPr>
                <p:nvPr/>
              </p:nvGrpSpPr>
              <p:grpSpPr bwMode="auto">
                <a:xfrm>
                  <a:off x="5490" y="6093"/>
                  <a:ext cx="915" cy="567"/>
                  <a:chOff x="1530" y="3240"/>
                  <a:chExt cx="915" cy="900"/>
                </a:xfrm>
              </p:grpSpPr>
              <p:sp>
                <p:nvSpPr>
                  <p:cNvPr id="5182" name="Line 10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5183" name="Line 11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5184" name="Line 12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5146" name="Group 13"/>
                <p:cNvGrpSpPr>
                  <a:grpSpLocks/>
                </p:cNvGrpSpPr>
                <p:nvPr/>
              </p:nvGrpSpPr>
              <p:grpSpPr bwMode="auto">
                <a:xfrm>
                  <a:off x="5490" y="5535"/>
                  <a:ext cx="915" cy="567"/>
                  <a:chOff x="1530" y="3240"/>
                  <a:chExt cx="915" cy="900"/>
                </a:xfrm>
              </p:grpSpPr>
              <p:sp>
                <p:nvSpPr>
                  <p:cNvPr id="5179" name="Line 14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5180" name="Line 15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5181" name="Line 16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5147" name="Group 17"/>
                <p:cNvGrpSpPr>
                  <a:grpSpLocks/>
                </p:cNvGrpSpPr>
                <p:nvPr/>
              </p:nvGrpSpPr>
              <p:grpSpPr bwMode="auto">
                <a:xfrm>
                  <a:off x="5490" y="4965"/>
                  <a:ext cx="915" cy="567"/>
                  <a:chOff x="1530" y="3240"/>
                  <a:chExt cx="915" cy="900"/>
                </a:xfrm>
              </p:grpSpPr>
              <p:sp>
                <p:nvSpPr>
                  <p:cNvPr id="5176" name="Line 18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5177" name="Line 19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5178" name="Line 20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5148" name="Group 21"/>
                <p:cNvGrpSpPr>
                  <a:grpSpLocks/>
                </p:cNvGrpSpPr>
                <p:nvPr/>
              </p:nvGrpSpPr>
              <p:grpSpPr bwMode="auto">
                <a:xfrm>
                  <a:off x="5490" y="4395"/>
                  <a:ext cx="915" cy="567"/>
                  <a:chOff x="1530" y="3240"/>
                  <a:chExt cx="915" cy="900"/>
                </a:xfrm>
              </p:grpSpPr>
              <p:sp>
                <p:nvSpPr>
                  <p:cNvPr id="5173" name="Line 22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5174" name="Line 23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5175" name="Line 24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5149" name="Group 25"/>
                <p:cNvGrpSpPr>
                  <a:grpSpLocks/>
                </p:cNvGrpSpPr>
                <p:nvPr/>
              </p:nvGrpSpPr>
              <p:grpSpPr bwMode="auto">
                <a:xfrm>
                  <a:off x="5490" y="3825"/>
                  <a:ext cx="915" cy="567"/>
                  <a:chOff x="1530" y="3240"/>
                  <a:chExt cx="915" cy="900"/>
                </a:xfrm>
              </p:grpSpPr>
              <p:sp>
                <p:nvSpPr>
                  <p:cNvPr id="5170" name="Line 26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5171" name="Line 27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5172" name="Line 28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5150" name="Group 29"/>
                <p:cNvGrpSpPr>
                  <a:grpSpLocks/>
                </p:cNvGrpSpPr>
                <p:nvPr/>
              </p:nvGrpSpPr>
              <p:grpSpPr bwMode="auto">
                <a:xfrm>
                  <a:off x="5490" y="3255"/>
                  <a:ext cx="915" cy="567"/>
                  <a:chOff x="1530" y="3240"/>
                  <a:chExt cx="915" cy="900"/>
                </a:xfrm>
              </p:grpSpPr>
              <p:sp>
                <p:nvSpPr>
                  <p:cNvPr id="5167" name="Line 30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5168" name="Line 31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5169" name="Line 32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5151" name="Group 33"/>
                <p:cNvGrpSpPr>
                  <a:grpSpLocks/>
                </p:cNvGrpSpPr>
                <p:nvPr/>
              </p:nvGrpSpPr>
              <p:grpSpPr bwMode="auto">
                <a:xfrm>
                  <a:off x="5490" y="2685"/>
                  <a:ext cx="915" cy="567"/>
                  <a:chOff x="1530" y="3240"/>
                  <a:chExt cx="915" cy="900"/>
                </a:xfrm>
              </p:grpSpPr>
              <p:sp>
                <p:nvSpPr>
                  <p:cNvPr id="5164" name="Line 34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5165" name="Line 35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5166" name="Line 36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5152" name="Group 37"/>
                <p:cNvGrpSpPr>
                  <a:grpSpLocks/>
                </p:cNvGrpSpPr>
                <p:nvPr/>
              </p:nvGrpSpPr>
              <p:grpSpPr bwMode="auto">
                <a:xfrm>
                  <a:off x="5490" y="2115"/>
                  <a:ext cx="915" cy="567"/>
                  <a:chOff x="1530" y="3240"/>
                  <a:chExt cx="915" cy="900"/>
                </a:xfrm>
              </p:grpSpPr>
              <p:sp>
                <p:nvSpPr>
                  <p:cNvPr id="5161" name="Line 38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5162" name="Line 39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5163" name="Line 40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5153" name="Group 41"/>
                <p:cNvGrpSpPr>
                  <a:grpSpLocks/>
                </p:cNvGrpSpPr>
                <p:nvPr/>
              </p:nvGrpSpPr>
              <p:grpSpPr bwMode="auto">
                <a:xfrm>
                  <a:off x="5490" y="1530"/>
                  <a:ext cx="915" cy="567"/>
                  <a:chOff x="1530" y="3240"/>
                  <a:chExt cx="915" cy="900"/>
                </a:xfrm>
              </p:grpSpPr>
              <p:sp>
                <p:nvSpPr>
                  <p:cNvPr id="5158" name="Line 42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5159" name="Line 43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5160" name="Line 44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5154" name="Group 45"/>
                <p:cNvGrpSpPr>
                  <a:grpSpLocks/>
                </p:cNvGrpSpPr>
                <p:nvPr/>
              </p:nvGrpSpPr>
              <p:grpSpPr bwMode="auto">
                <a:xfrm>
                  <a:off x="5490" y="960"/>
                  <a:ext cx="915" cy="567"/>
                  <a:chOff x="1530" y="3240"/>
                  <a:chExt cx="915" cy="900"/>
                </a:xfrm>
              </p:grpSpPr>
              <p:sp>
                <p:nvSpPr>
                  <p:cNvPr id="5155" name="Line 46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5156" name="Line 47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5157" name="Line 48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grpSp>
          <p:nvGrpSpPr>
            <p:cNvPr id="5131" name="Group 49"/>
            <p:cNvGrpSpPr>
              <a:grpSpLocks/>
            </p:cNvGrpSpPr>
            <p:nvPr/>
          </p:nvGrpSpPr>
          <p:grpSpPr bwMode="auto">
            <a:xfrm>
              <a:off x="4680" y="720"/>
              <a:ext cx="900" cy="5850"/>
              <a:chOff x="4680" y="720"/>
              <a:chExt cx="900" cy="5850"/>
            </a:xfrm>
          </p:grpSpPr>
          <p:sp>
            <p:nvSpPr>
              <p:cNvPr id="5133" name="Text Box 50"/>
              <p:cNvSpPr txBox="1">
                <a:spLocks noChangeArrowheads="1"/>
              </p:cNvSpPr>
              <p:nvPr/>
            </p:nvSpPr>
            <p:spPr bwMode="auto">
              <a:xfrm>
                <a:off x="4680" y="5850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100</a:t>
                </a:r>
                <a:endParaRPr lang="en-GB"/>
              </a:p>
            </p:txBody>
          </p:sp>
          <p:sp>
            <p:nvSpPr>
              <p:cNvPr id="5134" name="Text Box 51"/>
              <p:cNvSpPr txBox="1">
                <a:spLocks noChangeArrowheads="1"/>
              </p:cNvSpPr>
              <p:nvPr/>
            </p:nvSpPr>
            <p:spPr bwMode="auto">
              <a:xfrm>
                <a:off x="4680" y="5310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200</a:t>
                </a:r>
                <a:endParaRPr lang="en-GB"/>
              </a:p>
            </p:txBody>
          </p:sp>
          <p:sp>
            <p:nvSpPr>
              <p:cNvPr id="5135" name="Text Box 52"/>
              <p:cNvSpPr txBox="1">
                <a:spLocks noChangeArrowheads="1"/>
              </p:cNvSpPr>
              <p:nvPr/>
            </p:nvSpPr>
            <p:spPr bwMode="auto">
              <a:xfrm>
                <a:off x="4680" y="4725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300</a:t>
                </a:r>
                <a:endParaRPr lang="en-GB"/>
              </a:p>
            </p:txBody>
          </p:sp>
          <p:sp>
            <p:nvSpPr>
              <p:cNvPr id="5136" name="Text Box 53"/>
              <p:cNvSpPr txBox="1">
                <a:spLocks noChangeArrowheads="1"/>
              </p:cNvSpPr>
              <p:nvPr/>
            </p:nvSpPr>
            <p:spPr bwMode="auto">
              <a:xfrm>
                <a:off x="4680" y="4155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400</a:t>
                </a:r>
                <a:endParaRPr lang="en-GB"/>
              </a:p>
            </p:txBody>
          </p:sp>
          <p:sp>
            <p:nvSpPr>
              <p:cNvPr id="5137" name="Text Box 54"/>
              <p:cNvSpPr txBox="1">
                <a:spLocks noChangeArrowheads="1"/>
              </p:cNvSpPr>
              <p:nvPr/>
            </p:nvSpPr>
            <p:spPr bwMode="auto">
              <a:xfrm>
                <a:off x="4680" y="3600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500</a:t>
                </a:r>
                <a:endParaRPr lang="en-GB"/>
              </a:p>
            </p:txBody>
          </p:sp>
          <p:sp>
            <p:nvSpPr>
              <p:cNvPr id="5138" name="Text Box 55"/>
              <p:cNvSpPr txBox="1">
                <a:spLocks noChangeArrowheads="1"/>
              </p:cNvSpPr>
              <p:nvPr/>
            </p:nvSpPr>
            <p:spPr bwMode="auto">
              <a:xfrm>
                <a:off x="4680" y="3060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600</a:t>
                </a:r>
                <a:endParaRPr lang="en-GB"/>
              </a:p>
            </p:txBody>
          </p:sp>
          <p:sp>
            <p:nvSpPr>
              <p:cNvPr id="5139" name="Text Box 56"/>
              <p:cNvSpPr txBox="1">
                <a:spLocks noChangeArrowheads="1"/>
              </p:cNvSpPr>
              <p:nvPr/>
            </p:nvSpPr>
            <p:spPr bwMode="auto">
              <a:xfrm>
                <a:off x="4680" y="2445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700</a:t>
                </a:r>
                <a:endParaRPr lang="en-GB"/>
              </a:p>
            </p:txBody>
          </p:sp>
          <p:sp>
            <p:nvSpPr>
              <p:cNvPr id="5140" name="Text Box 57"/>
              <p:cNvSpPr txBox="1">
                <a:spLocks noChangeArrowheads="1"/>
              </p:cNvSpPr>
              <p:nvPr/>
            </p:nvSpPr>
            <p:spPr bwMode="auto">
              <a:xfrm>
                <a:off x="4680" y="1845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800</a:t>
                </a:r>
                <a:endParaRPr lang="en-GB"/>
              </a:p>
            </p:txBody>
          </p:sp>
          <p:sp>
            <p:nvSpPr>
              <p:cNvPr id="5141" name="Text Box 58"/>
              <p:cNvSpPr txBox="1">
                <a:spLocks noChangeArrowheads="1"/>
              </p:cNvSpPr>
              <p:nvPr/>
            </p:nvSpPr>
            <p:spPr bwMode="auto">
              <a:xfrm>
                <a:off x="4680" y="1275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900</a:t>
                </a:r>
                <a:endParaRPr lang="en-GB"/>
              </a:p>
            </p:txBody>
          </p:sp>
          <p:sp>
            <p:nvSpPr>
              <p:cNvPr id="5142" name="Text Box 59"/>
              <p:cNvSpPr txBox="1">
                <a:spLocks noChangeArrowheads="1"/>
              </p:cNvSpPr>
              <p:nvPr/>
            </p:nvSpPr>
            <p:spPr bwMode="auto">
              <a:xfrm>
                <a:off x="4680" y="720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1000</a:t>
                </a:r>
                <a:endParaRPr lang="en-GB"/>
              </a:p>
            </p:txBody>
          </p:sp>
        </p:grpSp>
        <p:sp>
          <p:nvSpPr>
            <p:cNvPr id="5132" name="Text Box 60"/>
            <p:cNvSpPr txBox="1">
              <a:spLocks noChangeArrowheads="1"/>
            </p:cNvSpPr>
            <p:nvPr/>
          </p:nvSpPr>
          <p:spPr bwMode="auto">
            <a:xfrm>
              <a:off x="4500" y="180"/>
              <a:ext cx="720" cy="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/>
              <a:r>
                <a:rPr lang="en-GB" sz="1200">
                  <a:latin typeface="Times New Roman" charset="0"/>
                </a:rPr>
                <a:t>ml</a:t>
              </a:r>
              <a:endParaRPr lang="en-GB"/>
            </a:p>
          </p:txBody>
        </p:sp>
      </p:grpSp>
      <p:grpSp>
        <p:nvGrpSpPr>
          <p:cNvPr id="16" name="Group 62"/>
          <p:cNvGrpSpPr>
            <a:grpSpLocks/>
          </p:cNvGrpSpPr>
          <p:nvPr/>
        </p:nvGrpSpPr>
        <p:grpSpPr bwMode="auto">
          <a:xfrm>
            <a:off x="6372225" y="2492375"/>
            <a:ext cx="1800225" cy="1465263"/>
            <a:chOff x="4150" y="1525"/>
            <a:chExt cx="1134" cy="923"/>
          </a:xfrm>
        </p:grpSpPr>
        <p:sp>
          <p:nvSpPr>
            <p:cNvPr id="5127" name="Text Box 63"/>
            <p:cNvSpPr txBox="1">
              <a:spLocks noChangeArrowheads="1"/>
            </p:cNvSpPr>
            <p:nvPr/>
          </p:nvSpPr>
          <p:spPr bwMode="auto">
            <a:xfrm>
              <a:off x="4150" y="1525"/>
              <a:ext cx="499" cy="9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GB" sz="3600"/>
                <a:t>1</a:t>
              </a:r>
            </a:p>
            <a:p>
              <a:pPr algn="ctr" eaLnBrk="1" hangingPunct="1">
                <a:spcBef>
                  <a:spcPct val="50000"/>
                </a:spcBef>
              </a:pPr>
              <a:r>
                <a:rPr lang="en-GB" sz="3600"/>
                <a:t>2</a:t>
              </a:r>
            </a:p>
          </p:txBody>
        </p:sp>
        <p:sp>
          <p:nvSpPr>
            <p:cNvPr id="5128" name="Line 64"/>
            <p:cNvSpPr>
              <a:spLocks noChangeShapeType="1"/>
            </p:cNvSpPr>
            <p:nvPr/>
          </p:nvSpPr>
          <p:spPr bwMode="auto">
            <a:xfrm>
              <a:off x="4150" y="1979"/>
              <a:ext cx="544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129" name="Text Box 65"/>
            <p:cNvSpPr txBox="1">
              <a:spLocks noChangeArrowheads="1"/>
            </p:cNvSpPr>
            <p:nvPr/>
          </p:nvSpPr>
          <p:spPr bwMode="auto">
            <a:xfrm>
              <a:off x="4740" y="1706"/>
              <a:ext cx="544" cy="6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GB" sz="6000"/>
                <a:t>l</a:t>
              </a:r>
            </a:p>
          </p:txBody>
        </p:sp>
      </p:grpSp>
      <p:sp>
        <p:nvSpPr>
          <p:cNvPr id="6210" name="Text Box 66"/>
          <p:cNvSpPr txBox="1">
            <a:spLocks noChangeArrowheads="1"/>
          </p:cNvSpPr>
          <p:nvPr/>
        </p:nvSpPr>
        <p:spPr bwMode="auto">
          <a:xfrm>
            <a:off x="7272338" y="3716338"/>
            <a:ext cx="1655762" cy="109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6600">
                <a:solidFill>
                  <a:srgbClr val="FF0000"/>
                </a:solidFill>
                <a:sym typeface="Wingdings" charset="0"/>
              </a:rPr>
              <a:t></a:t>
            </a:r>
          </a:p>
        </p:txBody>
      </p:sp>
    </p:spTree>
    <p:extLst>
      <p:ext uri="{BB962C8B-B14F-4D97-AF65-F5344CB8AC3E}">
        <p14:creationId xmlns:p14="http://schemas.microsoft.com/office/powerpoint/2010/main" val="20654755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2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2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2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2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 animBg="1"/>
      <p:bldP spid="62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800">
                <a:latin typeface="Arial" charset="0"/>
              </a:rPr>
              <a:t>Reading Scale (1)</a:t>
            </a:r>
          </a:p>
        </p:txBody>
      </p:sp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3109913" y="5516563"/>
            <a:ext cx="2482850" cy="355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3097213" y="1762125"/>
            <a:ext cx="2514600" cy="4114800"/>
            <a:chOff x="3960" y="180"/>
            <a:chExt cx="3960" cy="6480"/>
          </a:xfrm>
        </p:grpSpPr>
        <p:grpSp>
          <p:nvGrpSpPr>
            <p:cNvPr id="6154" name="Group 6"/>
            <p:cNvGrpSpPr>
              <a:grpSpLocks/>
            </p:cNvGrpSpPr>
            <p:nvPr/>
          </p:nvGrpSpPr>
          <p:grpSpPr bwMode="auto">
            <a:xfrm>
              <a:off x="3960" y="540"/>
              <a:ext cx="3960" cy="6120"/>
              <a:chOff x="3960" y="540"/>
              <a:chExt cx="3960" cy="6120"/>
            </a:xfrm>
          </p:grpSpPr>
          <p:sp>
            <p:nvSpPr>
              <p:cNvPr id="6167" name="Freeform 7"/>
              <p:cNvSpPr>
                <a:spLocks/>
              </p:cNvSpPr>
              <p:nvPr/>
            </p:nvSpPr>
            <p:spPr bwMode="auto">
              <a:xfrm>
                <a:off x="3960" y="540"/>
                <a:ext cx="3960" cy="6120"/>
              </a:xfrm>
              <a:custGeom>
                <a:avLst/>
                <a:gdLst>
                  <a:gd name="T0" fmla="*/ 0 w 2340"/>
                  <a:gd name="T1" fmla="*/ 0 h 6120"/>
                  <a:gd name="T2" fmla="*/ 0 w 2340"/>
                  <a:gd name="T3" fmla="*/ 6120 h 6120"/>
                  <a:gd name="T4" fmla="*/ 2340 w 2340"/>
                  <a:gd name="T5" fmla="*/ 6120 h 6120"/>
                  <a:gd name="T6" fmla="*/ 2340 w 2340"/>
                  <a:gd name="T7" fmla="*/ 0 h 612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340"/>
                  <a:gd name="T13" fmla="*/ 0 h 6120"/>
                  <a:gd name="T14" fmla="*/ 2340 w 2340"/>
                  <a:gd name="T15" fmla="*/ 6120 h 612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340" h="6120">
                    <a:moveTo>
                      <a:pt x="0" y="0"/>
                    </a:moveTo>
                    <a:lnTo>
                      <a:pt x="0" y="6120"/>
                    </a:lnTo>
                    <a:lnTo>
                      <a:pt x="2340" y="6120"/>
                    </a:lnTo>
                    <a:lnTo>
                      <a:pt x="2340" y="0"/>
                    </a:lnTo>
                  </a:path>
                </a:pathLst>
              </a:custGeom>
              <a:noFill/>
              <a:ln w="254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grpSp>
            <p:nvGrpSpPr>
              <p:cNvPr id="6168" name="Group 8"/>
              <p:cNvGrpSpPr>
                <a:grpSpLocks/>
              </p:cNvGrpSpPr>
              <p:nvPr/>
            </p:nvGrpSpPr>
            <p:grpSpPr bwMode="auto">
              <a:xfrm>
                <a:off x="5490" y="960"/>
                <a:ext cx="915" cy="5700"/>
                <a:chOff x="5490" y="960"/>
                <a:chExt cx="915" cy="5700"/>
              </a:xfrm>
            </p:grpSpPr>
            <p:grpSp>
              <p:nvGrpSpPr>
                <p:cNvPr id="6169" name="Group 9"/>
                <p:cNvGrpSpPr>
                  <a:grpSpLocks/>
                </p:cNvGrpSpPr>
                <p:nvPr/>
              </p:nvGrpSpPr>
              <p:grpSpPr bwMode="auto">
                <a:xfrm>
                  <a:off x="5490" y="6093"/>
                  <a:ext cx="915" cy="567"/>
                  <a:chOff x="1530" y="3240"/>
                  <a:chExt cx="915" cy="900"/>
                </a:xfrm>
              </p:grpSpPr>
              <p:sp>
                <p:nvSpPr>
                  <p:cNvPr id="6206" name="Line 10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6207" name="Line 11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6208" name="Line 12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6170" name="Group 13"/>
                <p:cNvGrpSpPr>
                  <a:grpSpLocks/>
                </p:cNvGrpSpPr>
                <p:nvPr/>
              </p:nvGrpSpPr>
              <p:grpSpPr bwMode="auto">
                <a:xfrm>
                  <a:off x="5490" y="5535"/>
                  <a:ext cx="915" cy="567"/>
                  <a:chOff x="1530" y="3240"/>
                  <a:chExt cx="915" cy="900"/>
                </a:xfrm>
              </p:grpSpPr>
              <p:sp>
                <p:nvSpPr>
                  <p:cNvPr id="6203" name="Line 14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6204" name="Line 15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6205" name="Line 16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6171" name="Group 17"/>
                <p:cNvGrpSpPr>
                  <a:grpSpLocks/>
                </p:cNvGrpSpPr>
                <p:nvPr/>
              </p:nvGrpSpPr>
              <p:grpSpPr bwMode="auto">
                <a:xfrm>
                  <a:off x="5490" y="4965"/>
                  <a:ext cx="915" cy="567"/>
                  <a:chOff x="1530" y="3240"/>
                  <a:chExt cx="915" cy="900"/>
                </a:xfrm>
              </p:grpSpPr>
              <p:sp>
                <p:nvSpPr>
                  <p:cNvPr id="6200" name="Line 18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6201" name="Line 19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6202" name="Line 20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6172" name="Group 21"/>
                <p:cNvGrpSpPr>
                  <a:grpSpLocks/>
                </p:cNvGrpSpPr>
                <p:nvPr/>
              </p:nvGrpSpPr>
              <p:grpSpPr bwMode="auto">
                <a:xfrm>
                  <a:off x="5490" y="4395"/>
                  <a:ext cx="915" cy="567"/>
                  <a:chOff x="1530" y="3240"/>
                  <a:chExt cx="915" cy="900"/>
                </a:xfrm>
              </p:grpSpPr>
              <p:sp>
                <p:nvSpPr>
                  <p:cNvPr id="6197" name="Line 22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6198" name="Line 23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6199" name="Line 24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6173" name="Group 25"/>
                <p:cNvGrpSpPr>
                  <a:grpSpLocks/>
                </p:cNvGrpSpPr>
                <p:nvPr/>
              </p:nvGrpSpPr>
              <p:grpSpPr bwMode="auto">
                <a:xfrm>
                  <a:off x="5490" y="3825"/>
                  <a:ext cx="915" cy="567"/>
                  <a:chOff x="1530" y="3240"/>
                  <a:chExt cx="915" cy="900"/>
                </a:xfrm>
              </p:grpSpPr>
              <p:sp>
                <p:nvSpPr>
                  <p:cNvPr id="6194" name="Line 26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6195" name="Line 27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6196" name="Line 28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6174" name="Group 29"/>
                <p:cNvGrpSpPr>
                  <a:grpSpLocks/>
                </p:cNvGrpSpPr>
                <p:nvPr/>
              </p:nvGrpSpPr>
              <p:grpSpPr bwMode="auto">
                <a:xfrm>
                  <a:off x="5490" y="3255"/>
                  <a:ext cx="915" cy="567"/>
                  <a:chOff x="1530" y="3240"/>
                  <a:chExt cx="915" cy="900"/>
                </a:xfrm>
              </p:grpSpPr>
              <p:sp>
                <p:nvSpPr>
                  <p:cNvPr id="6191" name="Line 30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6192" name="Line 31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6193" name="Line 32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6175" name="Group 33"/>
                <p:cNvGrpSpPr>
                  <a:grpSpLocks/>
                </p:cNvGrpSpPr>
                <p:nvPr/>
              </p:nvGrpSpPr>
              <p:grpSpPr bwMode="auto">
                <a:xfrm>
                  <a:off x="5490" y="2685"/>
                  <a:ext cx="915" cy="567"/>
                  <a:chOff x="1530" y="3240"/>
                  <a:chExt cx="915" cy="900"/>
                </a:xfrm>
              </p:grpSpPr>
              <p:sp>
                <p:nvSpPr>
                  <p:cNvPr id="6188" name="Line 34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6189" name="Line 35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6190" name="Line 36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6176" name="Group 37"/>
                <p:cNvGrpSpPr>
                  <a:grpSpLocks/>
                </p:cNvGrpSpPr>
                <p:nvPr/>
              </p:nvGrpSpPr>
              <p:grpSpPr bwMode="auto">
                <a:xfrm>
                  <a:off x="5490" y="2115"/>
                  <a:ext cx="915" cy="567"/>
                  <a:chOff x="1530" y="3240"/>
                  <a:chExt cx="915" cy="900"/>
                </a:xfrm>
              </p:grpSpPr>
              <p:sp>
                <p:nvSpPr>
                  <p:cNvPr id="6185" name="Line 38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6186" name="Line 39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6187" name="Line 40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6177" name="Group 41"/>
                <p:cNvGrpSpPr>
                  <a:grpSpLocks/>
                </p:cNvGrpSpPr>
                <p:nvPr/>
              </p:nvGrpSpPr>
              <p:grpSpPr bwMode="auto">
                <a:xfrm>
                  <a:off x="5490" y="1530"/>
                  <a:ext cx="915" cy="567"/>
                  <a:chOff x="1530" y="3240"/>
                  <a:chExt cx="915" cy="900"/>
                </a:xfrm>
              </p:grpSpPr>
              <p:sp>
                <p:nvSpPr>
                  <p:cNvPr id="6182" name="Line 42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6183" name="Line 43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6184" name="Line 44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6178" name="Group 45"/>
                <p:cNvGrpSpPr>
                  <a:grpSpLocks/>
                </p:cNvGrpSpPr>
                <p:nvPr/>
              </p:nvGrpSpPr>
              <p:grpSpPr bwMode="auto">
                <a:xfrm>
                  <a:off x="5490" y="960"/>
                  <a:ext cx="915" cy="567"/>
                  <a:chOff x="1530" y="3240"/>
                  <a:chExt cx="915" cy="900"/>
                </a:xfrm>
              </p:grpSpPr>
              <p:sp>
                <p:nvSpPr>
                  <p:cNvPr id="6179" name="Line 46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6180" name="Line 47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6181" name="Line 48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grpSp>
          <p:nvGrpSpPr>
            <p:cNvPr id="6155" name="Group 49"/>
            <p:cNvGrpSpPr>
              <a:grpSpLocks/>
            </p:cNvGrpSpPr>
            <p:nvPr/>
          </p:nvGrpSpPr>
          <p:grpSpPr bwMode="auto">
            <a:xfrm>
              <a:off x="4680" y="720"/>
              <a:ext cx="900" cy="5850"/>
              <a:chOff x="4680" y="720"/>
              <a:chExt cx="900" cy="5850"/>
            </a:xfrm>
          </p:grpSpPr>
          <p:sp>
            <p:nvSpPr>
              <p:cNvPr id="6157" name="Text Box 50"/>
              <p:cNvSpPr txBox="1">
                <a:spLocks noChangeArrowheads="1"/>
              </p:cNvSpPr>
              <p:nvPr/>
            </p:nvSpPr>
            <p:spPr bwMode="auto">
              <a:xfrm>
                <a:off x="4680" y="5850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100</a:t>
                </a:r>
                <a:endParaRPr lang="en-GB"/>
              </a:p>
            </p:txBody>
          </p:sp>
          <p:sp>
            <p:nvSpPr>
              <p:cNvPr id="6158" name="Text Box 51"/>
              <p:cNvSpPr txBox="1">
                <a:spLocks noChangeArrowheads="1"/>
              </p:cNvSpPr>
              <p:nvPr/>
            </p:nvSpPr>
            <p:spPr bwMode="auto">
              <a:xfrm>
                <a:off x="4680" y="5310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200</a:t>
                </a:r>
                <a:endParaRPr lang="en-GB"/>
              </a:p>
            </p:txBody>
          </p:sp>
          <p:sp>
            <p:nvSpPr>
              <p:cNvPr id="6159" name="Text Box 52"/>
              <p:cNvSpPr txBox="1">
                <a:spLocks noChangeArrowheads="1"/>
              </p:cNvSpPr>
              <p:nvPr/>
            </p:nvSpPr>
            <p:spPr bwMode="auto">
              <a:xfrm>
                <a:off x="4680" y="4725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300</a:t>
                </a:r>
                <a:endParaRPr lang="en-GB"/>
              </a:p>
            </p:txBody>
          </p:sp>
          <p:sp>
            <p:nvSpPr>
              <p:cNvPr id="6160" name="Text Box 53"/>
              <p:cNvSpPr txBox="1">
                <a:spLocks noChangeArrowheads="1"/>
              </p:cNvSpPr>
              <p:nvPr/>
            </p:nvSpPr>
            <p:spPr bwMode="auto">
              <a:xfrm>
                <a:off x="4680" y="4155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400</a:t>
                </a:r>
                <a:endParaRPr lang="en-GB"/>
              </a:p>
            </p:txBody>
          </p:sp>
          <p:sp>
            <p:nvSpPr>
              <p:cNvPr id="6161" name="Text Box 54"/>
              <p:cNvSpPr txBox="1">
                <a:spLocks noChangeArrowheads="1"/>
              </p:cNvSpPr>
              <p:nvPr/>
            </p:nvSpPr>
            <p:spPr bwMode="auto">
              <a:xfrm>
                <a:off x="4680" y="3600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500</a:t>
                </a:r>
                <a:endParaRPr lang="en-GB"/>
              </a:p>
            </p:txBody>
          </p:sp>
          <p:sp>
            <p:nvSpPr>
              <p:cNvPr id="6162" name="Text Box 55"/>
              <p:cNvSpPr txBox="1">
                <a:spLocks noChangeArrowheads="1"/>
              </p:cNvSpPr>
              <p:nvPr/>
            </p:nvSpPr>
            <p:spPr bwMode="auto">
              <a:xfrm>
                <a:off x="4680" y="3060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600</a:t>
                </a:r>
                <a:endParaRPr lang="en-GB"/>
              </a:p>
            </p:txBody>
          </p:sp>
          <p:sp>
            <p:nvSpPr>
              <p:cNvPr id="6163" name="Text Box 56"/>
              <p:cNvSpPr txBox="1">
                <a:spLocks noChangeArrowheads="1"/>
              </p:cNvSpPr>
              <p:nvPr/>
            </p:nvSpPr>
            <p:spPr bwMode="auto">
              <a:xfrm>
                <a:off x="4680" y="2445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700</a:t>
                </a:r>
                <a:endParaRPr lang="en-GB"/>
              </a:p>
            </p:txBody>
          </p:sp>
          <p:sp>
            <p:nvSpPr>
              <p:cNvPr id="6164" name="Text Box 57"/>
              <p:cNvSpPr txBox="1">
                <a:spLocks noChangeArrowheads="1"/>
              </p:cNvSpPr>
              <p:nvPr/>
            </p:nvSpPr>
            <p:spPr bwMode="auto">
              <a:xfrm>
                <a:off x="4680" y="1845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800</a:t>
                </a:r>
                <a:endParaRPr lang="en-GB"/>
              </a:p>
            </p:txBody>
          </p:sp>
          <p:sp>
            <p:nvSpPr>
              <p:cNvPr id="6165" name="Text Box 58"/>
              <p:cNvSpPr txBox="1">
                <a:spLocks noChangeArrowheads="1"/>
              </p:cNvSpPr>
              <p:nvPr/>
            </p:nvSpPr>
            <p:spPr bwMode="auto">
              <a:xfrm>
                <a:off x="4680" y="1275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900</a:t>
                </a:r>
                <a:endParaRPr lang="en-GB"/>
              </a:p>
            </p:txBody>
          </p:sp>
          <p:sp>
            <p:nvSpPr>
              <p:cNvPr id="6166" name="Text Box 59"/>
              <p:cNvSpPr txBox="1">
                <a:spLocks noChangeArrowheads="1"/>
              </p:cNvSpPr>
              <p:nvPr/>
            </p:nvSpPr>
            <p:spPr bwMode="auto">
              <a:xfrm>
                <a:off x="4680" y="720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1000</a:t>
                </a:r>
                <a:endParaRPr lang="en-GB"/>
              </a:p>
            </p:txBody>
          </p:sp>
        </p:grpSp>
        <p:sp>
          <p:nvSpPr>
            <p:cNvPr id="6156" name="Text Box 60"/>
            <p:cNvSpPr txBox="1">
              <a:spLocks noChangeArrowheads="1"/>
            </p:cNvSpPr>
            <p:nvPr/>
          </p:nvSpPr>
          <p:spPr bwMode="auto">
            <a:xfrm>
              <a:off x="4500" y="180"/>
              <a:ext cx="720" cy="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/>
              <a:r>
                <a:rPr lang="en-GB" sz="1200">
                  <a:latin typeface="Times New Roman" charset="0"/>
                </a:rPr>
                <a:t>ml</a:t>
              </a:r>
              <a:endParaRPr lang="en-GB"/>
            </a:p>
          </p:txBody>
        </p:sp>
      </p:grpSp>
      <p:grpSp>
        <p:nvGrpSpPr>
          <p:cNvPr id="16" name="Group 62"/>
          <p:cNvGrpSpPr>
            <a:grpSpLocks/>
          </p:cNvGrpSpPr>
          <p:nvPr/>
        </p:nvGrpSpPr>
        <p:grpSpPr bwMode="auto">
          <a:xfrm>
            <a:off x="6337300" y="2492375"/>
            <a:ext cx="1800225" cy="1465263"/>
            <a:chOff x="4150" y="1525"/>
            <a:chExt cx="1134" cy="923"/>
          </a:xfrm>
        </p:grpSpPr>
        <p:sp>
          <p:nvSpPr>
            <p:cNvPr id="6151" name="Text Box 63"/>
            <p:cNvSpPr txBox="1">
              <a:spLocks noChangeArrowheads="1"/>
            </p:cNvSpPr>
            <p:nvPr/>
          </p:nvSpPr>
          <p:spPr bwMode="auto">
            <a:xfrm>
              <a:off x="4150" y="1525"/>
              <a:ext cx="499" cy="9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GB" sz="3600"/>
                <a:t>1</a:t>
              </a:r>
            </a:p>
            <a:p>
              <a:pPr algn="ctr" eaLnBrk="1" hangingPunct="1">
                <a:spcBef>
                  <a:spcPct val="50000"/>
                </a:spcBef>
              </a:pPr>
              <a:r>
                <a:rPr lang="en-GB" sz="3600"/>
                <a:t>10</a:t>
              </a:r>
            </a:p>
          </p:txBody>
        </p:sp>
        <p:sp>
          <p:nvSpPr>
            <p:cNvPr id="6152" name="Line 64"/>
            <p:cNvSpPr>
              <a:spLocks noChangeShapeType="1"/>
            </p:cNvSpPr>
            <p:nvPr/>
          </p:nvSpPr>
          <p:spPr bwMode="auto">
            <a:xfrm>
              <a:off x="4150" y="1979"/>
              <a:ext cx="544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153" name="Text Box 65"/>
            <p:cNvSpPr txBox="1">
              <a:spLocks noChangeArrowheads="1"/>
            </p:cNvSpPr>
            <p:nvPr/>
          </p:nvSpPr>
          <p:spPr bwMode="auto">
            <a:xfrm>
              <a:off x="4740" y="1706"/>
              <a:ext cx="544" cy="6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GB" sz="6000"/>
                <a:t>l</a:t>
              </a:r>
            </a:p>
          </p:txBody>
        </p:sp>
      </p:grpSp>
      <p:sp>
        <p:nvSpPr>
          <p:cNvPr id="7234" name="Text Box 66"/>
          <p:cNvSpPr txBox="1">
            <a:spLocks noChangeArrowheads="1"/>
          </p:cNvSpPr>
          <p:nvPr/>
        </p:nvSpPr>
        <p:spPr bwMode="auto">
          <a:xfrm>
            <a:off x="7237413" y="3716338"/>
            <a:ext cx="1655762" cy="109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6600">
                <a:solidFill>
                  <a:srgbClr val="FF0000"/>
                </a:solidFill>
                <a:sym typeface="Wingdings" charset="0"/>
              </a:rPr>
              <a:t></a:t>
            </a:r>
          </a:p>
        </p:txBody>
      </p:sp>
    </p:spTree>
    <p:extLst>
      <p:ext uri="{BB962C8B-B14F-4D97-AF65-F5344CB8AC3E}">
        <p14:creationId xmlns:p14="http://schemas.microsoft.com/office/powerpoint/2010/main" val="19178419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2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2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2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2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 animBg="1"/>
      <p:bldP spid="723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800">
                <a:latin typeface="Arial" charset="0"/>
              </a:rPr>
              <a:t>Reading Scale (1)</a:t>
            </a: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3144838" y="2636838"/>
            <a:ext cx="2482850" cy="32353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3132138" y="1762125"/>
            <a:ext cx="2514600" cy="4114800"/>
            <a:chOff x="3960" y="180"/>
            <a:chExt cx="3960" cy="6480"/>
          </a:xfrm>
        </p:grpSpPr>
        <p:grpSp>
          <p:nvGrpSpPr>
            <p:cNvPr id="7178" name="Group 6"/>
            <p:cNvGrpSpPr>
              <a:grpSpLocks/>
            </p:cNvGrpSpPr>
            <p:nvPr/>
          </p:nvGrpSpPr>
          <p:grpSpPr bwMode="auto">
            <a:xfrm>
              <a:off x="3960" y="540"/>
              <a:ext cx="3960" cy="6120"/>
              <a:chOff x="3960" y="540"/>
              <a:chExt cx="3960" cy="6120"/>
            </a:xfrm>
          </p:grpSpPr>
          <p:sp>
            <p:nvSpPr>
              <p:cNvPr id="7191" name="Freeform 7"/>
              <p:cNvSpPr>
                <a:spLocks/>
              </p:cNvSpPr>
              <p:nvPr/>
            </p:nvSpPr>
            <p:spPr bwMode="auto">
              <a:xfrm>
                <a:off x="3960" y="540"/>
                <a:ext cx="3960" cy="6120"/>
              </a:xfrm>
              <a:custGeom>
                <a:avLst/>
                <a:gdLst>
                  <a:gd name="T0" fmla="*/ 0 w 2340"/>
                  <a:gd name="T1" fmla="*/ 0 h 6120"/>
                  <a:gd name="T2" fmla="*/ 0 w 2340"/>
                  <a:gd name="T3" fmla="*/ 6120 h 6120"/>
                  <a:gd name="T4" fmla="*/ 2340 w 2340"/>
                  <a:gd name="T5" fmla="*/ 6120 h 6120"/>
                  <a:gd name="T6" fmla="*/ 2340 w 2340"/>
                  <a:gd name="T7" fmla="*/ 0 h 612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340"/>
                  <a:gd name="T13" fmla="*/ 0 h 6120"/>
                  <a:gd name="T14" fmla="*/ 2340 w 2340"/>
                  <a:gd name="T15" fmla="*/ 6120 h 612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340" h="6120">
                    <a:moveTo>
                      <a:pt x="0" y="0"/>
                    </a:moveTo>
                    <a:lnTo>
                      <a:pt x="0" y="6120"/>
                    </a:lnTo>
                    <a:lnTo>
                      <a:pt x="2340" y="6120"/>
                    </a:lnTo>
                    <a:lnTo>
                      <a:pt x="2340" y="0"/>
                    </a:lnTo>
                  </a:path>
                </a:pathLst>
              </a:custGeom>
              <a:noFill/>
              <a:ln w="254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grpSp>
            <p:nvGrpSpPr>
              <p:cNvPr id="7192" name="Group 8"/>
              <p:cNvGrpSpPr>
                <a:grpSpLocks/>
              </p:cNvGrpSpPr>
              <p:nvPr/>
            </p:nvGrpSpPr>
            <p:grpSpPr bwMode="auto">
              <a:xfrm>
                <a:off x="5490" y="960"/>
                <a:ext cx="915" cy="5700"/>
                <a:chOff x="5490" y="960"/>
                <a:chExt cx="915" cy="5700"/>
              </a:xfrm>
            </p:grpSpPr>
            <p:grpSp>
              <p:nvGrpSpPr>
                <p:cNvPr id="7193" name="Group 9"/>
                <p:cNvGrpSpPr>
                  <a:grpSpLocks/>
                </p:cNvGrpSpPr>
                <p:nvPr/>
              </p:nvGrpSpPr>
              <p:grpSpPr bwMode="auto">
                <a:xfrm>
                  <a:off x="5490" y="6093"/>
                  <a:ext cx="915" cy="567"/>
                  <a:chOff x="1530" y="3240"/>
                  <a:chExt cx="915" cy="900"/>
                </a:xfrm>
              </p:grpSpPr>
              <p:sp>
                <p:nvSpPr>
                  <p:cNvPr id="7230" name="Line 10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1" name="Line 11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32" name="Line 12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94" name="Group 13"/>
                <p:cNvGrpSpPr>
                  <a:grpSpLocks/>
                </p:cNvGrpSpPr>
                <p:nvPr/>
              </p:nvGrpSpPr>
              <p:grpSpPr bwMode="auto">
                <a:xfrm>
                  <a:off x="5490" y="5535"/>
                  <a:ext cx="915" cy="567"/>
                  <a:chOff x="1530" y="3240"/>
                  <a:chExt cx="915" cy="900"/>
                </a:xfrm>
              </p:grpSpPr>
              <p:sp>
                <p:nvSpPr>
                  <p:cNvPr id="7227" name="Line 14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28" name="Line 15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29" name="Line 16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95" name="Group 17"/>
                <p:cNvGrpSpPr>
                  <a:grpSpLocks/>
                </p:cNvGrpSpPr>
                <p:nvPr/>
              </p:nvGrpSpPr>
              <p:grpSpPr bwMode="auto">
                <a:xfrm>
                  <a:off x="5490" y="4965"/>
                  <a:ext cx="915" cy="567"/>
                  <a:chOff x="1530" y="3240"/>
                  <a:chExt cx="915" cy="900"/>
                </a:xfrm>
              </p:grpSpPr>
              <p:sp>
                <p:nvSpPr>
                  <p:cNvPr id="7224" name="Line 18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25" name="Line 19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26" name="Line 20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96" name="Group 21"/>
                <p:cNvGrpSpPr>
                  <a:grpSpLocks/>
                </p:cNvGrpSpPr>
                <p:nvPr/>
              </p:nvGrpSpPr>
              <p:grpSpPr bwMode="auto">
                <a:xfrm>
                  <a:off x="5490" y="4395"/>
                  <a:ext cx="915" cy="567"/>
                  <a:chOff x="1530" y="3240"/>
                  <a:chExt cx="915" cy="900"/>
                </a:xfrm>
              </p:grpSpPr>
              <p:sp>
                <p:nvSpPr>
                  <p:cNvPr id="7221" name="Line 22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22" name="Line 23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23" name="Line 24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97" name="Group 25"/>
                <p:cNvGrpSpPr>
                  <a:grpSpLocks/>
                </p:cNvGrpSpPr>
                <p:nvPr/>
              </p:nvGrpSpPr>
              <p:grpSpPr bwMode="auto">
                <a:xfrm>
                  <a:off x="5490" y="3825"/>
                  <a:ext cx="915" cy="567"/>
                  <a:chOff x="1530" y="3240"/>
                  <a:chExt cx="915" cy="900"/>
                </a:xfrm>
              </p:grpSpPr>
              <p:sp>
                <p:nvSpPr>
                  <p:cNvPr id="7218" name="Line 26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9" name="Line 27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20" name="Line 28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98" name="Group 29"/>
                <p:cNvGrpSpPr>
                  <a:grpSpLocks/>
                </p:cNvGrpSpPr>
                <p:nvPr/>
              </p:nvGrpSpPr>
              <p:grpSpPr bwMode="auto">
                <a:xfrm>
                  <a:off x="5490" y="3255"/>
                  <a:ext cx="915" cy="567"/>
                  <a:chOff x="1530" y="3240"/>
                  <a:chExt cx="915" cy="900"/>
                </a:xfrm>
              </p:grpSpPr>
              <p:sp>
                <p:nvSpPr>
                  <p:cNvPr id="7215" name="Line 30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6" name="Line 31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7" name="Line 32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199" name="Group 33"/>
                <p:cNvGrpSpPr>
                  <a:grpSpLocks/>
                </p:cNvGrpSpPr>
                <p:nvPr/>
              </p:nvGrpSpPr>
              <p:grpSpPr bwMode="auto">
                <a:xfrm>
                  <a:off x="5490" y="2685"/>
                  <a:ext cx="915" cy="567"/>
                  <a:chOff x="1530" y="3240"/>
                  <a:chExt cx="915" cy="900"/>
                </a:xfrm>
              </p:grpSpPr>
              <p:sp>
                <p:nvSpPr>
                  <p:cNvPr id="7212" name="Line 34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3" name="Line 35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4" name="Line 36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200" name="Group 37"/>
                <p:cNvGrpSpPr>
                  <a:grpSpLocks/>
                </p:cNvGrpSpPr>
                <p:nvPr/>
              </p:nvGrpSpPr>
              <p:grpSpPr bwMode="auto">
                <a:xfrm>
                  <a:off x="5490" y="2115"/>
                  <a:ext cx="915" cy="567"/>
                  <a:chOff x="1530" y="3240"/>
                  <a:chExt cx="915" cy="900"/>
                </a:xfrm>
              </p:grpSpPr>
              <p:sp>
                <p:nvSpPr>
                  <p:cNvPr id="7209" name="Line 38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0" name="Line 39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11" name="Line 40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201" name="Group 41"/>
                <p:cNvGrpSpPr>
                  <a:grpSpLocks/>
                </p:cNvGrpSpPr>
                <p:nvPr/>
              </p:nvGrpSpPr>
              <p:grpSpPr bwMode="auto">
                <a:xfrm>
                  <a:off x="5490" y="1530"/>
                  <a:ext cx="915" cy="567"/>
                  <a:chOff x="1530" y="3240"/>
                  <a:chExt cx="915" cy="900"/>
                </a:xfrm>
              </p:grpSpPr>
              <p:sp>
                <p:nvSpPr>
                  <p:cNvPr id="7206" name="Line 42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7" name="Line 43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8" name="Line 44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202" name="Group 45"/>
                <p:cNvGrpSpPr>
                  <a:grpSpLocks/>
                </p:cNvGrpSpPr>
                <p:nvPr/>
              </p:nvGrpSpPr>
              <p:grpSpPr bwMode="auto">
                <a:xfrm>
                  <a:off x="5490" y="960"/>
                  <a:ext cx="915" cy="567"/>
                  <a:chOff x="1530" y="3240"/>
                  <a:chExt cx="915" cy="900"/>
                </a:xfrm>
              </p:grpSpPr>
              <p:sp>
                <p:nvSpPr>
                  <p:cNvPr id="7203" name="Line 46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4" name="Line 47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7205" name="Line 48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grpSp>
          <p:nvGrpSpPr>
            <p:cNvPr id="7179" name="Group 49"/>
            <p:cNvGrpSpPr>
              <a:grpSpLocks/>
            </p:cNvGrpSpPr>
            <p:nvPr/>
          </p:nvGrpSpPr>
          <p:grpSpPr bwMode="auto">
            <a:xfrm>
              <a:off x="4680" y="720"/>
              <a:ext cx="900" cy="5850"/>
              <a:chOff x="4680" y="720"/>
              <a:chExt cx="900" cy="5850"/>
            </a:xfrm>
          </p:grpSpPr>
          <p:sp>
            <p:nvSpPr>
              <p:cNvPr id="7181" name="Text Box 50"/>
              <p:cNvSpPr txBox="1">
                <a:spLocks noChangeArrowheads="1"/>
              </p:cNvSpPr>
              <p:nvPr/>
            </p:nvSpPr>
            <p:spPr bwMode="auto">
              <a:xfrm>
                <a:off x="4680" y="5850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100</a:t>
                </a:r>
                <a:endParaRPr lang="en-GB"/>
              </a:p>
            </p:txBody>
          </p:sp>
          <p:sp>
            <p:nvSpPr>
              <p:cNvPr id="7182" name="Text Box 51"/>
              <p:cNvSpPr txBox="1">
                <a:spLocks noChangeArrowheads="1"/>
              </p:cNvSpPr>
              <p:nvPr/>
            </p:nvSpPr>
            <p:spPr bwMode="auto">
              <a:xfrm>
                <a:off x="4680" y="5310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200</a:t>
                </a:r>
                <a:endParaRPr lang="en-GB"/>
              </a:p>
            </p:txBody>
          </p:sp>
          <p:sp>
            <p:nvSpPr>
              <p:cNvPr id="7183" name="Text Box 52"/>
              <p:cNvSpPr txBox="1">
                <a:spLocks noChangeArrowheads="1"/>
              </p:cNvSpPr>
              <p:nvPr/>
            </p:nvSpPr>
            <p:spPr bwMode="auto">
              <a:xfrm>
                <a:off x="4680" y="4725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300</a:t>
                </a:r>
                <a:endParaRPr lang="en-GB"/>
              </a:p>
            </p:txBody>
          </p:sp>
          <p:sp>
            <p:nvSpPr>
              <p:cNvPr id="7184" name="Text Box 53"/>
              <p:cNvSpPr txBox="1">
                <a:spLocks noChangeArrowheads="1"/>
              </p:cNvSpPr>
              <p:nvPr/>
            </p:nvSpPr>
            <p:spPr bwMode="auto">
              <a:xfrm>
                <a:off x="4680" y="4155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400</a:t>
                </a:r>
                <a:endParaRPr lang="en-GB"/>
              </a:p>
            </p:txBody>
          </p:sp>
          <p:sp>
            <p:nvSpPr>
              <p:cNvPr id="7185" name="Text Box 54"/>
              <p:cNvSpPr txBox="1">
                <a:spLocks noChangeArrowheads="1"/>
              </p:cNvSpPr>
              <p:nvPr/>
            </p:nvSpPr>
            <p:spPr bwMode="auto">
              <a:xfrm>
                <a:off x="4680" y="3600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500</a:t>
                </a:r>
                <a:endParaRPr lang="en-GB"/>
              </a:p>
            </p:txBody>
          </p:sp>
          <p:sp>
            <p:nvSpPr>
              <p:cNvPr id="7186" name="Text Box 55"/>
              <p:cNvSpPr txBox="1">
                <a:spLocks noChangeArrowheads="1"/>
              </p:cNvSpPr>
              <p:nvPr/>
            </p:nvSpPr>
            <p:spPr bwMode="auto">
              <a:xfrm>
                <a:off x="4680" y="3060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600</a:t>
                </a:r>
                <a:endParaRPr lang="en-GB"/>
              </a:p>
            </p:txBody>
          </p:sp>
          <p:sp>
            <p:nvSpPr>
              <p:cNvPr id="7187" name="Text Box 56"/>
              <p:cNvSpPr txBox="1">
                <a:spLocks noChangeArrowheads="1"/>
              </p:cNvSpPr>
              <p:nvPr/>
            </p:nvSpPr>
            <p:spPr bwMode="auto">
              <a:xfrm>
                <a:off x="4680" y="2445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700</a:t>
                </a:r>
                <a:endParaRPr lang="en-GB"/>
              </a:p>
            </p:txBody>
          </p:sp>
          <p:sp>
            <p:nvSpPr>
              <p:cNvPr id="7188" name="Text Box 57"/>
              <p:cNvSpPr txBox="1">
                <a:spLocks noChangeArrowheads="1"/>
              </p:cNvSpPr>
              <p:nvPr/>
            </p:nvSpPr>
            <p:spPr bwMode="auto">
              <a:xfrm>
                <a:off x="4680" y="1845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800</a:t>
                </a:r>
                <a:endParaRPr lang="en-GB"/>
              </a:p>
            </p:txBody>
          </p:sp>
          <p:sp>
            <p:nvSpPr>
              <p:cNvPr id="7189" name="Text Box 58"/>
              <p:cNvSpPr txBox="1">
                <a:spLocks noChangeArrowheads="1"/>
              </p:cNvSpPr>
              <p:nvPr/>
            </p:nvSpPr>
            <p:spPr bwMode="auto">
              <a:xfrm>
                <a:off x="4680" y="1275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900</a:t>
                </a:r>
                <a:endParaRPr lang="en-GB"/>
              </a:p>
            </p:txBody>
          </p:sp>
          <p:sp>
            <p:nvSpPr>
              <p:cNvPr id="7190" name="Text Box 59"/>
              <p:cNvSpPr txBox="1">
                <a:spLocks noChangeArrowheads="1"/>
              </p:cNvSpPr>
              <p:nvPr/>
            </p:nvSpPr>
            <p:spPr bwMode="auto">
              <a:xfrm>
                <a:off x="4680" y="720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1000</a:t>
                </a:r>
                <a:endParaRPr lang="en-GB"/>
              </a:p>
            </p:txBody>
          </p:sp>
        </p:grpSp>
        <p:sp>
          <p:nvSpPr>
            <p:cNvPr id="7180" name="Text Box 60"/>
            <p:cNvSpPr txBox="1">
              <a:spLocks noChangeArrowheads="1"/>
            </p:cNvSpPr>
            <p:nvPr/>
          </p:nvSpPr>
          <p:spPr bwMode="auto">
            <a:xfrm>
              <a:off x="4500" y="180"/>
              <a:ext cx="720" cy="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/>
              <a:r>
                <a:rPr lang="en-GB" sz="1200">
                  <a:latin typeface="Times New Roman" charset="0"/>
                </a:rPr>
                <a:t>ml</a:t>
              </a:r>
              <a:endParaRPr lang="en-GB"/>
            </a:p>
          </p:txBody>
        </p:sp>
      </p:grpSp>
      <p:grpSp>
        <p:nvGrpSpPr>
          <p:cNvPr id="16" name="Group 62"/>
          <p:cNvGrpSpPr>
            <a:grpSpLocks/>
          </p:cNvGrpSpPr>
          <p:nvPr/>
        </p:nvGrpSpPr>
        <p:grpSpPr bwMode="auto">
          <a:xfrm>
            <a:off x="6372225" y="2492375"/>
            <a:ext cx="1800225" cy="1465263"/>
            <a:chOff x="4150" y="1525"/>
            <a:chExt cx="1134" cy="923"/>
          </a:xfrm>
        </p:grpSpPr>
        <p:sp>
          <p:nvSpPr>
            <p:cNvPr id="7175" name="Text Box 63"/>
            <p:cNvSpPr txBox="1">
              <a:spLocks noChangeArrowheads="1"/>
            </p:cNvSpPr>
            <p:nvPr/>
          </p:nvSpPr>
          <p:spPr bwMode="auto">
            <a:xfrm>
              <a:off x="4150" y="1525"/>
              <a:ext cx="499" cy="9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GB" sz="3600"/>
                <a:t>9</a:t>
              </a:r>
            </a:p>
            <a:p>
              <a:pPr algn="ctr" eaLnBrk="1" hangingPunct="1">
                <a:spcBef>
                  <a:spcPct val="50000"/>
                </a:spcBef>
              </a:pPr>
              <a:r>
                <a:rPr lang="en-GB" sz="3600"/>
                <a:t>10</a:t>
              </a:r>
            </a:p>
          </p:txBody>
        </p:sp>
        <p:sp>
          <p:nvSpPr>
            <p:cNvPr id="7176" name="Line 64"/>
            <p:cNvSpPr>
              <a:spLocks noChangeShapeType="1"/>
            </p:cNvSpPr>
            <p:nvPr/>
          </p:nvSpPr>
          <p:spPr bwMode="auto">
            <a:xfrm>
              <a:off x="4150" y="1979"/>
              <a:ext cx="544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177" name="Text Box 65"/>
            <p:cNvSpPr txBox="1">
              <a:spLocks noChangeArrowheads="1"/>
            </p:cNvSpPr>
            <p:nvPr/>
          </p:nvSpPr>
          <p:spPr bwMode="auto">
            <a:xfrm>
              <a:off x="4740" y="1706"/>
              <a:ext cx="544" cy="6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GB" sz="6000"/>
                <a:t>l</a:t>
              </a:r>
            </a:p>
          </p:txBody>
        </p:sp>
      </p:grpSp>
      <p:sp>
        <p:nvSpPr>
          <p:cNvPr id="8258" name="Text Box 66"/>
          <p:cNvSpPr txBox="1">
            <a:spLocks noChangeArrowheads="1"/>
          </p:cNvSpPr>
          <p:nvPr/>
        </p:nvSpPr>
        <p:spPr bwMode="auto">
          <a:xfrm>
            <a:off x="7272338" y="3716338"/>
            <a:ext cx="1655762" cy="109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6600">
                <a:solidFill>
                  <a:srgbClr val="FF0000"/>
                </a:solidFill>
                <a:sym typeface="Wingdings" charset="0"/>
              </a:rPr>
              <a:t></a:t>
            </a:r>
          </a:p>
        </p:txBody>
      </p:sp>
    </p:spTree>
    <p:extLst>
      <p:ext uri="{BB962C8B-B14F-4D97-AF65-F5344CB8AC3E}">
        <p14:creationId xmlns:p14="http://schemas.microsoft.com/office/powerpoint/2010/main" val="23252005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2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2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2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2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 animBg="1"/>
      <p:bldP spid="825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800">
                <a:latin typeface="Arial" charset="0"/>
              </a:rPr>
              <a:t>Reading Scale (1)</a:t>
            </a:r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3144838" y="4941888"/>
            <a:ext cx="2482850" cy="93027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3132138" y="1762125"/>
            <a:ext cx="2514600" cy="4114800"/>
            <a:chOff x="3960" y="180"/>
            <a:chExt cx="3960" cy="6480"/>
          </a:xfrm>
        </p:grpSpPr>
        <p:grpSp>
          <p:nvGrpSpPr>
            <p:cNvPr id="8202" name="Group 6"/>
            <p:cNvGrpSpPr>
              <a:grpSpLocks/>
            </p:cNvGrpSpPr>
            <p:nvPr/>
          </p:nvGrpSpPr>
          <p:grpSpPr bwMode="auto">
            <a:xfrm>
              <a:off x="3960" y="540"/>
              <a:ext cx="3960" cy="6120"/>
              <a:chOff x="3960" y="540"/>
              <a:chExt cx="3960" cy="6120"/>
            </a:xfrm>
          </p:grpSpPr>
          <p:sp>
            <p:nvSpPr>
              <p:cNvPr id="8215" name="Freeform 7"/>
              <p:cNvSpPr>
                <a:spLocks/>
              </p:cNvSpPr>
              <p:nvPr/>
            </p:nvSpPr>
            <p:spPr bwMode="auto">
              <a:xfrm>
                <a:off x="3960" y="540"/>
                <a:ext cx="3960" cy="6120"/>
              </a:xfrm>
              <a:custGeom>
                <a:avLst/>
                <a:gdLst>
                  <a:gd name="T0" fmla="*/ 0 w 2340"/>
                  <a:gd name="T1" fmla="*/ 0 h 6120"/>
                  <a:gd name="T2" fmla="*/ 0 w 2340"/>
                  <a:gd name="T3" fmla="*/ 6120 h 6120"/>
                  <a:gd name="T4" fmla="*/ 2340 w 2340"/>
                  <a:gd name="T5" fmla="*/ 6120 h 6120"/>
                  <a:gd name="T6" fmla="*/ 2340 w 2340"/>
                  <a:gd name="T7" fmla="*/ 0 h 612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340"/>
                  <a:gd name="T13" fmla="*/ 0 h 6120"/>
                  <a:gd name="T14" fmla="*/ 2340 w 2340"/>
                  <a:gd name="T15" fmla="*/ 6120 h 612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340" h="6120">
                    <a:moveTo>
                      <a:pt x="0" y="0"/>
                    </a:moveTo>
                    <a:lnTo>
                      <a:pt x="0" y="6120"/>
                    </a:lnTo>
                    <a:lnTo>
                      <a:pt x="2340" y="6120"/>
                    </a:lnTo>
                    <a:lnTo>
                      <a:pt x="2340" y="0"/>
                    </a:lnTo>
                  </a:path>
                </a:pathLst>
              </a:custGeom>
              <a:noFill/>
              <a:ln w="254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grpSp>
            <p:nvGrpSpPr>
              <p:cNvPr id="8216" name="Group 8"/>
              <p:cNvGrpSpPr>
                <a:grpSpLocks/>
              </p:cNvGrpSpPr>
              <p:nvPr/>
            </p:nvGrpSpPr>
            <p:grpSpPr bwMode="auto">
              <a:xfrm>
                <a:off x="5490" y="960"/>
                <a:ext cx="915" cy="5700"/>
                <a:chOff x="5490" y="960"/>
                <a:chExt cx="915" cy="5700"/>
              </a:xfrm>
            </p:grpSpPr>
            <p:grpSp>
              <p:nvGrpSpPr>
                <p:cNvPr id="8217" name="Group 9"/>
                <p:cNvGrpSpPr>
                  <a:grpSpLocks/>
                </p:cNvGrpSpPr>
                <p:nvPr/>
              </p:nvGrpSpPr>
              <p:grpSpPr bwMode="auto">
                <a:xfrm>
                  <a:off x="5490" y="6093"/>
                  <a:ext cx="915" cy="567"/>
                  <a:chOff x="1530" y="3240"/>
                  <a:chExt cx="915" cy="900"/>
                </a:xfrm>
              </p:grpSpPr>
              <p:sp>
                <p:nvSpPr>
                  <p:cNvPr id="8254" name="Line 10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8255" name="Line 11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8256" name="Line 12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8218" name="Group 13"/>
                <p:cNvGrpSpPr>
                  <a:grpSpLocks/>
                </p:cNvGrpSpPr>
                <p:nvPr/>
              </p:nvGrpSpPr>
              <p:grpSpPr bwMode="auto">
                <a:xfrm>
                  <a:off x="5490" y="5535"/>
                  <a:ext cx="915" cy="567"/>
                  <a:chOff x="1530" y="3240"/>
                  <a:chExt cx="915" cy="900"/>
                </a:xfrm>
              </p:grpSpPr>
              <p:sp>
                <p:nvSpPr>
                  <p:cNvPr id="8251" name="Line 14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8252" name="Line 15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8253" name="Line 16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8219" name="Group 17"/>
                <p:cNvGrpSpPr>
                  <a:grpSpLocks/>
                </p:cNvGrpSpPr>
                <p:nvPr/>
              </p:nvGrpSpPr>
              <p:grpSpPr bwMode="auto">
                <a:xfrm>
                  <a:off x="5490" y="4965"/>
                  <a:ext cx="915" cy="567"/>
                  <a:chOff x="1530" y="3240"/>
                  <a:chExt cx="915" cy="900"/>
                </a:xfrm>
              </p:grpSpPr>
              <p:sp>
                <p:nvSpPr>
                  <p:cNvPr id="8248" name="Line 18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8249" name="Line 19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8250" name="Line 20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8220" name="Group 21"/>
                <p:cNvGrpSpPr>
                  <a:grpSpLocks/>
                </p:cNvGrpSpPr>
                <p:nvPr/>
              </p:nvGrpSpPr>
              <p:grpSpPr bwMode="auto">
                <a:xfrm>
                  <a:off x="5490" y="4395"/>
                  <a:ext cx="915" cy="567"/>
                  <a:chOff x="1530" y="3240"/>
                  <a:chExt cx="915" cy="900"/>
                </a:xfrm>
              </p:grpSpPr>
              <p:sp>
                <p:nvSpPr>
                  <p:cNvPr id="8245" name="Line 22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8246" name="Line 23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8247" name="Line 24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8221" name="Group 25"/>
                <p:cNvGrpSpPr>
                  <a:grpSpLocks/>
                </p:cNvGrpSpPr>
                <p:nvPr/>
              </p:nvGrpSpPr>
              <p:grpSpPr bwMode="auto">
                <a:xfrm>
                  <a:off x="5490" y="3825"/>
                  <a:ext cx="915" cy="567"/>
                  <a:chOff x="1530" y="3240"/>
                  <a:chExt cx="915" cy="900"/>
                </a:xfrm>
              </p:grpSpPr>
              <p:sp>
                <p:nvSpPr>
                  <p:cNvPr id="8242" name="Line 26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8243" name="Line 27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8244" name="Line 28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8222" name="Group 29"/>
                <p:cNvGrpSpPr>
                  <a:grpSpLocks/>
                </p:cNvGrpSpPr>
                <p:nvPr/>
              </p:nvGrpSpPr>
              <p:grpSpPr bwMode="auto">
                <a:xfrm>
                  <a:off x="5490" y="3255"/>
                  <a:ext cx="915" cy="567"/>
                  <a:chOff x="1530" y="3240"/>
                  <a:chExt cx="915" cy="900"/>
                </a:xfrm>
              </p:grpSpPr>
              <p:sp>
                <p:nvSpPr>
                  <p:cNvPr id="8239" name="Line 30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8240" name="Line 31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8241" name="Line 32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8223" name="Group 33"/>
                <p:cNvGrpSpPr>
                  <a:grpSpLocks/>
                </p:cNvGrpSpPr>
                <p:nvPr/>
              </p:nvGrpSpPr>
              <p:grpSpPr bwMode="auto">
                <a:xfrm>
                  <a:off x="5490" y="2685"/>
                  <a:ext cx="915" cy="567"/>
                  <a:chOff x="1530" y="3240"/>
                  <a:chExt cx="915" cy="900"/>
                </a:xfrm>
              </p:grpSpPr>
              <p:sp>
                <p:nvSpPr>
                  <p:cNvPr id="8236" name="Line 34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8237" name="Line 35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8238" name="Line 36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8224" name="Group 37"/>
                <p:cNvGrpSpPr>
                  <a:grpSpLocks/>
                </p:cNvGrpSpPr>
                <p:nvPr/>
              </p:nvGrpSpPr>
              <p:grpSpPr bwMode="auto">
                <a:xfrm>
                  <a:off x="5490" y="2115"/>
                  <a:ext cx="915" cy="567"/>
                  <a:chOff x="1530" y="3240"/>
                  <a:chExt cx="915" cy="900"/>
                </a:xfrm>
              </p:grpSpPr>
              <p:sp>
                <p:nvSpPr>
                  <p:cNvPr id="8233" name="Line 38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8234" name="Line 39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8235" name="Line 40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8225" name="Group 41"/>
                <p:cNvGrpSpPr>
                  <a:grpSpLocks/>
                </p:cNvGrpSpPr>
                <p:nvPr/>
              </p:nvGrpSpPr>
              <p:grpSpPr bwMode="auto">
                <a:xfrm>
                  <a:off x="5490" y="1530"/>
                  <a:ext cx="915" cy="567"/>
                  <a:chOff x="1530" y="3240"/>
                  <a:chExt cx="915" cy="900"/>
                </a:xfrm>
              </p:grpSpPr>
              <p:sp>
                <p:nvSpPr>
                  <p:cNvPr id="8230" name="Line 42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8231" name="Line 43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8232" name="Line 44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8226" name="Group 45"/>
                <p:cNvGrpSpPr>
                  <a:grpSpLocks/>
                </p:cNvGrpSpPr>
                <p:nvPr/>
              </p:nvGrpSpPr>
              <p:grpSpPr bwMode="auto">
                <a:xfrm>
                  <a:off x="5490" y="960"/>
                  <a:ext cx="915" cy="567"/>
                  <a:chOff x="1530" y="3240"/>
                  <a:chExt cx="915" cy="900"/>
                </a:xfrm>
              </p:grpSpPr>
              <p:sp>
                <p:nvSpPr>
                  <p:cNvPr id="8227" name="Line 46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8228" name="Line 47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8229" name="Line 48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grpSp>
          <p:nvGrpSpPr>
            <p:cNvPr id="8203" name="Group 49"/>
            <p:cNvGrpSpPr>
              <a:grpSpLocks/>
            </p:cNvGrpSpPr>
            <p:nvPr/>
          </p:nvGrpSpPr>
          <p:grpSpPr bwMode="auto">
            <a:xfrm>
              <a:off x="4680" y="720"/>
              <a:ext cx="900" cy="5850"/>
              <a:chOff x="4680" y="720"/>
              <a:chExt cx="900" cy="5850"/>
            </a:xfrm>
          </p:grpSpPr>
          <p:sp>
            <p:nvSpPr>
              <p:cNvPr id="8205" name="Text Box 50"/>
              <p:cNvSpPr txBox="1">
                <a:spLocks noChangeArrowheads="1"/>
              </p:cNvSpPr>
              <p:nvPr/>
            </p:nvSpPr>
            <p:spPr bwMode="auto">
              <a:xfrm>
                <a:off x="4680" y="5850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100</a:t>
                </a:r>
                <a:endParaRPr lang="en-GB"/>
              </a:p>
            </p:txBody>
          </p:sp>
          <p:sp>
            <p:nvSpPr>
              <p:cNvPr id="8206" name="Text Box 51"/>
              <p:cNvSpPr txBox="1">
                <a:spLocks noChangeArrowheads="1"/>
              </p:cNvSpPr>
              <p:nvPr/>
            </p:nvSpPr>
            <p:spPr bwMode="auto">
              <a:xfrm>
                <a:off x="4680" y="5310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200</a:t>
                </a:r>
                <a:endParaRPr lang="en-GB"/>
              </a:p>
            </p:txBody>
          </p:sp>
          <p:sp>
            <p:nvSpPr>
              <p:cNvPr id="8207" name="Text Box 52"/>
              <p:cNvSpPr txBox="1">
                <a:spLocks noChangeArrowheads="1"/>
              </p:cNvSpPr>
              <p:nvPr/>
            </p:nvSpPr>
            <p:spPr bwMode="auto">
              <a:xfrm>
                <a:off x="4680" y="4725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300</a:t>
                </a:r>
                <a:endParaRPr lang="en-GB"/>
              </a:p>
            </p:txBody>
          </p:sp>
          <p:sp>
            <p:nvSpPr>
              <p:cNvPr id="8208" name="Text Box 53"/>
              <p:cNvSpPr txBox="1">
                <a:spLocks noChangeArrowheads="1"/>
              </p:cNvSpPr>
              <p:nvPr/>
            </p:nvSpPr>
            <p:spPr bwMode="auto">
              <a:xfrm>
                <a:off x="4680" y="4155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400</a:t>
                </a:r>
                <a:endParaRPr lang="en-GB"/>
              </a:p>
            </p:txBody>
          </p:sp>
          <p:sp>
            <p:nvSpPr>
              <p:cNvPr id="8209" name="Text Box 54"/>
              <p:cNvSpPr txBox="1">
                <a:spLocks noChangeArrowheads="1"/>
              </p:cNvSpPr>
              <p:nvPr/>
            </p:nvSpPr>
            <p:spPr bwMode="auto">
              <a:xfrm>
                <a:off x="4680" y="3600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500</a:t>
                </a:r>
                <a:endParaRPr lang="en-GB"/>
              </a:p>
            </p:txBody>
          </p:sp>
          <p:sp>
            <p:nvSpPr>
              <p:cNvPr id="8210" name="Text Box 55"/>
              <p:cNvSpPr txBox="1">
                <a:spLocks noChangeArrowheads="1"/>
              </p:cNvSpPr>
              <p:nvPr/>
            </p:nvSpPr>
            <p:spPr bwMode="auto">
              <a:xfrm>
                <a:off x="4680" y="3060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600</a:t>
                </a:r>
                <a:endParaRPr lang="en-GB"/>
              </a:p>
            </p:txBody>
          </p:sp>
          <p:sp>
            <p:nvSpPr>
              <p:cNvPr id="8211" name="Text Box 56"/>
              <p:cNvSpPr txBox="1">
                <a:spLocks noChangeArrowheads="1"/>
              </p:cNvSpPr>
              <p:nvPr/>
            </p:nvSpPr>
            <p:spPr bwMode="auto">
              <a:xfrm>
                <a:off x="4680" y="2445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700</a:t>
                </a:r>
                <a:endParaRPr lang="en-GB"/>
              </a:p>
            </p:txBody>
          </p:sp>
          <p:sp>
            <p:nvSpPr>
              <p:cNvPr id="8212" name="Text Box 57"/>
              <p:cNvSpPr txBox="1">
                <a:spLocks noChangeArrowheads="1"/>
              </p:cNvSpPr>
              <p:nvPr/>
            </p:nvSpPr>
            <p:spPr bwMode="auto">
              <a:xfrm>
                <a:off x="4680" y="1845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800</a:t>
                </a:r>
                <a:endParaRPr lang="en-GB"/>
              </a:p>
            </p:txBody>
          </p:sp>
          <p:sp>
            <p:nvSpPr>
              <p:cNvPr id="8213" name="Text Box 58"/>
              <p:cNvSpPr txBox="1">
                <a:spLocks noChangeArrowheads="1"/>
              </p:cNvSpPr>
              <p:nvPr/>
            </p:nvSpPr>
            <p:spPr bwMode="auto">
              <a:xfrm>
                <a:off x="4680" y="1275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900</a:t>
                </a:r>
                <a:endParaRPr lang="en-GB"/>
              </a:p>
            </p:txBody>
          </p:sp>
          <p:sp>
            <p:nvSpPr>
              <p:cNvPr id="8214" name="Text Box 59"/>
              <p:cNvSpPr txBox="1">
                <a:spLocks noChangeArrowheads="1"/>
              </p:cNvSpPr>
              <p:nvPr/>
            </p:nvSpPr>
            <p:spPr bwMode="auto">
              <a:xfrm>
                <a:off x="4680" y="720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1000</a:t>
                </a:r>
                <a:endParaRPr lang="en-GB"/>
              </a:p>
            </p:txBody>
          </p:sp>
        </p:grpSp>
        <p:sp>
          <p:nvSpPr>
            <p:cNvPr id="8204" name="Text Box 60"/>
            <p:cNvSpPr txBox="1">
              <a:spLocks noChangeArrowheads="1"/>
            </p:cNvSpPr>
            <p:nvPr/>
          </p:nvSpPr>
          <p:spPr bwMode="auto">
            <a:xfrm>
              <a:off x="4500" y="180"/>
              <a:ext cx="720" cy="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/>
              <a:r>
                <a:rPr lang="en-GB" sz="1200">
                  <a:latin typeface="Times New Roman" charset="0"/>
                </a:rPr>
                <a:t>ml</a:t>
              </a:r>
              <a:endParaRPr lang="en-GB"/>
            </a:p>
          </p:txBody>
        </p:sp>
      </p:grpSp>
      <p:grpSp>
        <p:nvGrpSpPr>
          <p:cNvPr id="16" name="Group 62"/>
          <p:cNvGrpSpPr>
            <a:grpSpLocks/>
          </p:cNvGrpSpPr>
          <p:nvPr/>
        </p:nvGrpSpPr>
        <p:grpSpPr bwMode="auto">
          <a:xfrm>
            <a:off x="6372225" y="2492375"/>
            <a:ext cx="1800225" cy="1465263"/>
            <a:chOff x="4150" y="1525"/>
            <a:chExt cx="1134" cy="923"/>
          </a:xfrm>
        </p:grpSpPr>
        <p:sp>
          <p:nvSpPr>
            <p:cNvPr id="8199" name="Text Box 63"/>
            <p:cNvSpPr txBox="1">
              <a:spLocks noChangeArrowheads="1"/>
            </p:cNvSpPr>
            <p:nvPr/>
          </p:nvSpPr>
          <p:spPr bwMode="auto">
            <a:xfrm>
              <a:off x="4150" y="1525"/>
              <a:ext cx="499" cy="9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GB" sz="3600"/>
                <a:t>1</a:t>
              </a:r>
            </a:p>
            <a:p>
              <a:pPr algn="ctr" eaLnBrk="1" hangingPunct="1">
                <a:spcBef>
                  <a:spcPct val="50000"/>
                </a:spcBef>
              </a:pPr>
              <a:r>
                <a:rPr lang="en-GB" sz="3600"/>
                <a:t>4</a:t>
              </a:r>
            </a:p>
          </p:txBody>
        </p:sp>
        <p:sp>
          <p:nvSpPr>
            <p:cNvPr id="8200" name="Line 64"/>
            <p:cNvSpPr>
              <a:spLocks noChangeShapeType="1"/>
            </p:cNvSpPr>
            <p:nvPr/>
          </p:nvSpPr>
          <p:spPr bwMode="auto">
            <a:xfrm>
              <a:off x="4150" y="1979"/>
              <a:ext cx="544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8201" name="Text Box 65"/>
            <p:cNvSpPr txBox="1">
              <a:spLocks noChangeArrowheads="1"/>
            </p:cNvSpPr>
            <p:nvPr/>
          </p:nvSpPr>
          <p:spPr bwMode="auto">
            <a:xfrm>
              <a:off x="4740" y="1706"/>
              <a:ext cx="544" cy="6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GB" sz="6000"/>
                <a:t>l</a:t>
              </a:r>
            </a:p>
          </p:txBody>
        </p:sp>
      </p:grpSp>
      <p:sp>
        <p:nvSpPr>
          <p:cNvPr id="9282" name="Text Box 66"/>
          <p:cNvSpPr txBox="1">
            <a:spLocks noChangeArrowheads="1"/>
          </p:cNvSpPr>
          <p:nvPr/>
        </p:nvSpPr>
        <p:spPr bwMode="auto">
          <a:xfrm>
            <a:off x="7272338" y="3716338"/>
            <a:ext cx="1655762" cy="109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6600">
                <a:solidFill>
                  <a:srgbClr val="FF0000"/>
                </a:solidFill>
                <a:sym typeface="Wingdings" charset="0"/>
              </a:rPr>
              <a:t></a:t>
            </a:r>
          </a:p>
        </p:txBody>
      </p:sp>
    </p:spTree>
    <p:extLst>
      <p:ext uri="{BB962C8B-B14F-4D97-AF65-F5344CB8AC3E}">
        <p14:creationId xmlns:p14="http://schemas.microsoft.com/office/powerpoint/2010/main" val="33879699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2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2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2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2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 animBg="1"/>
      <p:bldP spid="928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800">
                <a:latin typeface="Arial" charset="0"/>
              </a:rPr>
              <a:t>Reading Scale (1)</a:t>
            </a: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3144838" y="3141663"/>
            <a:ext cx="2482850" cy="27305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3132138" y="1762125"/>
            <a:ext cx="2514600" cy="4114800"/>
            <a:chOff x="3960" y="180"/>
            <a:chExt cx="3960" cy="6480"/>
          </a:xfrm>
        </p:grpSpPr>
        <p:grpSp>
          <p:nvGrpSpPr>
            <p:cNvPr id="9226" name="Group 6"/>
            <p:cNvGrpSpPr>
              <a:grpSpLocks/>
            </p:cNvGrpSpPr>
            <p:nvPr/>
          </p:nvGrpSpPr>
          <p:grpSpPr bwMode="auto">
            <a:xfrm>
              <a:off x="3960" y="540"/>
              <a:ext cx="3960" cy="6120"/>
              <a:chOff x="3960" y="540"/>
              <a:chExt cx="3960" cy="6120"/>
            </a:xfrm>
          </p:grpSpPr>
          <p:sp>
            <p:nvSpPr>
              <p:cNvPr id="9239" name="Freeform 7"/>
              <p:cNvSpPr>
                <a:spLocks/>
              </p:cNvSpPr>
              <p:nvPr/>
            </p:nvSpPr>
            <p:spPr bwMode="auto">
              <a:xfrm>
                <a:off x="3960" y="540"/>
                <a:ext cx="3960" cy="6120"/>
              </a:xfrm>
              <a:custGeom>
                <a:avLst/>
                <a:gdLst>
                  <a:gd name="T0" fmla="*/ 0 w 2340"/>
                  <a:gd name="T1" fmla="*/ 0 h 6120"/>
                  <a:gd name="T2" fmla="*/ 0 w 2340"/>
                  <a:gd name="T3" fmla="*/ 6120 h 6120"/>
                  <a:gd name="T4" fmla="*/ 2340 w 2340"/>
                  <a:gd name="T5" fmla="*/ 6120 h 6120"/>
                  <a:gd name="T6" fmla="*/ 2340 w 2340"/>
                  <a:gd name="T7" fmla="*/ 0 h 612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340"/>
                  <a:gd name="T13" fmla="*/ 0 h 6120"/>
                  <a:gd name="T14" fmla="*/ 2340 w 2340"/>
                  <a:gd name="T15" fmla="*/ 6120 h 612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340" h="6120">
                    <a:moveTo>
                      <a:pt x="0" y="0"/>
                    </a:moveTo>
                    <a:lnTo>
                      <a:pt x="0" y="6120"/>
                    </a:lnTo>
                    <a:lnTo>
                      <a:pt x="2340" y="6120"/>
                    </a:lnTo>
                    <a:lnTo>
                      <a:pt x="2340" y="0"/>
                    </a:lnTo>
                  </a:path>
                </a:pathLst>
              </a:custGeom>
              <a:noFill/>
              <a:ln w="254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grpSp>
            <p:nvGrpSpPr>
              <p:cNvPr id="9240" name="Group 8"/>
              <p:cNvGrpSpPr>
                <a:grpSpLocks/>
              </p:cNvGrpSpPr>
              <p:nvPr/>
            </p:nvGrpSpPr>
            <p:grpSpPr bwMode="auto">
              <a:xfrm>
                <a:off x="5490" y="960"/>
                <a:ext cx="915" cy="5700"/>
                <a:chOff x="5490" y="960"/>
                <a:chExt cx="915" cy="5700"/>
              </a:xfrm>
            </p:grpSpPr>
            <p:grpSp>
              <p:nvGrpSpPr>
                <p:cNvPr id="9241" name="Group 9"/>
                <p:cNvGrpSpPr>
                  <a:grpSpLocks/>
                </p:cNvGrpSpPr>
                <p:nvPr/>
              </p:nvGrpSpPr>
              <p:grpSpPr bwMode="auto">
                <a:xfrm>
                  <a:off x="5490" y="6093"/>
                  <a:ext cx="915" cy="567"/>
                  <a:chOff x="1530" y="3240"/>
                  <a:chExt cx="915" cy="900"/>
                </a:xfrm>
              </p:grpSpPr>
              <p:sp>
                <p:nvSpPr>
                  <p:cNvPr id="9278" name="Line 10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9279" name="Line 11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9280" name="Line 12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9242" name="Group 13"/>
                <p:cNvGrpSpPr>
                  <a:grpSpLocks/>
                </p:cNvGrpSpPr>
                <p:nvPr/>
              </p:nvGrpSpPr>
              <p:grpSpPr bwMode="auto">
                <a:xfrm>
                  <a:off x="5490" y="5535"/>
                  <a:ext cx="915" cy="567"/>
                  <a:chOff x="1530" y="3240"/>
                  <a:chExt cx="915" cy="900"/>
                </a:xfrm>
              </p:grpSpPr>
              <p:sp>
                <p:nvSpPr>
                  <p:cNvPr id="9275" name="Line 14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9276" name="Line 15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9277" name="Line 16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9243" name="Group 17"/>
                <p:cNvGrpSpPr>
                  <a:grpSpLocks/>
                </p:cNvGrpSpPr>
                <p:nvPr/>
              </p:nvGrpSpPr>
              <p:grpSpPr bwMode="auto">
                <a:xfrm>
                  <a:off x="5490" y="4965"/>
                  <a:ext cx="915" cy="567"/>
                  <a:chOff x="1530" y="3240"/>
                  <a:chExt cx="915" cy="900"/>
                </a:xfrm>
              </p:grpSpPr>
              <p:sp>
                <p:nvSpPr>
                  <p:cNvPr id="9272" name="Line 18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9273" name="Line 19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9274" name="Line 20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9244" name="Group 21"/>
                <p:cNvGrpSpPr>
                  <a:grpSpLocks/>
                </p:cNvGrpSpPr>
                <p:nvPr/>
              </p:nvGrpSpPr>
              <p:grpSpPr bwMode="auto">
                <a:xfrm>
                  <a:off x="5490" y="4395"/>
                  <a:ext cx="915" cy="567"/>
                  <a:chOff x="1530" y="3240"/>
                  <a:chExt cx="915" cy="900"/>
                </a:xfrm>
              </p:grpSpPr>
              <p:sp>
                <p:nvSpPr>
                  <p:cNvPr id="9269" name="Line 22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9270" name="Line 23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9271" name="Line 24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9245" name="Group 25"/>
                <p:cNvGrpSpPr>
                  <a:grpSpLocks/>
                </p:cNvGrpSpPr>
                <p:nvPr/>
              </p:nvGrpSpPr>
              <p:grpSpPr bwMode="auto">
                <a:xfrm>
                  <a:off x="5490" y="3825"/>
                  <a:ext cx="915" cy="567"/>
                  <a:chOff x="1530" y="3240"/>
                  <a:chExt cx="915" cy="900"/>
                </a:xfrm>
              </p:grpSpPr>
              <p:sp>
                <p:nvSpPr>
                  <p:cNvPr id="9266" name="Line 26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9267" name="Line 27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9268" name="Line 28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9246" name="Group 29"/>
                <p:cNvGrpSpPr>
                  <a:grpSpLocks/>
                </p:cNvGrpSpPr>
                <p:nvPr/>
              </p:nvGrpSpPr>
              <p:grpSpPr bwMode="auto">
                <a:xfrm>
                  <a:off x="5490" y="3255"/>
                  <a:ext cx="915" cy="567"/>
                  <a:chOff x="1530" y="3240"/>
                  <a:chExt cx="915" cy="900"/>
                </a:xfrm>
              </p:grpSpPr>
              <p:sp>
                <p:nvSpPr>
                  <p:cNvPr id="9263" name="Line 30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9264" name="Line 31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9265" name="Line 32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9247" name="Group 33"/>
                <p:cNvGrpSpPr>
                  <a:grpSpLocks/>
                </p:cNvGrpSpPr>
                <p:nvPr/>
              </p:nvGrpSpPr>
              <p:grpSpPr bwMode="auto">
                <a:xfrm>
                  <a:off x="5490" y="2685"/>
                  <a:ext cx="915" cy="567"/>
                  <a:chOff x="1530" y="3240"/>
                  <a:chExt cx="915" cy="900"/>
                </a:xfrm>
              </p:grpSpPr>
              <p:sp>
                <p:nvSpPr>
                  <p:cNvPr id="9260" name="Line 34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9261" name="Line 35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9262" name="Line 36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9248" name="Group 37"/>
                <p:cNvGrpSpPr>
                  <a:grpSpLocks/>
                </p:cNvGrpSpPr>
                <p:nvPr/>
              </p:nvGrpSpPr>
              <p:grpSpPr bwMode="auto">
                <a:xfrm>
                  <a:off x="5490" y="2115"/>
                  <a:ext cx="915" cy="567"/>
                  <a:chOff x="1530" y="3240"/>
                  <a:chExt cx="915" cy="900"/>
                </a:xfrm>
              </p:grpSpPr>
              <p:sp>
                <p:nvSpPr>
                  <p:cNvPr id="9257" name="Line 38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9258" name="Line 39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9259" name="Line 40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9249" name="Group 41"/>
                <p:cNvGrpSpPr>
                  <a:grpSpLocks/>
                </p:cNvGrpSpPr>
                <p:nvPr/>
              </p:nvGrpSpPr>
              <p:grpSpPr bwMode="auto">
                <a:xfrm>
                  <a:off x="5490" y="1530"/>
                  <a:ext cx="915" cy="567"/>
                  <a:chOff x="1530" y="3240"/>
                  <a:chExt cx="915" cy="900"/>
                </a:xfrm>
              </p:grpSpPr>
              <p:sp>
                <p:nvSpPr>
                  <p:cNvPr id="9254" name="Line 42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9255" name="Line 43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9256" name="Line 44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9250" name="Group 45"/>
                <p:cNvGrpSpPr>
                  <a:grpSpLocks/>
                </p:cNvGrpSpPr>
                <p:nvPr/>
              </p:nvGrpSpPr>
              <p:grpSpPr bwMode="auto">
                <a:xfrm>
                  <a:off x="5490" y="960"/>
                  <a:ext cx="915" cy="567"/>
                  <a:chOff x="1530" y="3240"/>
                  <a:chExt cx="915" cy="900"/>
                </a:xfrm>
              </p:grpSpPr>
              <p:sp>
                <p:nvSpPr>
                  <p:cNvPr id="9251" name="Line 46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9252" name="Line 47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9253" name="Line 48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grpSp>
          <p:nvGrpSpPr>
            <p:cNvPr id="9227" name="Group 49"/>
            <p:cNvGrpSpPr>
              <a:grpSpLocks/>
            </p:cNvGrpSpPr>
            <p:nvPr/>
          </p:nvGrpSpPr>
          <p:grpSpPr bwMode="auto">
            <a:xfrm>
              <a:off x="4680" y="720"/>
              <a:ext cx="900" cy="5850"/>
              <a:chOff x="4680" y="720"/>
              <a:chExt cx="900" cy="5850"/>
            </a:xfrm>
          </p:grpSpPr>
          <p:sp>
            <p:nvSpPr>
              <p:cNvPr id="9229" name="Text Box 50"/>
              <p:cNvSpPr txBox="1">
                <a:spLocks noChangeArrowheads="1"/>
              </p:cNvSpPr>
              <p:nvPr/>
            </p:nvSpPr>
            <p:spPr bwMode="auto">
              <a:xfrm>
                <a:off x="4680" y="5850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100</a:t>
                </a:r>
                <a:endParaRPr lang="en-GB"/>
              </a:p>
            </p:txBody>
          </p:sp>
          <p:sp>
            <p:nvSpPr>
              <p:cNvPr id="9230" name="Text Box 51"/>
              <p:cNvSpPr txBox="1">
                <a:spLocks noChangeArrowheads="1"/>
              </p:cNvSpPr>
              <p:nvPr/>
            </p:nvSpPr>
            <p:spPr bwMode="auto">
              <a:xfrm>
                <a:off x="4680" y="5310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200</a:t>
                </a:r>
                <a:endParaRPr lang="en-GB"/>
              </a:p>
            </p:txBody>
          </p:sp>
          <p:sp>
            <p:nvSpPr>
              <p:cNvPr id="9231" name="Text Box 52"/>
              <p:cNvSpPr txBox="1">
                <a:spLocks noChangeArrowheads="1"/>
              </p:cNvSpPr>
              <p:nvPr/>
            </p:nvSpPr>
            <p:spPr bwMode="auto">
              <a:xfrm>
                <a:off x="4680" y="4725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300</a:t>
                </a:r>
                <a:endParaRPr lang="en-GB"/>
              </a:p>
            </p:txBody>
          </p:sp>
          <p:sp>
            <p:nvSpPr>
              <p:cNvPr id="9232" name="Text Box 53"/>
              <p:cNvSpPr txBox="1">
                <a:spLocks noChangeArrowheads="1"/>
              </p:cNvSpPr>
              <p:nvPr/>
            </p:nvSpPr>
            <p:spPr bwMode="auto">
              <a:xfrm>
                <a:off x="4680" y="4155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400</a:t>
                </a:r>
                <a:endParaRPr lang="en-GB"/>
              </a:p>
            </p:txBody>
          </p:sp>
          <p:sp>
            <p:nvSpPr>
              <p:cNvPr id="9233" name="Text Box 54"/>
              <p:cNvSpPr txBox="1">
                <a:spLocks noChangeArrowheads="1"/>
              </p:cNvSpPr>
              <p:nvPr/>
            </p:nvSpPr>
            <p:spPr bwMode="auto">
              <a:xfrm>
                <a:off x="4680" y="3600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500</a:t>
                </a:r>
                <a:endParaRPr lang="en-GB"/>
              </a:p>
            </p:txBody>
          </p:sp>
          <p:sp>
            <p:nvSpPr>
              <p:cNvPr id="9234" name="Text Box 55"/>
              <p:cNvSpPr txBox="1">
                <a:spLocks noChangeArrowheads="1"/>
              </p:cNvSpPr>
              <p:nvPr/>
            </p:nvSpPr>
            <p:spPr bwMode="auto">
              <a:xfrm>
                <a:off x="4680" y="3060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600</a:t>
                </a:r>
                <a:endParaRPr lang="en-GB"/>
              </a:p>
            </p:txBody>
          </p:sp>
          <p:sp>
            <p:nvSpPr>
              <p:cNvPr id="9235" name="Text Box 56"/>
              <p:cNvSpPr txBox="1">
                <a:spLocks noChangeArrowheads="1"/>
              </p:cNvSpPr>
              <p:nvPr/>
            </p:nvSpPr>
            <p:spPr bwMode="auto">
              <a:xfrm>
                <a:off x="4680" y="2445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700</a:t>
                </a:r>
                <a:endParaRPr lang="en-GB"/>
              </a:p>
            </p:txBody>
          </p:sp>
          <p:sp>
            <p:nvSpPr>
              <p:cNvPr id="9236" name="Text Box 57"/>
              <p:cNvSpPr txBox="1">
                <a:spLocks noChangeArrowheads="1"/>
              </p:cNvSpPr>
              <p:nvPr/>
            </p:nvSpPr>
            <p:spPr bwMode="auto">
              <a:xfrm>
                <a:off x="4680" y="1845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800</a:t>
                </a:r>
                <a:endParaRPr lang="en-GB"/>
              </a:p>
            </p:txBody>
          </p:sp>
          <p:sp>
            <p:nvSpPr>
              <p:cNvPr id="9237" name="Text Box 58"/>
              <p:cNvSpPr txBox="1">
                <a:spLocks noChangeArrowheads="1"/>
              </p:cNvSpPr>
              <p:nvPr/>
            </p:nvSpPr>
            <p:spPr bwMode="auto">
              <a:xfrm>
                <a:off x="4680" y="1275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900</a:t>
                </a:r>
                <a:endParaRPr lang="en-GB"/>
              </a:p>
            </p:txBody>
          </p:sp>
          <p:sp>
            <p:nvSpPr>
              <p:cNvPr id="9238" name="Text Box 59"/>
              <p:cNvSpPr txBox="1">
                <a:spLocks noChangeArrowheads="1"/>
              </p:cNvSpPr>
              <p:nvPr/>
            </p:nvSpPr>
            <p:spPr bwMode="auto">
              <a:xfrm>
                <a:off x="4680" y="720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1000</a:t>
                </a:r>
                <a:endParaRPr lang="en-GB"/>
              </a:p>
            </p:txBody>
          </p:sp>
        </p:grpSp>
        <p:sp>
          <p:nvSpPr>
            <p:cNvPr id="9228" name="Text Box 60"/>
            <p:cNvSpPr txBox="1">
              <a:spLocks noChangeArrowheads="1"/>
            </p:cNvSpPr>
            <p:nvPr/>
          </p:nvSpPr>
          <p:spPr bwMode="auto">
            <a:xfrm>
              <a:off x="4500" y="180"/>
              <a:ext cx="720" cy="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/>
              <a:r>
                <a:rPr lang="en-GB" sz="1200">
                  <a:latin typeface="Times New Roman" charset="0"/>
                </a:rPr>
                <a:t>ml</a:t>
              </a:r>
              <a:endParaRPr lang="en-GB"/>
            </a:p>
          </p:txBody>
        </p:sp>
      </p:grpSp>
      <p:grpSp>
        <p:nvGrpSpPr>
          <p:cNvPr id="16" name="Group 62"/>
          <p:cNvGrpSpPr>
            <a:grpSpLocks/>
          </p:cNvGrpSpPr>
          <p:nvPr/>
        </p:nvGrpSpPr>
        <p:grpSpPr bwMode="auto">
          <a:xfrm>
            <a:off x="6372225" y="2492375"/>
            <a:ext cx="1800225" cy="1465263"/>
            <a:chOff x="4150" y="1525"/>
            <a:chExt cx="1134" cy="923"/>
          </a:xfrm>
        </p:grpSpPr>
        <p:sp>
          <p:nvSpPr>
            <p:cNvPr id="9223" name="Text Box 63"/>
            <p:cNvSpPr txBox="1">
              <a:spLocks noChangeArrowheads="1"/>
            </p:cNvSpPr>
            <p:nvPr/>
          </p:nvSpPr>
          <p:spPr bwMode="auto">
            <a:xfrm>
              <a:off x="4150" y="1525"/>
              <a:ext cx="499" cy="9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GB" sz="3600"/>
                <a:t>3</a:t>
              </a:r>
            </a:p>
            <a:p>
              <a:pPr algn="ctr" eaLnBrk="1" hangingPunct="1">
                <a:spcBef>
                  <a:spcPct val="50000"/>
                </a:spcBef>
              </a:pPr>
              <a:r>
                <a:rPr lang="en-GB" sz="3600"/>
                <a:t>4</a:t>
              </a:r>
            </a:p>
          </p:txBody>
        </p:sp>
        <p:sp>
          <p:nvSpPr>
            <p:cNvPr id="9224" name="Line 64"/>
            <p:cNvSpPr>
              <a:spLocks noChangeShapeType="1"/>
            </p:cNvSpPr>
            <p:nvPr/>
          </p:nvSpPr>
          <p:spPr bwMode="auto">
            <a:xfrm>
              <a:off x="4150" y="1979"/>
              <a:ext cx="544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9225" name="Text Box 65"/>
            <p:cNvSpPr txBox="1">
              <a:spLocks noChangeArrowheads="1"/>
            </p:cNvSpPr>
            <p:nvPr/>
          </p:nvSpPr>
          <p:spPr bwMode="auto">
            <a:xfrm>
              <a:off x="4740" y="1706"/>
              <a:ext cx="544" cy="6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GB" sz="6000"/>
                <a:t>l</a:t>
              </a:r>
            </a:p>
          </p:txBody>
        </p:sp>
      </p:grpSp>
      <p:sp>
        <p:nvSpPr>
          <p:cNvPr id="10306" name="Text Box 66"/>
          <p:cNvSpPr txBox="1">
            <a:spLocks noChangeArrowheads="1"/>
          </p:cNvSpPr>
          <p:nvPr/>
        </p:nvSpPr>
        <p:spPr bwMode="auto">
          <a:xfrm>
            <a:off x="7272338" y="3716338"/>
            <a:ext cx="1655762" cy="109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6600">
                <a:solidFill>
                  <a:srgbClr val="FF0000"/>
                </a:solidFill>
                <a:sym typeface="Wingdings" charset="0"/>
              </a:rPr>
              <a:t></a:t>
            </a:r>
          </a:p>
        </p:txBody>
      </p:sp>
    </p:spTree>
    <p:extLst>
      <p:ext uri="{BB962C8B-B14F-4D97-AF65-F5344CB8AC3E}">
        <p14:creationId xmlns:p14="http://schemas.microsoft.com/office/powerpoint/2010/main" val="23968241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03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3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03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3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 animBg="1"/>
      <p:bldP spid="1030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800">
                <a:latin typeface="Arial" charset="0"/>
              </a:rPr>
              <a:t>Reading Scale (1)</a:t>
            </a: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144838" y="5157788"/>
            <a:ext cx="2482850" cy="71437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3132138" y="1762125"/>
            <a:ext cx="2514600" cy="4114800"/>
            <a:chOff x="3960" y="180"/>
            <a:chExt cx="3960" cy="6480"/>
          </a:xfrm>
        </p:grpSpPr>
        <p:grpSp>
          <p:nvGrpSpPr>
            <p:cNvPr id="10250" name="Group 6"/>
            <p:cNvGrpSpPr>
              <a:grpSpLocks/>
            </p:cNvGrpSpPr>
            <p:nvPr/>
          </p:nvGrpSpPr>
          <p:grpSpPr bwMode="auto">
            <a:xfrm>
              <a:off x="3960" y="540"/>
              <a:ext cx="3960" cy="6120"/>
              <a:chOff x="3960" y="540"/>
              <a:chExt cx="3960" cy="6120"/>
            </a:xfrm>
          </p:grpSpPr>
          <p:sp>
            <p:nvSpPr>
              <p:cNvPr id="10263" name="Freeform 7"/>
              <p:cNvSpPr>
                <a:spLocks/>
              </p:cNvSpPr>
              <p:nvPr/>
            </p:nvSpPr>
            <p:spPr bwMode="auto">
              <a:xfrm>
                <a:off x="3960" y="540"/>
                <a:ext cx="3960" cy="6120"/>
              </a:xfrm>
              <a:custGeom>
                <a:avLst/>
                <a:gdLst>
                  <a:gd name="T0" fmla="*/ 0 w 2340"/>
                  <a:gd name="T1" fmla="*/ 0 h 6120"/>
                  <a:gd name="T2" fmla="*/ 0 w 2340"/>
                  <a:gd name="T3" fmla="*/ 6120 h 6120"/>
                  <a:gd name="T4" fmla="*/ 2340 w 2340"/>
                  <a:gd name="T5" fmla="*/ 6120 h 6120"/>
                  <a:gd name="T6" fmla="*/ 2340 w 2340"/>
                  <a:gd name="T7" fmla="*/ 0 h 612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340"/>
                  <a:gd name="T13" fmla="*/ 0 h 6120"/>
                  <a:gd name="T14" fmla="*/ 2340 w 2340"/>
                  <a:gd name="T15" fmla="*/ 6120 h 612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340" h="6120">
                    <a:moveTo>
                      <a:pt x="0" y="0"/>
                    </a:moveTo>
                    <a:lnTo>
                      <a:pt x="0" y="6120"/>
                    </a:lnTo>
                    <a:lnTo>
                      <a:pt x="2340" y="6120"/>
                    </a:lnTo>
                    <a:lnTo>
                      <a:pt x="2340" y="0"/>
                    </a:lnTo>
                  </a:path>
                </a:pathLst>
              </a:custGeom>
              <a:noFill/>
              <a:ln w="254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grpSp>
            <p:nvGrpSpPr>
              <p:cNvPr id="10264" name="Group 8"/>
              <p:cNvGrpSpPr>
                <a:grpSpLocks/>
              </p:cNvGrpSpPr>
              <p:nvPr/>
            </p:nvGrpSpPr>
            <p:grpSpPr bwMode="auto">
              <a:xfrm>
                <a:off x="5490" y="960"/>
                <a:ext cx="915" cy="5700"/>
                <a:chOff x="5490" y="960"/>
                <a:chExt cx="915" cy="5700"/>
              </a:xfrm>
            </p:grpSpPr>
            <p:grpSp>
              <p:nvGrpSpPr>
                <p:cNvPr id="10265" name="Group 9"/>
                <p:cNvGrpSpPr>
                  <a:grpSpLocks/>
                </p:cNvGrpSpPr>
                <p:nvPr/>
              </p:nvGrpSpPr>
              <p:grpSpPr bwMode="auto">
                <a:xfrm>
                  <a:off x="5490" y="6093"/>
                  <a:ext cx="915" cy="567"/>
                  <a:chOff x="1530" y="3240"/>
                  <a:chExt cx="915" cy="900"/>
                </a:xfrm>
              </p:grpSpPr>
              <p:sp>
                <p:nvSpPr>
                  <p:cNvPr id="10302" name="Line 10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0303" name="Line 11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0304" name="Line 12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10266" name="Group 13"/>
                <p:cNvGrpSpPr>
                  <a:grpSpLocks/>
                </p:cNvGrpSpPr>
                <p:nvPr/>
              </p:nvGrpSpPr>
              <p:grpSpPr bwMode="auto">
                <a:xfrm>
                  <a:off x="5490" y="5535"/>
                  <a:ext cx="915" cy="567"/>
                  <a:chOff x="1530" y="3240"/>
                  <a:chExt cx="915" cy="900"/>
                </a:xfrm>
              </p:grpSpPr>
              <p:sp>
                <p:nvSpPr>
                  <p:cNvPr id="10299" name="Line 14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0300" name="Line 15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0301" name="Line 16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10267" name="Group 17"/>
                <p:cNvGrpSpPr>
                  <a:grpSpLocks/>
                </p:cNvGrpSpPr>
                <p:nvPr/>
              </p:nvGrpSpPr>
              <p:grpSpPr bwMode="auto">
                <a:xfrm>
                  <a:off x="5490" y="4965"/>
                  <a:ext cx="915" cy="567"/>
                  <a:chOff x="1530" y="3240"/>
                  <a:chExt cx="915" cy="900"/>
                </a:xfrm>
              </p:grpSpPr>
              <p:sp>
                <p:nvSpPr>
                  <p:cNvPr id="10296" name="Line 18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0297" name="Line 19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0298" name="Line 20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10268" name="Group 21"/>
                <p:cNvGrpSpPr>
                  <a:grpSpLocks/>
                </p:cNvGrpSpPr>
                <p:nvPr/>
              </p:nvGrpSpPr>
              <p:grpSpPr bwMode="auto">
                <a:xfrm>
                  <a:off x="5490" y="4395"/>
                  <a:ext cx="915" cy="567"/>
                  <a:chOff x="1530" y="3240"/>
                  <a:chExt cx="915" cy="900"/>
                </a:xfrm>
              </p:grpSpPr>
              <p:sp>
                <p:nvSpPr>
                  <p:cNvPr id="10293" name="Line 22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0294" name="Line 23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0295" name="Line 24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10269" name="Group 25"/>
                <p:cNvGrpSpPr>
                  <a:grpSpLocks/>
                </p:cNvGrpSpPr>
                <p:nvPr/>
              </p:nvGrpSpPr>
              <p:grpSpPr bwMode="auto">
                <a:xfrm>
                  <a:off x="5490" y="3825"/>
                  <a:ext cx="915" cy="567"/>
                  <a:chOff x="1530" y="3240"/>
                  <a:chExt cx="915" cy="900"/>
                </a:xfrm>
              </p:grpSpPr>
              <p:sp>
                <p:nvSpPr>
                  <p:cNvPr id="10290" name="Line 26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0291" name="Line 27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0292" name="Line 28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10270" name="Group 29"/>
                <p:cNvGrpSpPr>
                  <a:grpSpLocks/>
                </p:cNvGrpSpPr>
                <p:nvPr/>
              </p:nvGrpSpPr>
              <p:grpSpPr bwMode="auto">
                <a:xfrm>
                  <a:off x="5490" y="3255"/>
                  <a:ext cx="915" cy="567"/>
                  <a:chOff x="1530" y="3240"/>
                  <a:chExt cx="915" cy="900"/>
                </a:xfrm>
              </p:grpSpPr>
              <p:sp>
                <p:nvSpPr>
                  <p:cNvPr id="10287" name="Line 30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0288" name="Line 31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0289" name="Line 32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10271" name="Group 33"/>
                <p:cNvGrpSpPr>
                  <a:grpSpLocks/>
                </p:cNvGrpSpPr>
                <p:nvPr/>
              </p:nvGrpSpPr>
              <p:grpSpPr bwMode="auto">
                <a:xfrm>
                  <a:off x="5490" y="2685"/>
                  <a:ext cx="915" cy="567"/>
                  <a:chOff x="1530" y="3240"/>
                  <a:chExt cx="915" cy="900"/>
                </a:xfrm>
              </p:grpSpPr>
              <p:sp>
                <p:nvSpPr>
                  <p:cNvPr id="10284" name="Line 34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0285" name="Line 35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0286" name="Line 36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10272" name="Group 37"/>
                <p:cNvGrpSpPr>
                  <a:grpSpLocks/>
                </p:cNvGrpSpPr>
                <p:nvPr/>
              </p:nvGrpSpPr>
              <p:grpSpPr bwMode="auto">
                <a:xfrm>
                  <a:off x="5490" y="2115"/>
                  <a:ext cx="915" cy="567"/>
                  <a:chOff x="1530" y="3240"/>
                  <a:chExt cx="915" cy="900"/>
                </a:xfrm>
              </p:grpSpPr>
              <p:sp>
                <p:nvSpPr>
                  <p:cNvPr id="10281" name="Line 38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0282" name="Line 39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0283" name="Line 40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10273" name="Group 41"/>
                <p:cNvGrpSpPr>
                  <a:grpSpLocks/>
                </p:cNvGrpSpPr>
                <p:nvPr/>
              </p:nvGrpSpPr>
              <p:grpSpPr bwMode="auto">
                <a:xfrm>
                  <a:off x="5490" y="1530"/>
                  <a:ext cx="915" cy="567"/>
                  <a:chOff x="1530" y="3240"/>
                  <a:chExt cx="915" cy="900"/>
                </a:xfrm>
              </p:grpSpPr>
              <p:sp>
                <p:nvSpPr>
                  <p:cNvPr id="10278" name="Line 42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0279" name="Line 43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0280" name="Line 44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10274" name="Group 45"/>
                <p:cNvGrpSpPr>
                  <a:grpSpLocks/>
                </p:cNvGrpSpPr>
                <p:nvPr/>
              </p:nvGrpSpPr>
              <p:grpSpPr bwMode="auto">
                <a:xfrm>
                  <a:off x="5490" y="960"/>
                  <a:ext cx="915" cy="567"/>
                  <a:chOff x="1530" y="3240"/>
                  <a:chExt cx="915" cy="900"/>
                </a:xfrm>
              </p:grpSpPr>
              <p:sp>
                <p:nvSpPr>
                  <p:cNvPr id="10275" name="Line 46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0276" name="Line 47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0277" name="Line 48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grpSp>
          <p:nvGrpSpPr>
            <p:cNvPr id="10251" name="Group 49"/>
            <p:cNvGrpSpPr>
              <a:grpSpLocks/>
            </p:cNvGrpSpPr>
            <p:nvPr/>
          </p:nvGrpSpPr>
          <p:grpSpPr bwMode="auto">
            <a:xfrm>
              <a:off x="4680" y="720"/>
              <a:ext cx="900" cy="5850"/>
              <a:chOff x="4680" y="720"/>
              <a:chExt cx="900" cy="5850"/>
            </a:xfrm>
          </p:grpSpPr>
          <p:sp>
            <p:nvSpPr>
              <p:cNvPr id="10253" name="Text Box 50"/>
              <p:cNvSpPr txBox="1">
                <a:spLocks noChangeArrowheads="1"/>
              </p:cNvSpPr>
              <p:nvPr/>
            </p:nvSpPr>
            <p:spPr bwMode="auto">
              <a:xfrm>
                <a:off x="4680" y="5850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100</a:t>
                </a:r>
                <a:endParaRPr lang="en-GB"/>
              </a:p>
            </p:txBody>
          </p:sp>
          <p:sp>
            <p:nvSpPr>
              <p:cNvPr id="10254" name="Text Box 51"/>
              <p:cNvSpPr txBox="1">
                <a:spLocks noChangeArrowheads="1"/>
              </p:cNvSpPr>
              <p:nvPr/>
            </p:nvSpPr>
            <p:spPr bwMode="auto">
              <a:xfrm>
                <a:off x="4680" y="5310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200</a:t>
                </a:r>
                <a:endParaRPr lang="en-GB"/>
              </a:p>
            </p:txBody>
          </p:sp>
          <p:sp>
            <p:nvSpPr>
              <p:cNvPr id="10255" name="Text Box 52"/>
              <p:cNvSpPr txBox="1">
                <a:spLocks noChangeArrowheads="1"/>
              </p:cNvSpPr>
              <p:nvPr/>
            </p:nvSpPr>
            <p:spPr bwMode="auto">
              <a:xfrm>
                <a:off x="4680" y="4725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300</a:t>
                </a:r>
                <a:endParaRPr lang="en-GB"/>
              </a:p>
            </p:txBody>
          </p:sp>
          <p:sp>
            <p:nvSpPr>
              <p:cNvPr id="10256" name="Text Box 53"/>
              <p:cNvSpPr txBox="1">
                <a:spLocks noChangeArrowheads="1"/>
              </p:cNvSpPr>
              <p:nvPr/>
            </p:nvSpPr>
            <p:spPr bwMode="auto">
              <a:xfrm>
                <a:off x="4680" y="4155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400</a:t>
                </a:r>
                <a:endParaRPr lang="en-GB"/>
              </a:p>
            </p:txBody>
          </p:sp>
          <p:sp>
            <p:nvSpPr>
              <p:cNvPr id="10257" name="Text Box 54"/>
              <p:cNvSpPr txBox="1">
                <a:spLocks noChangeArrowheads="1"/>
              </p:cNvSpPr>
              <p:nvPr/>
            </p:nvSpPr>
            <p:spPr bwMode="auto">
              <a:xfrm>
                <a:off x="4680" y="3600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500</a:t>
                </a:r>
                <a:endParaRPr lang="en-GB"/>
              </a:p>
            </p:txBody>
          </p:sp>
          <p:sp>
            <p:nvSpPr>
              <p:cNvPr id="10258" name="Text Box 55"/>
              <p:cNvSpPr txBox="1">
                <a:spLocks noChangeArrowheads="1"/>
              </p:cNvSpPr>
              <p:nvPr/>
            </p:nvSpPr>
            <p:spPr bwMode="auto">
              <a:xfrm>
                <a:off x="4680" y="3060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600</a:t>
                </a:r>
                <a:endParaRPr lang="en-GB"/>
              </a:p>
            </p:txBody>
          </p:sp>
          <p:sp>
            <p:nvSpPr>
              <p:cNvPr id="10259" name="Text Box 56"/>
              <p:cNvSpPr txBox="1">
                <a:spLocks noChangeArrowheads="1"/>
              </p:cNvSpPr>
              <p:nvPr/>
            </p:nvSpPr>
            <p:spPr bwMode="auto">
              <a:xfrm>
                <a:off x="4680" y="2445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700</a:t>
                </a:r>
                <a:endParaRPr lang="en-GB"/>
              </a:p>
            </p:txBody>
          </p:sp>
          <p:sp>
            <p:nvSpPr>
              <p:cNvPr id="10260" name="Text Box 57"/>
              <p:cNvSpPr txBox="1">
                <a:spLocks noChangeArrowheads="1"/>
              </p:cNvSpPr>
              <p:nvPr/>
            </p:nvSpPr>
            <p:spPr bwMode="auto">
              <a:xfrm>
                <a:off x="4680" y="1845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800</a:t>
                </a:r>
                <a:endParaRPr lang="en-GB"/>
              </a:p>
            </p:txBody>
          </p:sp>
          <p:sp>
            <p:nvSpPr>
              <p:cNvPr id="10261" name="Text Box 58"/>
              <p:cNvSpPr txBox="1">
                <a:spLocks noChangeArrowheads="1"/>
              </p:cNvSpPr>
              <p:nvPr/>
            </p:nvSpPr>
            <p:spPr bwMode="auto">
              <a:xfrm>
                <a:off x="4680" y="1275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900</a:t>
                </a:r>
                <a:endParaRPr lang="en-GB"/>
              </a:p>
            </p:txBody>
          </p:sp>
          <p:sp>
            <p:nvSpPr>
              <p:cNvPr id="10262" name="Text Box 59"/>
              <p:cNvSpPr txBox="1">
                <a:spLocks noChangeArrowheads="1"/>
              </p:cNvSpPr>
              <p:nvPr/>
            </p:nvSpPr>
            <p:spPr bwMode="auto">
              <a:xfrm>
                <a:off x="4680" y="720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1000</a:t>
                </a:r>
                <a:endParaRPr lang="en-GB"/>
              </a:p>
            </p:txBody>
          </p:sp>
        </p:grpSp>
        <p:sp>
          <p:nvSpPr>
            <p:cNvPr id="10252" name="Text Box 60"/>
            <p:cNvSpPr txBox="1">
              <a:spLocks noChangeArrowheads="1"/>
            </p:cNvSpPr>
            <p:nvPr/>
          </p:nvSpPr>
          <p:spPr bwMode="auto">
            <a:xfrm>
              <a:off x="4500" y="180"/>
              <a:ext cx="720" cy="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/>
              <a:r>
                <a:rPr lang="en-GB" sz="1200">
                  <a:latin typeface="Times New Roman" charset="0"/>
                </a:rPr>
                <a:t>ml</a:t>
              </a:r>
              <a:endParaRPr lang="en-GB"/>
            </a:p>
          </p:txBody>
        </p:sp>
      </p:grpSp>
      <p:grpSp>
        <p:nvGrpSpPr>
          <p:cNvPr id="16" name="Group 62"/>
          <p:cNvGrpSpPr>
            <a:grpSpLocks/>
          </p:cNvGrpSpPr>
          <p:nvPr/>
        </p:nvGrpSpPr>
        <p:grpSpPr bwMode="auto">
          <a:xfrm>
            <a:off x="6372225" y="2492375"/>
            <a:ext cx="1800225" cy="1465263"/>
            <a:chOff x="4150" y="1525"/>
            <a:chExt cx="1134" cy="923"/>
          </a:xfrm>
        </p:grpSpPr>
        <p:sp>
          <p:nvSpPr>
            <p:cNvPr id="10247" name="Text Box 63"/>
            <p:cNvSpPr txBox="1">
              <a:spLocks noChangeArrowheads="1"/>
            </p:cNvSpPr>
            <p:nvPr/>
          </p:nvSpPr>
          <p:spPr bwMode="auto">
            <a:xfrm>
              <a:off x="4150" y="1525"/>
              <a:ext cx="499" cy="9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GB" sz="3600"/>
                <a:t>1</a:t>
              </a:r>
            </a:p>
            <a:p>
              <a:pPr algn="ctr" eaLnBrk="1" hangingPunct="1">
                <a:spcBef>
                  <a:spcPct val="50000"/>
                </a:spcBef>
              </a:pPr>
              <a:r>
                <a:rPr lang="en-GB" sz="3600"/>
                <a:t>5</a:t>
              </a:r>
            </a:p>
          </p:txBody>
        </p:sp>
        <p:sp>
          <p:nvSpPr>
            <p:cNvPr id="10248" name="Line 64"/>
            <p:cNvSpPr>
              <a:spLocks noChangeShapeType="1"/>
            </p:cNvSpPr>
            <p:nvPr/>
          </p:nvSpPr>
          <p:spPr bwMode="auto">
            <a:xfrm>
              <a:off x="4150" y="1979"/>
              <a:ext cx="544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249" name="Text Box 65"/>
            <p:cNvSpPr txBox="1">
              <a:spLocks noChangeArrowheads="1"/>
            </p:cNvSpPr>
            <p:nvPr/>
          </p:nvSpPr>
          <p:spPr bwMode="auto">
            <a:xfrm>
              <a:off x="4740" y="1706"/>
              <a:ext cx="544" cy="6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GB" sz="6000"/>
                <a:t>l</a:t>
              </a:r>
            </a:p>
          </p:txBody>
        </p:sp>
      </p:grpSp>
      <p:sp>
        <p:nvSpPr>
          <p:cNvPr id="11330" name="Text Box 66"/>
          <p:cNvSpPr txBox="1">
            <a:spLocks noChangeArrowheads="1"/>
          </p:cNvSpPr>
          <p:nvPr/>
        </p:nvSpPr>
        <p:spPr bwMode="auto">
          <a:xfrm>
            <a:off x="7272338" y="3716338"/>
            <a:ext cx="1655762" cy="109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6600">
                <a:solidFill>
                  <a:srgbClr val="FF0000"/>
                </a:solidFill>
                <a:sym typeface="Wingdings" charset="0"/>
              </a:rPr>
              <a:t></a:t>
            </a:r>
          </a:p>
        </p:txBody>
      </p:sp>
    </p:spTree>
    <p:extLst>
      <p:ext uri="{BB962C8B-B14F-4D97-AF65-F5344CB8AC3E}">
        <p14:creationId xmlns:p14="http://schemas.microsoft.com/office/powerpoint/2010/main" val="15320681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13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13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13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13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 animBg="1"/>
      <p:bldP spid="1133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800">
                <a:latin typeface="Arial" charset="0"/>
              </a:rPr>
              <a:t>Reading Scale (1)</a:t>
            </a:r>
          </a:p>
        </p:txBody>
      </p:sp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3144838" y="2997200"/>
            <a:ext cx="2482850" cy="28749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3132138" y="1762125"/>
            <a:ext cx="2514600" cy="4114800"/>
            <a:chOff x="3960" y="180"/>
            <a:chExt cx="3960" cy="6480"/>
          </a:xfrm>
        </p:grpSpPr>
        <p:grpSp>
          <p:nvGrpSpPr>
            <p:cNvPr id="11274" name="Group 6"/>
            <p:cNvGrpSpPr>
              <a:grpSpLocks/>
            </p:cNvGrpSpPr>
            <p:nvPr/>
          </p:nvGrpSpPr>
          <p:grpSpPr bwMode="auto">
            <a:xfrm>
              <a:off x="3960" y="540"/>
              <a:ext cx="3960" cy="6120"/>
              <a:chOff x="3960" y="540"/>
              <a:chExt cx="3960" cy="6120"/>
            </a:xfrm>
          </p:grpSpPr>
          <p:sp>
            <p:nvSpPr>
              <p:cNvPr id="11287" name="Freeform 7"/>
              <p:cNvSpPr>
                <a:spLocks/>
              </p:cNvSpPr>
              <p:nvPr/>
            </p:nvSpPr>
            <p:spPr bwMode="auto">
              <a:xfrm>
                <a:off x="3960" y="540"/>
                <a:ext cx="3960" cy="6120"/>
              </a:xfrm>
              <a:custGeom>
                <a:avLst/>
                <a:gdLst>
                  <a:gd name="T0" fmla="*/ 0 w 2340"/>
                  <a:gd name="T1" fmla="*/ 0 h 6120"/>
                  <a:gd name="T2" fmla="*/ 0 w 2340"/>
                  <a:gd name="T3" fmla="*/ 6120 h 6120"/>
                  <a:gd name="T4" fmla="*/ 2340 w 2340"/>
                  <a:gd name="T5" fmla="*/ 6120 h 6120"/>
                  <a:gd name="T6" fmla="*/ 2340 w 2340"/>
                  <a:gd name="T7" fmla="*/ 0 h 612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340"/>
                  <a:gd name="T13" fmla="*/ 0 h 6120"/>
                  <a:gd name="T14" fmla="*/ 2340 w 2340"/>
                  <a:gd name="T15" fmla="*/ 6120 h 612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340" h="6120">
                    <a:moveTo>
                      <a:pt x="0" y="0"/>
                    </a:moveTo>
                    <a:lnTo>
                      <a:pt x="0" y="6120"/>
                    </a:lnTo>
                    <a:lnTo>
                      <a:pt x="2340" y="6120"/>
                    </a:lnTo>
                    <a:lnTo>
                      <a:pt x="2340" y="0"/>
                    </a:lnTo>
                  </a:path>
                </a:pathLst>
              </a:custGeom>
              <a:noFill/>
              <a:ln w="254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grpSp>
            <p:nvGrpSpPr>
              <p:cNvPr id="11288" name="Group 8"/>
              <p:cNvGrpSpPr>
                <a:grpSpLocks/>
              </p:cNvGrpSpPr>
              <p:nvPr/>
            </p:nvGrpSpPr>
            <p:grpSpPr bwMode="auto">
              <a:xfrm>
                <a:off x="5490" y="960"/>
                <a:ext cx="915" cy="5700"/>
                <a:chOff x="5490" y="960"/>
                <a:chExt cx="915" cy="5700"/>
              </a:xfrm>
            </p:grpSpPr>
            <p:grpSp>
              <p:nvGrpSpPr>
                <p:cNvPr id="11289" name="Group 9"/>
                <p:cNvGrpSpPr>
                  <a:grpSpLocks/>
                </p:cNvGrpSpPr>
                <p:nvPr/>
              </p:nvGrpSpPr>
              <p:grpSpPr bwMode="auto">
                <a:xfrm>
                  <a:off x="5490" y="6093"/>
                  <a:ext cx="915" cy="567"/>
                  <a:chOff x="1530" y="3240"/>
                  <a:chExt cx="915" cy="900"/>
                </a:xfrm>
              </p:grpSpPr>
              <p:sp>
                <p:nvSpPr>
                  <p:cNvPr id="11326" name="Line 10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1327" name="Line 11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1328" name="Line 12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11290" name="Group 13"/>
                <p:cNvGrpSpPr>
                  <a:grpSpLocks/>
                </p:cNvGrpSpPr>
                <p:nvPr/>
              </p:nvGrpSpPr>
              <p:grpSpPr bwMode="auto">
                <a:xfrm>
                  <a:off x="5490" y="5535"/>
                  <a:ext cx="915" cy="567"/>
                  <a:chOff x="1530" y="3240"/>
                  <a:chExt cx="915" cy="900"/>
                </a:xfrm>
              </p:grpSpPr>
              <p:sp>
                <p:nvSpPr>
                  <p:cNvPr id="11323" name="Line 14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1324" name="Line 15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1325" name="Line 16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11291" name="Group 17"/>
                <p:cNvGrpSpPr>
                  <a:grpSpLocks/>
                </p:cNvGrpSpPr>
                <p:nvPr/>
              </p:nvGrpSpPr>
              <p:grpSpPr bwMode="auto">
                <a:xfrm>
                  <a:off x="5490" y="4965"/>
                  <a:ext cx="915" cy="567"/>
                  <a:chOff x="1530" y="3240"/>
                  <a:chExt cx="915" cy="900"/>
                </a:xfrm>
              </p:grpSpPr>
              <p:sp>
                <p:nvSpPr>
                  <p:cNvPr id="11320" name="Line 18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1321" name="Line 19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1322" name="Line 20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11292" name="Group 21"/>
                <p:cNvGrpSpPr>
                  <a:grpSpLocks/>
                </p:cNvGrpSpPr>
                <p:nvPr/>
              </p:nvGrpSpPr>
              <p:grpSpPr bwMode="auto">
                <a:xfrm>
                  <a:off x="5490" y="4395"/>
                  <a:ext cx="915" cy="567"/>
                  <a:chOff x="1530" y="3240"/>
                  <a:chExt cx="915" cy="900"/>
                </a:xfrm>
              </p:grpSpPr>
              <p:sp>
                <p:nvSpPr>
                  <p:cNvPr id="11317" name="Line 22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1318" name="Line 23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1319" name="Line 24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11293" name="Group 25"/>
                <p:cNvGrpSpPr>
                  <a:grpSpLocks/>
                </p:cNvGrpSpPr>
                <p:nvPr/>
              </p:nvGrpSpPr>
              <p:grpSpPr bwMode="auto">
                <a:xfrm>
                  <a:off x="5490" y="3825"/>
                  <a:ext cx="915" cy="567"/>
                  <a:chOff x="1530" y="3240"/>
                  <a:chExt cx="915" cy="900"/>
                </a:xfrm>
              </p:grpSpPr>
              <p:sp>
                <p:nvSpPr>
                  <p:cNvPr id="11314" name="Line 26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1315" name="Line 27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1316" name="Line 28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11294" name="Group 29"/>
                <p:cNvGrpSpPr>
                  <a:grpSpLocks/>
                </p:cNvGrpSpPr>
                <p:nvPr/>
              </p:nvGrpSpPr>
              <p:grpSpPr bwMode="auto">
                <a:xfrm>
                  <a:off x="5490" y="3255"/>
                  <a:ext cx="915" cy="567"/>
                  <a:chOff x="1530" y="3240"/>
                  <a:chExt cx="915" cy="900"/>
                </a:xfrm>
              </p:grpSpPr>
              <p:sp>
                <p:nvSpPr>
                  <p:cNvPr id="11311" name="Line 30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1312" name="Line 31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1313" name="Line 32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11295" name="Group 33"/>
                <p:cNvGrpSpPr>
                  <a:grpSpLocks/>
                </p:cNvGrpSpPr>
                <p:nvPr/>
              </p:nvGrpSpPr>
              <p:grpSpPr bwMode="auto">
                <a:xfrm>
                  <a:off x="5490" y="2685"/>
                  <a:ext cx="915" cy="567"/>
                  <a:chOff x="1530" y="3240"/>
                  <a:chExt cx="915" cy="900"/>
                </a:xfrm>
              </p:grpSpPr>
              <p:sp>
                <p:nvSpPr>
                  <p:cNvPr id="11308" name="Line 34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1309" name="Line 35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1310" name="Line 36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11296" name="Group 37"/>
                <p:cNvGrpSpPr>
                  <a:grpSpLocks/>
                </p:cNvGrpSpPr>
                <p:nvPr/>
              </p:nvGrpSpPr>
              <p:grpSpPr bwMode="auto">
                <a:xfrm>
                  <a:off x="5490" y="2115"/>
                  <a:ext cx="915" cy="567"/>
                  <a:chOff x="1530" y="3240"/>
                  <a:chExt cx="915" cy="900"/>
                </a:xfrm>
              </p:grpSpPr>
              <p:sp>
                <p:nvSpPr>
                  <p:cNvPr id="11305" name="Line 38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1306" name="Line 39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1307" name="Line 40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11297" name="Group 41"/>
                <p:cNvGrpSpPr>
                  <a:grpSpLocks/>
                </p:cNvGrpSpPr>
                <p:nvPr/>
              </p:nvGrpSpPr>
              <p:grpSpPr bwMode="auto">
                <a:xfrm>
                  <a:off x="5490" y="1530"/>
                  <a:ext cx="915" cy="567"/>
                  <a:chOff x="1530" y="3240"/>
                  <a:chExt cx="915" cy="900"/>
                </a:xfrm>
              </p:grpSpPr>
              <p:sp>
                <p:nvSpPr>
                  <p:cNvPr id="11302" name="Line 42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1303" name="Line 43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1304" name="Line 44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11298" name="Group 45"/>
                <p:cNvGrpSpPr>
                  <a:grpSpLocks/>
                </p:cNvGrpSpPr>
                <p:nvPr/>
              </p:nvGrpSpPr>
              <p:grpSpPr bwMode="auto">
                <a:xfrm>
                  <a:off x="5490" y="960"/>
                  <a:ext cx="915" cy="567"/>
                  <a:chOff x="1530" y="3240"/>
                  <a:chExt cx="915" cy="900"/>
                </a:xfrm>
              </p:grpSpPr>
              <p:sp>
                <p:nvSpPr>
                  <p:cNvPr id="11299" name="Line 46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1300" name="Line 47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1301" name="Line 48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</p:grpSp>
        </p:grpSp>
        <p:grpSp>
          <p:nvGrpSpPr>
            <p:cNvPr id="11275" name="Group 49"/>
            <p:cNvGrpSpPr>
              <a:grpSpLocks/>
            </p:cNvGrpSpPr>
            <p:nvPr/>
          </p:nvGrpSpPr>
          <p:grpSpPr bwMode="auto">
            <a:xfrm>
              <a:off x="4680" y="720"/>
              <a:ext cx="900" cy="5850"/>
              <a:chOff x="4680" y="720"/>
              <a:chExt cx="900" cy="5850"/>
            </a:xfrm>
          </p:grpSpPr>
          <p:sp>
            <p:nvSpPr>
              <p:cNvPr id="11277" name="Text Box 50"/>
              <p:cNvSpPr txBox="1">
                <a:spLocks noChangeArrowheads="1"/>
              </p:cNvSpPr>
              <p:nvPr/>
            </p:nvSpPr>
            <p:spPr bwMode="auto">
              <a:xfrm>
                <a:off x="4680" y="5850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100</a:t>
                </a:r>
                <a:endParaRPr lang="en-GB"/>
              </a:p>
            </p:txBody>
          </p:sp>
          <p:sp>
            <p:nvSpPr>
              <p:cNvPr id="11278" name="Text Box 51"/>
              <p:cNvSpPr txBox="1">
                <a:spLocks noChangeArrowheads="1"/>
              </p:cNvSpPr>
              <p:nvPr/>
            </p:nvSpPr>
            <p:spPr bwMode="auto">
              <a:xfrm>
                <a:off x="4680" y="5310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200</a:t>
                </a:r>
                <a:endParaRPr lang="en-GB"/>
              </a:p>
            </p:txBody>
          </p:sp>
          <p:sp>
            <p:nvSpPr>
              <p:cNvPr id="11279" name="Text Box 52"/>
              <p:cNvSpPr txBox="1">
                <a:spLocks noChangeArrowheads="1"/>
              </p:cNvSpPr>
              <p:nvPr/>
            </p:nvSpPr>
            <p:spPr bwMode="auto">
              <a:xfrm>
                <a:off x="4680" y="4725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300</a:t>
                </a:r>
                <a:endParaRPr lang="en-GB"/>
              </a:p>
            </p:txBody>
          </p:sp>
          <p:sp>
            <p:nvSpPr>
              <p:cNvPr id="11280" name="Text Box 53"/>
              <p:cNvSpPr txBox="1">
                <a:spLocks noChangeArrowheads="1"/>
              </p:cNvSpPr>
              <p:nvPr/>
            </p:nvSpPr>
            <p:spPr bwMode="auto">
              <a:xfrm>
                <a:off x="4680" y="4155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400</a:t>
                </a:r>
                <a:endParaRPr lang="en-GB"/>
              </a:p>
            </p:txBody>
          </p:sp>
          <p:sp>
            <p:nvSpPr>
              <p:cNvPr id="11281" name="Text Box 54"/>
              <p:cNvSpPr txBox="1">
                <a:spLocks noChangeArrowheads="1"/>
              </p:cNvSpPr>
              <p:nvPr/>
            </p:nvSpPr>
            <p:spPr bwMode="auto">
              <a:xfrm>
                <a:off x="4680" y="3600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500</a:t>
                </a:r>
                <a:endParaRPr lang="en-GB"/>
              </a:p>
            </p:txBody>
          </p:sp>
          <p:sp>
            <p:nvSpPr>
              <p:cNvPr id="11282" name="Text Box 55"/>
              <p:cNvSpPr txBox="1">
                <a:spLocks noChangeArrowheads="1"/>
              </p:cNvSpPr>
              <p:nvPr/>
            </p:nvSpPr>
            <p:spPr bwMode="auto">
              <a:xfrm>
                <a:off x="4680" y="3060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600</a:t>
                </a:r>
                <a:endParaRPr lang="en-GB"/>
              </a:p>
            </p:txBody>
          </p:sp>
          <p:sp>
            <p:nvSpPr>
              <p:cNvPr id="11283" name="Text Box 56"/>
              <p:cNvSpPr txBox="1">
                <a:spLocks noChangeArrowheads="1"/>
              </p:cNvSpPr>
              <p:nvPr/>
            </p:nvSpPr>
            <p:spPr bwMode="auto">
              <a:xfrm>
                <a:off x="4680" y="2445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700</a:t>
                </a:r>
                <a:endParaRPr lang="en-GB"/>
              </a:p>
            </p:txBody>
          </p:sp>
          <p:sp>
            <p:nvSpPr>
              <p:cNvPr id="11284" name="Text Box 57"/>
              <p:cNvSpPr txBox="1">
                <a:spLocks noChangeArrowheads="1"/>
              </p:cNvSpPr>
              <p:nvPr/>
            </p:nvSpPr>
            <p:spPr bwMode="auto">
              <a:xfrm>
                <a:off x="4680" y="1845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800</a:t>
                </a:r>
                <a:endParaRPr lang="en-GB"/>
              </a:p>
            </p:txBody>
          </p:sp>
          <p:sp>
            <p:nvSpPr>
              <p:cNvPr id="11285" name="Text Box 58"/>
              <p:cNvSpPr txBox="1">
                <a:spLocks noChangeArrowheads="1"/>
              </p:cNvSpPr>
              <p:nvPr/>
            </p:nvSpPr>
            <p:spPr bwMode="auto">
              <a:xfrm>
                <a:off x="4680" y="1275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900</a:t>
                </a:r>
                <a:endParaRPr lang="en-GB"/>
              </a:p>
            </p:txBody>
          </p:sp>
          <p:sp>
            <p:nvSpPr>
              <p:cNvPr id="11286" name="Text Box 59"/>
              <p:cNvSpPr txBox="1">
                <a:spLocks noChangeArrowheads="1"/>
              </p:cNvSpPr>
              <p:nvPr/>
            </p:nvSpPr>
            <p:spPr bwMode="auto">
              <a:xfrm>
                <a:off x="4680" y="720"/>
                <a:ext cx="9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1000</a:t>
                </a:r>
                <a:endParaRPr lang="en-GB"/>
              </a:p>
            </p:txBody>
          </p:sp>
        </p:grpSp>
        <p:sp>
          <p:nvSpPr>
            <p:cNvPr id="11276" name="Text Box 60"/>
            <p:cNvSpPr txBox="1">
              <a:spLocks noChangeArrowheads="1"/>
            </p:cNvSpPr>
            <p:nvPr/>
          </p:nvSpPr>
          <p:spPr bwMode="auto">
            <a:xfrm>
              <a:off x="4500" y="180"/>
              <a:ext cx="720" cy="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/>
              <a:r>
                <a:rPr lang="en-GB" sz="1200">
                  <a:latin typeface="Times New Roman" charset="0"/>
                </a:rPr>
                <a:t>ml</a:t>
              </a:r>
              <a:endParaRPr lang="en-GB"/>
            </a:p>
          </p:txBody>
        </p:sp>
      </p:grpSp>
      <p:grpSp>
        <p:nvGrpSpPr>
          <p:cNvPr id="16" name="Group 62"/>
          <p:cNvGrpSpPr>
            <a:grpSpLocks/>
          </p:cNvGrpSpPr>
          <p:nvPr/>
        </p:nvGrpSpPr>
        <p:grpSpPr bwMode="auto">
          <a:xfrm>
            <a:off x="6372225" y="2492375"/>
            <a:ext cx="1800225" cy="1465263"/>
            <a:chOff x="4150" y="1525"/>
            <a:chExt cx="1134" cy="923"/>
          </a:xfrm>
        </p:grpSpPr>
        <p:sp>
          <p:nvSpPr>
            <p:cNvPr id="11271" name="Text Box 63"/>
            <p:cNvSpPr txBox="1">
              <a:spLocks noChangeArrowheads="1"/>
            </p:cNvSpPr>
            <p:nvPr/>
          </p:nvSpPr>
          <p:spPr bwMode="auto">
            <a:xfrm>
              <a:off x="4150" y="1525"/>
              <a:ext cx="499" cy="9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GB" sz="3600"/>
                <a:t>4</a:t>
              </a:r>
            </a:p>
            <a:p>
              <a:pPr algn="ctr" eaLnBrk="1" hangingPunct="1">
                <a:spcBef>
                  <a:spcPct val="50000"/>
                </a:spcBef>
              </a:pPr>
              <a:r>
                <a:rPr lang="en-GB" sz="3600"/>
                <a:t>5</a:t>
              </a:r>
            </a:p>
          </p:txBody>
        </p:sp>
        <p:sp>
          <p:nvSpPr>
            <p:cNvPr id="11272" name="Line 64"/>
            <p:cNvSpPr>
              <a:spLocks noChangeShapeType="1"/>
            </p:cNvSpPr>
            <p:nvPr/>
          </p:nvSpPr>
          <p:spPr bwMode="auto">
            <a:xfrm>
              <a:off x="4150" y="1979"/>
              <a:ext cx="544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1273" name="Text Box 65"/>
            <p:cNvSpPr txBox="1">
              <a:spLocks noChangeArrowheads="1"/>
            </p:cNvSpPr>
            <p:nvPr/>
          </p:nvSpPr>
          <p:spPr bwMode="auto">
            <a:xfrm>
              <a:off x="4740" y="1706"/>
              <a:ext cx="544" cy="6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GB" sz="6000"/>
                <a:t>l</a:t>
              </a:r>
            </a:p>
          </p:txBody>
        </p:sp>
      </p:grpSp>
      <p:sp>
        <p:nvSpPr>
          <p:cNvPr id="12354" name="Text Box 66"/>
          <p:cNvSpPr txBox="1">
            <a:spLocks noChangeArrowheads="1"/>
          </p:cNvSpPr>
          <p:nvPr/>
        </p:nvSpPr>
        <p:spPr bwMode="auto">
          <a:xfrm>
            <a:off x="7272338" y="3716338"/>
            <a:ext cx="1655762" cy="109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6600">
                <a:solidFill>
                  <a:srgbClr val="FF0000"/>
                </a:solidFill>
                <a:sym typeface="Wingdings" charset="0"/>
              </a:rPr>
              <a:t></a:t>
            </a:r>
          </a:p>
        </p:txBody>
      </p:sp>
    </p:spTree>
    <p:extLst>
      <p:ext uri="{BB962C8B-B14F-4D97-AF65-F5344CB8AC3E}">
        <p14:creationId xmlns:p14="http://schemas.microsoft.com/office/powerpoint/2010/main" val="34693057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23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23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3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3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 animBg="1"/>
      <p:bldP spid="1235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800">
                <a:latin typeface="Arial" charset="0"/>
              </a:rPr>
              <a:t>Reading Scale (1)</a:t>
            </a:r>
          </a:p>
        </p:txBody>
      </p:sp>
      <p:grpSp>
        <p:nvGrpSpPr>
          <p:cNvPr id="2" name="Group 94"/>
          <p:cNvGrpSpPr>
            <a:grpSpLocks/>
          </p:cNvGrpSpPr>
          <p:nvPr/>
        </p:nvGrpSpPr>
        <p:grpSpPr bwMode="auto">
          <a:xfrm>
            <a:off x="3132138" y="1762125"/>
            <a:ext cx="2514600" cy="4114800"/>
            <a:chOff x="1973" y="1110"/>
            <a:chExt cx="1584" cy="2592"/>
          </a:xfrm>
        </p:grpSpPr>
        <p:sp>
          <p:nvSpPr>
            <p:cNvPr id="12299" name="Freeform 6"/>
            <p:cNvSpPr>
              <a:spLocks/>
            </p:cNvSpPr>
            <p:nvPr/>
          </p:nvSpPr>
          <p:spPr bwMode="auto">
            <a:xfrm>
              <a:off x="1973" y="1254"/>
              <a:ext cx="1584" cy="2448"/>
            </a:xfrm>
            <a:custGeom>
              <a:avLst/>
              <a:gdLst>
                <a:gd name="T0" fmla="*/ 0 w 2340"/>
                <a:gd name="T1" fmla="*/ 0 h 6120"/>
                <a:gd name="T2" fmla="*/ 0 w 2340"/>
                <a:gd name="T3" fmla="*/ 6120 h 6120"/>
                <a:gd name="T4" fmla="*/ 2340 w 2340"/>
                <a:gd name="T5" fmla="*/ 6120 h 6120"/>
                <a:gd name="T6" fmla="*/ 2340 w 2340"/>
                <a:gd name="T7" fmla="*/ 0 h 612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340"/>
                <a:gd name="T13" fmla="*/ 0 h 6120"/>
                <a:gd name="T14" fmla="*/ 2340 w 2340"/>
                <a:gd name="T15" fmla="*/ 6120 h 612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340" h="6120">
                  <a:moveTo>
                    <a:pt x="0" y="0"/>
                  </a:moveTo>
                  <a:lnTo>
                    <a:pt x="0" y="6120"/>
                  </a:lnTo>
                  <a:lnTo>
                    <a:pt x="2340" y="6120"/>
                  </a:lnTo>
                  <a:lnTo>
                    <a:pt x="2340" y="0"/>
                  </a:lnTo>
                </a:path>
              </a:pathLst>
            </a:custGeom>
            <a:noFill/>
            <a:ln w="254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2300" name="Text Box 59"/>
            <p:cNvSpPr txBox="1">
              <a:spLocks noChangeArrowheads="1"/>
            </p:cNvSpPr>
            <p:nvPr/>
          </p:nvSpPr>
          <p:spPr bwMode="auto">
            <a:xfrm>
              <a:off x="2189" y="1110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/>
              <a:r>
                <a:rPr lang="en-GB" sz="1200">
                  <a:latin typeface="Times New Roman" charset="0"/>
                </a:rPr>
                <a:t>ml</a:t>
              </a:r>
              <a:endParaRPr lang="en-GB"/>
            </a:p>
          </p:txBody>
        </p:sp>
        <p:grpSp>
          <p:nvGrpSpPr>
            <p:cNvPr id="12301" name="Group 61"/>
            <p:cNvGrpSpPr>
              <a:grpSpLocks/>
            </p:cNvGrpSpPr>
            <p:nvPr/>
          </p:nvGrpSpPr>
          <p:grpSpPr bwMode="auto">
            <a:xfrm>
              <a:off x="2584" y="2795"/>
              <a:ext cx="367" cy="907"/>
              <a:chOff x="2584" y="2795"/>
              <a:chExt cx="367" cy="907"/>
            </a:xfrm>
          </p:grpSpPr>
          <p:grpSp>
            <p:nvGrpSpPr>
              <p:cNvPr id="12324" name="Group 8"/>
              <p:cNvGrpSpPr>
                <a:grpSpLocks/>
              </p:cNvGrpSpPr>
              <p:nvPr/>
            </p:nvGrpSpPr>
            <p:grpSpPr bwMode="auto">
              <a:xfrm>
                <a:off x="2585" y="2795"/>
                <a:ext cx="366" cy="907"/>
                <a:chOff x="1530" y="3240"/>
                <a:chExt cx="915" cy="900"/>
              </a:xfrm>
            </p:grpSpPr>
            <p:sp>
              <p:nvSpPr>
                <p:cNvPr id="12326" name="Line 9"/>
                <p:cNvSpPr>
                  <a:spLocks noChangeShapeType="1"/>
                </p:cNvSpPr>
                <p:nvPr/>
              </p:nvSpPr>
              <p:spPr bwMode="auto">
                <a:xfrm>
                  <a:off x="1980" y="3240"/>
                  <a:ext cx="0" cy="900"/>
                </a:xfrm>
                <a:prstGeom prst="line">
                  <a:avLst/>
                </a:prstGeom>
                <a:noFill/>
                <a:ln w="28575">
                  <a:solidFill>
                    <a:srgbClr val="FF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2327" name="Line 10"/>
                <p:cNvSpPr>
                  <a:spLocks noChangeShapeType="1"/>
                </p:cNvSpPr>
                <p:nvPr/>
              </p:nvSpPr>
              <p:spPr bwMode="auto">
                <a:xfrm>
                  <a:off x="1545" y="4140"/>
                  <a:ext cx="900" cy="0"/>
                </a:xfrm>
                <a:prstGeom prst="line">
                  <a:avLst/>
                </a:prstGeom>
                <a:noFill/>
                <a:ln w="28575">
                  <a:solidFill>
                    <a:srgbClr val="FF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2328" name="Line 11"/>
                <p:cNvSpPr>
                  <a:spLocks noChangeShapeType="1"/>
                </p:cNvSpPr>
                <p:nvPr/>
              </p:nvSpPr>
              <p:spPr bwMode="auto">
                <a:xfrm>
                  <a:off x="1530" y="3240"/>
                  <a:ext cx="900" cy="0"/>
                </a:xfrm>
                <a:prstGeom prst="line">
                  <a:avLst/>
                </a:prstGeom>
                <a:noFill/>
                <a:ln w="28575">
                  <a:solidFill>
                    <a:srgbClr val="FF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12325" name="Line 60"/>
              <p:cNvSpPr>
                <a:spLocks noChangeShapeType="1"/>
              </p:cNvSpPr>
              <p:nvPr/>
            </p:nvSpPr>
            <p:spPr bwMode="auto">
              <a:xfrm>
                <a:off x="2584" y="3249"/>
                <a:ext cx="363" cy="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12302" name="Group 62"/>
            <p:cNvGrpSpPr>
              <a:grpSpLocks/>
            </p:cNvGrpSpPr>
            <p:nvPr/>
          </p:nvGrpSpPr>
          <p:grpSpPr bwMode="auto">
            <a:xfrm>
              <a:off x="2584" y="1885"/>
              <a:ext cx="367" cy="907"/>
              <a:chOff x="2584" y="2795"/>
              <a:chExt cx="367" cy="907"/>
            </a:xfrm>
          </p:grpSpPr>
          <p:grpSp>
            <p:nvGrpSpPr>
              <p:cNvPr id="12319" name="Group 63"/>
              <p:cNvGrpSpPr>
                <a:grpSpLocks/>
              </p:cNvGrpSpPr>
              <p:nvPr/>
            </p:nvGrpSpPr>
            <p:grpSpPr bwMode="auto">
              <a:xfrm>
                <a:off x="2585" y="2795"/>
                <a:ext cx="366" cy="907"/>
                <a:chOff x="1530" y="3240"/>
                <a:chExt cx="915" cy="900"/>
              </a:xfrm>
            </p:grpSpPr>
            <p:sp>
              <p:nvSpPr>
                <p:cNvPr id="12321" name="Line 64"/>
                <p:cNvSpPr>
                  <a:spLocks noChangeShapeType="1"/>
                </p:cNvSpPr>
                <p:nvPr/>
              </p:nvSpPr>
              <p:spPr bwMode="auto">
                <a:xfrm>
                  <a:off x="1980" y="3240"/>
                  <a:ext cx="0" cy="900"/>
                </a:xfrm>
                <a:prstGeom prst="line">
                  <a:avLst/>
                </a:prstGeom>
                <a:noFill/>
                <a:ln w="28575">
                  <a:solidFill>
                    <a:srgbClr val="FF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2322" name="Line 65"/>
                <p:cNvSpPr>
                  <a:spLocks noChangeShapeType="1"/>
                </p:cNvSpPr>
                <p:nvPr/>
              </p:nvSpPr>
              <p:spPr bwMode="auto">
                <a:xfrm>
                  <a:off x="1545" y="4140"/>
                  <a:ext cx="900" cy="0"/>
                </a:xfrm>
                <a:prstGeom prst="line">
                  <a:avLst/>
                </a:prstGeom>
                <a:noFill/>
                <a:ln w="28575">
                  <a:solidFill>
                    <a:srgbClr val="FF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2323" name="Line 66"/>
                <p:cNvSpPr>
                  <a:spLocks noChangeShapeType="1"/>
                </p:cNvSpPr>
                <p:nvPr/>
              </p:nvSpPr>
              <p:spPr bwMode="auto">
                <a:xfrm>
                  <a:off x="1530" y="3240"/>
                  <a:ext cx="900" cy="0"/>
                </a:xfrm>
                <a:prstGeom prst="line">
                  <a:avLst/>
                </a:prstGeom>
                <a:noFill/>
                <a:ln w="28575">
                  <a:solidFill>
                    <a:srgbClr val="FF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12320" name="Line 67"/>
              <p:cNvSpPr>
                <a:spLocks noChangeShapeType="1"/>
              </p:cNvSpPr>
              <p:nvPr/>
            </p:nvSpPr>
            <p:spPr bwMode="auto">
              <a:xfrm>
                <a:off x="2584" y="3249"/>
                <a:ext cx="363" cy="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12303" name="Group 68"/>
            <p:cNvGrpSpPr>
              <a:grpSpLocks/>
            </p:cNvGrpSpPr>
            <p:nvPr/>
          </p:nvGrpSpPr>
          <p:grpSpPr bwMode="auto">
            <a:xfrm>
              <a:off x="2584" y="1429"/>
              <a:ext cx="367" cy="907"/>
              <a:chOff x="2584" y="2795"/>
              <a:chExt cx="367" cy="907"/>
            </a:xfrm>
          </p:grpSpPr>
          <p:grpSp>
            <p:nvGrpSpPr>
              <p:cNvPr id="12314" name="Group 69"/>
              <p:cNvGrpSpPr>
                <a:grpSpLocks/>
              </p:cNvGrpSpPr>
              <p:nvPr/>
            </p:nvGrpSpPr>
            <p:grpSpPr bwMode="auto">
              <a:xfrm>
                <a:off x="2585" y="2795"/>
                <a:ext cx="366" cy="907"/>
                <a:chOff x="1530" y="3240"/>
                <a:chExt cx="915" cy="900"/>
              </a:xfrm>
            </p:grpSpPr>
            <p:sp>
              <p:nvSpPr>
                <p:cNvPr id="12316" name="Line 70"/>
                <p:cNvSpPr>
                  <a:spLocks noChangeShapeType="1"/>
                </p:cNvSpPr>
                <p:nvPr/>
              </p:nvSpPr>
              <p:spPr bwMode="auto">
                <a:xfrm>
                  <a:off x="1980" y="3240"/>
                  <a:ext cx="0" cy="900"/>
                </a:xfrm>
                <a:prstGeom prst="line">
                  <a:avLst/>
                </a:prstGeom>
                <a:noFill/>
                <a:ln w="28575">
                  <a:solidFill>
                    <a:srgbClr val="FF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2317" name="Line 71"/>
                <p:cNvSpPr>
                  <a:spLocks noChangeShapeType="1"/>
                </p:cNvSpPr>
                <p:nvPr/>
              </p:nvSpPr>
              <p:spPr bwMode="auto">
                <a:xfrm>
                  <a:off x="1545" y="4140"/>
                  <a:ext cx="900" cy="0"/>
                </a:xfrm>
                <a:prstGeom prst="line">
                  <a:avLst/>
                </a:prstGeom>
                <a:noFill/>
                <a:ln w="28575">
                  <a:solidFill>
                    <a:srgbClr val="FF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2318" name="Line 72"/>
                <p:cNvSpPr>
                  <a:spLocks noChangeShapeType="1"/>
                </p:cNvSpPr>
                <p:nvPr/>
              </p:nvSpPr>
              <p:spPr bwMode="auto">
                <a:xfrm>
                  <a:off x="1530" y="3240"/>
                  <a:ext cx="900" cy="0"/>
                </a:xfrm>
                <a:prstGeom prst="line">
                  <a:avLst/>
                </a:prstGeom>
                <a:noFill/>
                <a:ln w="28575">
                  <a:solidFill>
                    <a:srgbClr val="FF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12315" name="Line 73"/>
              <p:cNvSpPr>
                <a:spLocks noChangeShapeType="1"/>
              </p:cNvSpPr>
              <p:nvPr/>
            </p:nvSpPr>
            <p:spPr bwMode="auto">
              <a:xfrm>
                <a:off x="2584" y="3249"/>
                <a:ext cx="363" cy="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12304" name="Line 74"/>
            <p:cNvSpPr>
              <a:spLocks noChangeShapeType="1"/>
            </p:cNvSpPr>
            <p:nvPr/>
          </p:nvSpPr>
          <p:spPr bwMode="auto">
            <a:xfrm>
              <a:off x="2621" y="3475"/>
              <a:ext cx="27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2305" name="Line 75"/>
            <p:cNvSpPr>
              <a:spLocks noChangeShapeType="1"/>
            </p:cNvSpPr>
            <p:nvPr/>
          </p:nvSpPr>
          <p:spPr bwMode="auto">
            <a:xfrm>
              <a:off x="2613" y="3035"/>
              <a:ext cx="27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2306" name="Line 76"/>
            <p:cNvSpPr>
              <a:spLocks noChangeShapeType="1"/>
            </p:cNvSpPr>
            <p:nvPr/>
          </p:nvSpPr>
          <p:spPr bwMode="auto">
            <a:xfrm>
              <a:off x="2619" y="2579"/>
              <a:ext cx="27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2307" name="Line 77"/>
            <p:cNvSpPr>
              <a:spLocks noChangeShapeType="1"/>
            </p:cNvSpPr>
            <p:nvPr/>
          </p:nvSpPr>
          <p:spPr bwMode="auto">
            <a:xfrm>
              <a:off x="2624" y="2123"/>
              <a:ext cx="27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2308" name="Line 78"/>
            <p:cNvSpPr>
              <a:spLocks noChangeShapeType="1"/>
            </p:cNvSpPr>
            <p:nvPr/>
          </p:nvSpPr>
          <p:spPr bwMode="auto">
            <a:xfrm>
              <a:off x="2621" y="1651"/>
              <a:ext cx="27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2309" name="Text Box 79"/>
            <p:cNvSpPr txBox="1">
              <a:spLocks noChangeArrowheads="1"/>
            </p:cNvSpPr>
            <p:nvPr/>
          </p:nvSpPr>
          <p:spPr bwMode="auto">
            <a:xfrm>
              <a:off x="2205" y="3113"/>
              <a:ext cx="453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GB"/>
                <a:t>100</a:t>
              </a:r>
            </a:p>
          </p:txBody>
        </p:sp>
        <p:sp>
          <p:nvSpPr>
            <p:cNvPr id="12310" name="Text Box 80"/>
            <p:cNvSpPr txBox="1">
              <a:spLocks noChangeArrowheads="1"/>
            </p:cNvSpPr>
            <p:nvPr/>
          </p:nvSpPr>
          <p:spPr bwMode="auto">
            <a:xfrm>
              <a:off x="2216" y="2667"/>
              <a:ext cx="453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GB"/>
                <a:t>200</a:t>
              </a:r>
            </a:p>
          </p:txBody>
        </p:sp>
        <p:sp>
          <p:nvSpPr>
            <p:cNvPr id="12311" name="Text Box 81"/>
            <p:cNvSpPr txBox="1">
              <a:spLocks noChangeArrowheads="1"/>
            </p:cNvSpPr>
            <p:nvPr/>
          </p:nvSpPr>
          <p:spPr bwMode="auto">
            <a:xfrm>
              <a:off x="2216" y="2219"/>
              <a:ext cx="453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GB"/>
                <a:t>300</a:t>
              </a:r>
            </a:p>
          </p:txBody>
        </p:sp>
        <p:sp>
          <p:nvSpPr>
            <p:cNvPr id="12312" name="Text Box 82"/>
            <p:cNvSpPr txBox="1">
              <a:spLocks noChangeArrowheads="1"/>
            </p:cNvSpPr>
            <p:nvPr/>
          </p:nvSpPr>
          <p:spPr bwMode="auto">
            <a:xfrm>
              <a:off x="2216" y="1752"/>
              <a:ext cx="453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GB"/>
                <a:t>400</a:t>
              </a:r>
            </a:p>
          </p:txBody>
        </p:sp>
        <p:sp>
          <p:nvSpPr>
            <p:cNvPr id="12313" name="Text Box 83"/>
            <p:cNvSpPr txBox="1">
              <a:spLocks noChangeArrowheads="1"/>
            </p:cNvSpPr>
            <p:nvPr/>
          </p:nvSpPr>
          <p:spPr bwMode="auto">
            <a:xfrm>
              <a:off x="2202" y="1298"/>
              <a:ext cx="453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GB"/>
                <a:t>500</a:t>
              </a:r>
            </a:p>
          </p:txBody>
        </p:sp>
      </p:grpSp>
      <p:sp>
        <p:nvSpPr>
          <p:cNvPr id="13396" name="Text Box 84"/>
          <p:cNvSpPr txBox="1">
            <a:spLocks noChangeArrowheads="1"/>
          </p:cNvSpPr>
          <p:nvPr/>
        </p:nvSpPr>
        <p:spPr bwMode="auto">
          <a:xfrm>
            <a:off x="323850" y="1989138"/>
            <a:ext cx="2232025" cy="393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2800"/>
              <a:t>When working out the scale, you need to count the number of jumps between two numbers.</a:t>
            </a:r>
          </a:p>
        </p:txBody>
      </p:sp>
      <p:sp>
        <p:nvSpPr>
          <p:cNvPr id="13399" name="Text Box 87"/>
          <p:cNvSpPr txBox="1">
            <a:spLocks noChangeArrowheads="1"/>
          </p:cNvSpPr>
          <p:nvPr/>
        </p:nvSpPr>
        <p:spPr bwMode="auto">
          <a:xfrm>
            <a:off x="6084888" y="1844675"/>
            <a:ext cx="2590800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2800"/>
              <a:t>For this scale count from 100ml to 200ml.</a:t>
            </a:r>
          </a:p>
        </p:txBody>
      </p:sp>
      <p:sp>
        <p:nvSpPr>
          <p:cNvPr id="13401" name="Freeform 89"/>
          <p:cNvSpPr>
            <a:spLocks/>
          </p:cNvSpPr>
          <p:nvPr/>
        </p:nvSpPr>
        <p:spPr bwMode="auto">
          <a:xfrm>
            <a:off x="4643438" y="4797425"/>
            <a:ext cx="373062" cy="360363"/>
          </a:xfrm>
          <a:custGeom>
            <a:avLst/>
            <a:gdLst>
              <a:gd name="T0" fmla="*/ 46 w 235"/>
              <a:gd name="T1" fmla="*/ 227 h 227"/>
              <a:gd name="T2" fmla="*/ 227 w 235"/>
              <a:gd name="T3" fmla="*/ 136 h 227"/>
              <a:gd name="T4" fmla="*/ 0 w 235"/>
              <a:gd name="T5" fmla="*/ 0 h 227"/>
              <a:gd name="T6" fmla="*/ 0 60000 65536"/>
              <a:gd name="T7" fmla="*/ 0 60000 65536"/>
              <a:gd name="T8" fmla="*/ 0 60000 65536"/>
              <a:gd name="T9" fmla="*/ 0 w 235"/>
              <a:gd name="T10" fmla="*/ 0 h 227"/>
              <a:gd name="T11" fmla="*/ 235 w 235"/>
              <a:gd name="T12" fmla="*/ 227 h 227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35" h="227">
                <a:moveTo>
                  <a:pt x="46" y="227"/>
                </a:moveTo>
                <a:cubicBezTo>
                  <a:pt x="140" y="200"/>
                  <a:pt x="235" y="174"/>
                  <a:pt x="227" y="136"/>
                </a:cubicBezTo>
                <a:cubicBezTo>
                  <a:pt x="219" y="98"/>
                  <a:pt x="38" y="23"/>
                  <a:pt x="0" y="0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3402" name="Freeform 90"/>
          <p:cNvSpPr>
            <a:spLocks/>
          </p:cNvSpPr>
          <p:nvPr/>
        </p:nvSpPr>
        <p:spPr bwMode="auto">
          <a:xfrm>
            <a:off x="4572000" y="4437063"/>
            <a:ext cx="528638" cy="360362"/>
          </a:xfrm>
          <a:custGeom>
            <a:avLst/>
            <a:gdLst>
              <a:gd name="T0" fmla="*/ 0 w 333"/>
              <a:gd name="T1" fmla="*/ 227 h 227"/>
              <a:gd name="T2" fmla="*/ 318 w 333"/>
              <a:gd name="T3" fmla="*/ 91 h 227"/>
              <a:gd name="T4" fmla="*/ 91 w 333"/>
              <a:gd name="T5" fmla="*/ 0 h 227"/>
              <a:gd name="T6" fmla="*/ 0 60000 65536"/>
              <a:gd name="T7" fmla="*/ 0 60000 65536"/>
              <a:gd name="T8" fmla="*/ 0 60000 65536"/>
              <a:gd name="T9" fmla="*/ 0 w 333"/>
              <a:gd name="T10" fmla="*/ 0 h 227"/>
              <a:gd name="T11" fmla="*/ 333 w 333"/>
              <a:gd name="T12" fmla="*/ 227 h 227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33" h="227">
                <a:moveTo>
                  <a:pt x="0" y="227"/>
                </a:moveTo>
                <a:cubicBezTo>
                  <a:pt x="151" y="178"/>
                  <a:pt x="303" y="129"/>
                  <a:pt x="318" y="91"/>
                </a:cubicBezTo>
                <a:cubicBezTo>
                  <a:pt x="333" y="53"/>
                  <a:pt x="212" y="26"/>
                  <a:pt x="91" y="0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3403" name="Text Box 91"/>
          <p:cNvSpPr txBox="1">
            <a:spLocks noChangeArrowheads="1"/>
          </p:cNvSpPr>
          <p:nvPr/>
        </p:nvSpPr>
        <p:spPr bwMode="auto">
          <a:xfrm>
            <a:off x="5003800" y="4791075"/>
            <a:ext cx="5762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/>
              <a:t>1</a:t>
            </a:r>
          </a:p>
        </p:txBody>
      </p:sp>
      <p:sp>
        <p:nvSpPr>
          <p:cNvPr id="13404" name="Text Box 92"/>
          <p:cNvSpPr txBox="1">
            <a:spLocks noChangeArrowheads="1"/>
          </p:cNvSpPr>
          <p:nvPr/>
        </p:nvSpPr>
        <p:spPr bwMode="auto">
          <a:xfrm>
            <a:off x="5003800" y="4357688"/>
            <a:ext cx="5762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/>
              <a:t>2</a:t>
            </a:r>
          </a:p>
        </p:txBody>
      </p:sp>
      <p:sp>
        <p:nvSpPr>
          <p:cNvPr id="13405" name="Text Box 93"/>
          <p:cNvSpPr txBox="1">
            <a:spLocks noChangeArrowheads="1"/>
          </p:cNvSpPr>
          <p:nvPr/>
        </p:nvSpPr>
        <p:spPr bwMode="auto">
          <a:xfrm>
            <a:off x="6084888" y="4005263"/>
            <a:ext cx="24479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>
                <a:solidFill>
                  <a:srgbClr val="FF0000"/>
                </a:solidFill>
              </a:rPr>
              <a:t>ANSWER – 2 Jumps</a:t>
            </a:r>
          </a:p>
        </p:txBody>
      </p:sp>
    </p:spTree>
    <p:extLst>
      <p:ext uri="{BB962C8B-B14F-4D97-AF65-F5344CB8AC3E}">
        <p14:creationId xmlns:p14="http://schemas.microsoft.com/office/powerpoint/2010/main" val="14808750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4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4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4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4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34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340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34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34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96" grpId="0"/>
      <p:bldP spid="13399" grpId="0"/>
      <p:bldP spid="13401" grpId="0" animBg="1"/>
      <p:bldP spid="13402" grpId="0" animBg="1"/>
      <p:bldP spid="13403" grpId="0"/>
      <p:bldP spid="13404" grpId="0"/>
      <p:bldP spid="1340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800">
                <a:latin typeface="Arial" charset="0"/>
              </a:rPr>
              <a:t>Reading Scale (1)</a:t>
            </a:r>
          </a:p>
        </p:txBody>
      </p:sp>
      <p:sp>
        <p:nvSpPr>
          <p:cNvPr id="14371" name="Text Box 35"/>
          <p:cNvSpPr txBox="1">
            <a:spLocks noChangeArrowheads="1"/>
          </p:cNvSpPr>
          <p:nvPr/>
        </p:nvSpPr>
        <p:spPr bwMode="auto">
          <a:xfrm>
            <a:off x="539750" y="1628775"/>
            <a:ext cx="2232025" cy="393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2800"/>
              <a:t>How many jumps between numbers?</a:t>
            </a:r>
          </a:p>
          <a:p>
            <a:pPr eaLnBrk="1" hangingPunct="1">
              <a:spcBef>
                <a:spcPct val="50000"/>
              </a:spcBef>
            </a:pPr>
            <a:endParaRPr lang="en-GB" sz="2800"/>
          </a:p>
          <a:p>
            <a:pPr eaLnBrk="1" hangingPunct="1">
              <a:spcBef>
                <a:spcPct val="50000"/>
              </a:spcBef>
            </a:pPr>
            <a:r>
              <a:rPr lang="en-GB" sz="2800"/>
              <a:t>Write your answer with a partner.</a:t>
            </a:r>
          </a:p>
        </p:txBody>
      </p:sp>
      <p:grpSp>
        <p:nvGrpSpPr>
          <p:cNvPr id="2" name="Group 52"/>
          <p:cNvGrpSpPr>
            <a:grpSpLocks/>
          </p:cNvGrpSpPr>
          <p:nvPr/>
        </p:nvGrpSpPr>
        <p:grpSpPr bwMode="auto">
          <a:xfrm>
            <a:off x="3132138" y="1762125"/>
            <a:ext cx="2514600" cy="4114800"/>
            <a:chOff x="1973" y="1110"/>
            <a:chExt cx="1584" cy="2592"/>
          </a:xfrm>
        </p:grpSpPr>
        <p:grpSp>
          <p:nvGrpSpPr>
            <p:cNvPr id="13322" name="Group 37"/>
            <p:cNvGrpSpPr>
              <a:grpSpLocks/>
            </p:cNvGrpSpPr>
            <p:nvPr/>
          </p:nvGrpSpPr>
          <p:grpSpPr bwMode="auto">
            <a:xfrm>
              <a:off x="1973" y="1110"/>
              <a:ext cx="1584" cy="2592"/>
              <a:chOff x="1973" y="1110"/>
              <a:chExt cx="1584" cy="2592"/>
            </a:xfrm>
          </p:grpSpPr>
          <p:sp>
            <p:nvSpPr>
              <p:cNvPr id="13334" name="Freeform 5"/>
              <p:cNvSpPr>
                <a:spLocks/>
              </p:cNvSpPr>
              <p:nvPr/>
            </p:nvSpPr>
            <p:spPr bwMode="auto">
              <a:xfrm>
                <a:off x="1973" y="1254"/>
                <a:ext cx="1584" cy="2448"/>
              </a:xfrm>
              <a:custGeom>
                <a:avLst/>
                <a:gdLst>
                  <a:gd name="T0" fmla="*/ 0 w 2340"/>
                  <a:gd name="T1" fmla="*/ 0 h 6120"/>
                  <a:gd name="T2" fmla="*/ 0 w 2340"/>
                  <a:gd name="T3" fmla="*/ 6120 h 6120"/>
                  <a:gd name="T4" fmla="*/ 2340 w 2340"/>
                  <a:gd name="T5" fmla="*/ 6120 h 6120"/>
                  <a:gd name="T6" fmla="*/ 2340 w 2340"/>
                  <a:gd name="T7" fmla="*/ 0 h 612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340"/>
                  <a:gd name="T13" fmla="*/ 0 h 6120"/>
                  <a:gd name="T14" fmla="*/ 2340 w 2340"/>
                  <a:gd name="T15" fmla="*/ 6120 h 612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340" h="6120">
                    <a:moveTo>
                      <a:pt x="0" y="0"/>
                    </a:moveTo>
                    <a:lnTo>
                      <a:pt x="0" y="6120"/>
                    </a:lnTo>
                    <a:lnTo>
                      <a:pt x="2340" y="6120"/>
                    </a:lnTo>
                    <a:lnTo>
                      <a:pt x="2340" y="0"/>
                    </a:lnTo>
                  </a:path>
                </a:pathLst>
              </a:custGeom>
              <a:noFill/>
              <a:ln w="254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3335" name="Text Box 6"/>
              <p:cNvSpPr txBox="1">
                <a:spLocks noChangeArrowheads="1"/>
              </p:cNvSpPr>
              <p:nvPr/>
            </p:nvSpPr>
            <p:spPr bwMode="auto">
              <a:xfrm>
                <a:off x="2189" y="1110"/>
                <a:ext cx="288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ml</a:t>
                </a:r>
                <a:endParaRPr lang="en-GB"/>
              </a:p>
            </p:txBody>
          </p:sp>
          <p:grpSp>
            <p:nvGrpSpPr>
              <p:cNvPr id="13336" name="Group 7"/>
              <p:cNvGrpSpPr>
                <a:grpSpLocks/>
              </p:cNvGrpSpPr>
              <p:nvPr/>
            </p:nvGrpSpPr>
            <p:grpSpPr bwMode="auto">
              <a:xfrm>
                <a:off x="2584" y="2795"/>
                <a:ext cx="367" cy="907"/>
                <a:chOff x="2584" y="2795"/>
                <a:chExt cx="367" cy="907"/>
              </a:xfrm>
            </p:grpSpPr>
            <p:grpSp>
              <p:nvGrpSpPr>
                <p:cNvPr id="13359" name="Group 8"/>
                <p:cNvGrpSpPr>
                  <a:grpSpLocks/>
                </p:cNvGrpSpPr>
                <p:nvPr/>
              </p:nvGrpSpPr>
              <p:grpSpPr bwMode="auto">
                <a:xfrm>
                  <a:off x="2585" y="2795"/>
                  <a:ext cx="366" cy="907"/>
                  <a:chOff x="1530" y="3240"/>
                  <a:chExt cx="915" cy="900"/>
                </a:xfrm>
              </p:grpSpPr>
              <p:sp>
                <p:nvSpPr>
                  <p:cNvPr id="13361" name="Line 9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3362" name="Line 10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3363" name="Line 11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sp>
              <p:nvSpPr>
                <p:cNvPr id="13360" name="Line 12"/>
                <p:cNvSpPr>
                  <a:spLocks noChangeShapeType="1"/>
                </p:cNvSpPr>
                <p:nvPr/>
              </p:nvSpPr>
              <p:spPr bwMode="auto">
                <a:xfrm>
                  <a:off x="2584" y="3249"/>
                  <a:ext cx="363" cy="0"/>
                </a:xfrm>
                <a:prstGeom prst="line">
                  <a:avLst/>
                </a:prstGeom>
                <a:noFill/>
                <a:ln w="38100">
                  <a:solidFill>
                    <a:srgbClr val="FF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3337" name="Group 13"/>
              <p:cNvGrpSpPr>
                <a:grpSpLocks/>
              </p:cNvGrpSpPr>
              <p:nvPr/>
            </p:nvGrpSpPr>
            <p:grpSpPr bwMode="auto">
              <a:xfrm>
                <a:off x="2584" y="1885"/>
                <a:ext cx="367" cy="907"/>
                <a:chOff x="2584" y="2795"/>
                <a:chExt cx="367" cy="907"/>
              </a:xfrm>
            </p:grpSpPr>
            <p:grpSp>
              <p:nvGrpSpPr>
                <p:cNvPr id="13354" name="Group 14"/>
                <p:cNvGrpSpPr>
                  <a:grpSpLocks/>
                </p:cNvGrpSpPr>
                <p:nvPr/>
              </p:nvGrpSpPr>
              <p:grpSpPr bwMode="auto">
                <a:xfrm>
                  <a:off x="2585" y="2795"/>
                  <a:ext cx="366" cy="907"/>
                  <a:chOff x="1530" y="3240"/>
                  <a:chExt cx="915" cy="900"/>
                </a:xfrm>
              </p:grpSpPr>
              <p:sp>
                <p:nvSpPr>
                  <p:cNvPr id="13356" name="Line 15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3357" name="Line 16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3358" name="Line 17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sp>
              <p:nvSpPr>
                <p:cNvPr id="13355" name="Line 18"/>
                <p:cNvSpPr>
                  <a:spLocks noChangeShapeType="1"/>
                </p:cNvSpPr>
                <p:nvPr/>
              </p:nvSpPr>
              <p:spPr bwMode="auto">
                <a:xfrm>
                  <a:off x="2584" y="3249"/>
                  <a:ext cx="363" cy="0"/>
                </a:xfrm>
                <a:prstGeom prst="line">
                  <a:avLst/>
                </a:prstGeom>
                <a:noFill/>
                <a:ln w="38100">
                  <a:solidFill>
                    <a:srgbClr val="FF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3338" name="Group 19"/>
              <p:cNvGrpSpPr>
                <a:grpSpLocks/>
              </p:cNvGrpSpPr>
              <p:nvPr/>
            </p:nvGrpSpPr>
            <p:grpSpPr bwMode="auto">
              <a:xfrm>
                <a:off x="2584" y="1429"/>
                <a:ext cx="367" cy="907"/>
                <a:chOff x="2584" y="2795"/>
                <a:chExt cx="367" cy="907"/>
              </a:xfrm>
            </p:grpSpPr>
            <p:grpSp>
              <p:nvGrpSpPr>
                <p:cNvPr id="13349" name="Group 20"/>
                <p:cNvGrpSpPr>
                  <a:grpSpLocks/>
                </p:cNvGrpSpPr>
                <p:nvPr/>
              </p:nvGrpSpPr>
              <p:grpSpPr bwMode="auto">
                <a:xfrm>
                  <a:off x="2585" y="2795"/>
                  <a:ext cx="366" cy="907"/>
                  <a:chOff x="1530" y="3240"/>
                  <a:chExt cx="915" cy="900"/>
                </a:xfrm>
              </p:grpSpPr>
              <p:sp>
                <p:nvSpPr>
                  <p:cNvPr id="13351" name="Line 21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3352" name="Line 22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3353" name="Line 23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sp>
              <p:nvSpPr>
                <p:cNvPr id="13350" name="Line 24"/>
                <p:cNvSpPr>
                  <a:spLocks noChangeShapeType="1"/>
                </p:cNvSpPr>
                <p:nvPr/>
              </p:nvSpPr>
              <p:spPr bwMode="auto">
                <a:xfrm>
                  <a:off x="2584" y="3249"/>
                  <a:ext cx="363" cy="0"/>
                </a:xfrm>
                <a:prstGeom prst="line">
                  <a:avLst/>
                </a:prstGeom>
                <a:noFill/>
                <a:ln w="38100">
                  <a:solidFill>
                    <a:srgbClr val="FF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13339" name="Line 25"/>
              <p:cNvSpPr>
                <a:spLocks noChangeShapeType="1"/>
              </p:cNvSpPr>
              <p:nvPr/>
            </p:nvSpPr>
            <p:spPr bwMode="auto">
              <a:xfrm>
                <a:off x="2621" y="3475"/>
                <a:ext cx="272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3340" name="Line 26"/>
              <p:cNvSpPr>
                <a:spLocks noChangeShapeType="1"/>
              </p:cNvSpPr>
              <p:nvPr/>
            </p:nvSpPr>
            <p:spPr bwMode="auto">
              <a:xfrm>
                <a:off x="2613" y="3035"/>
                <a:ext cx="272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3341" name="Line 27"/>
              <p:cNvSpPr>
                <a:spLocks noChangeShapeType="1"/>
              </p:cNvSpPr>
              <p:nvPr/>
            </p:nvSpPr>
            <p:spPr bwMode="auto">
              <a:xfrm>
                <a:off x="2619" y="2579"/>
                <a:ext cx="272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3342" name="Line 28"/>
              <p:cNvSpPr>
                <a:spLocks noChangeShapeType="1"/>
              </p:cNvSpPr>
              <p:nvPr/>
            </p:nvSpPr>
            <p:spPr bwMode="auto">
              <a:xfrm>
                <a:off x="2624" y="2123"/>
                <a:ext cx="272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3343" name="Line 29"/>
              <p:cNvSpPr>
                <a:spLocks noChangeShapeType="1"/>
              </p:cNvSpPr>
              <p:nvPr/>
            </p:nvSpPr>
            <p:spPr bwMode="auto">
              <a:xfrm>
                <a:off x="2621" y="1651"/>
                <a:ext cx="272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3344" name="Text Box 30"/>
              <p:cNvSpPr txBox="1">
                <a:spLocks noChangeArrowheads="1"/>
              </p:cNvSpPr>
              <p:nvPr/>
            </p:nvSpPr>
            <p:spPr bwMode="auto">
              <a:xfrm>
                <a:off x="2205" y="3113"/>
                <a:ext cx="453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GB"/>
                  <a:t>100</a:t>
                </a:r>
              </a:p>
            </p:txBody>
          </p:sp>
          <p:sp>
            <p:nvSpPr>
              <p:cNvPr id="13345" name="Text Box 31"/>
              <p:cNvSpPr txBox="1">
                <a:spLocks noChangeArrowheads="1"/>
              </p:cNvSpPr>
              <p:nvPr/>
            </p:nvSpPr>
            <p:spPr bwMode="auto">
              <a:xfrm>
                <a:off x="2216" y="2667"/>
                <a:ext cx="453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GB"/>
                  <a:t>200</a:t>
                </a:r>
              </a:p>
            </p:txBody>
          </p:sp>
          <p:sp>
            <p:nvSpPr>
              <p:cNvPr id="13346" name="Text Box 32"/>
              <p:cNvSpPr txBox="1">
                <a:spLocks noChangeArrowheads="1"/>
              </p:cNvSpPr>
              <p:nvPr/>
            </p:nvSpPr>
            <p:spPr bwMode="auto">
              <a:xfrm>
                <a:off x="2216" y="2219"/>
                <a:ext cx="453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GB"/>
                  <a:t>300</a:t>
                </a:r>
              </a:p>
            </p:txBody>
          </p:sp>
          <p:sp>
            <p:nvSpPr>
              <p:cNvPr id="13347" name="Text Box 33"/>
              <p:cNvSpPr txBox="1">
                <a:spLocks noChangeArrowheads="1"/>
              </p:cNvSpPr>
              <p:nvPr/>
            </p:nvSpPr>
            <p:spPr bwMode="auto">
              <a:xfrm>
                <a:off x="2216" y="1752"/>
                <a:ext cx="453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GB"/>
                  <a:t>400</a:t>
                </a:r>
              </a:p>
            </p:txBody>
          </p:sp>
          <p:sp>
            <p:nvSpPr>
              <p:cNvPr id="13348" name="Text Box 34"/>
              <p:cNvSpPr txBox="1">
                <a:spLocks noChangeArrowheads="1"/>
              </p:cNvSpPr>
              <p:nvPr/>
            </p:nvSpPr>
            <p:spPr bwMode="auto">
              <a:xfrm>
                <a:off x="2202" y="1298"/>
                <a:ext cx="453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GB"/>
                  <a:t>500</a:t>
                </a:r>
              </a:p>
            </p:txBody>
          </p:sp>
        </p:grpSp>
        <p:grpSp>
          <p:nvGrpSpPr>
            <p:cNvPr id="13323" name="Group 51"/>
            <p:cNvGrpSpPr>
              <a:grpSpLocks/>
            </p:cNvGrpSpPr>
            <p:nvPr/>
          </p:nvGrpSpPr>
          <p:grpSpPr bwMode="auto">
            <a:xfrm>
              <a:off x="2608" y="1541"/>
              <a:ext cx="285" cy="2054"/>
              <a:chOff x="2608" y="1541"/>
              <a:chExt cx="285" cy="2054"/>
            </a:xfrm>
          </p:grpSpPr>
          <p:sp>
            <p:nvSpPr>
              <p:cNvPr id="13324" name="Line 36"/>
              <p:cNvSpPr>
                <a:spLocks noChangeShapeType="1"/>
              </p:cNvSpPr>
              <p:nvPr/>
            </p:nvSpPr>
            <p:spPr bwMode="auto">
              <a:xfrm>
                <a:off x="2621" y="3595"/>
                <a:ext cx="272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3325" name="Line 38"/>
              <p:cNvSpPr>
                <a:spLocks noChangeShapeType="1"/>
              </p:cNvSpPr>
              <p:nvPr/>
            </p:nvSpPr>
            <p:spPr bwMode="auto">
              <a:xfrm>
                <a:off x="2619" y="3353"/>
                <a:ext cx="272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3326" name="Line 39"/>
              <p:cNvSpPr>
                <a:spLocks noChangeShapeType="1"/>
              </p:cNvSpPr>
              <p:nvPr/>
            </p:nvSpPr>
            <p:spPr bwMode="auto">
              <a:xfrm>
                <a:off x="2613" y="3150"/>
                <a:ext cx="272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3327" name="Line 40"/>
              <p:cNvSpPr>
                <a:spLocks noChangeShapeType="1"/>
              </p:cNvSpPr>
              <p:nvPr/>
            </p:nvSpPr>
            <p:spPr bwMode="auto">
              <a:xfrm>
                <a:off x="2608" y="2915"/>
                <a:ext cx="272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3328" name="Line 41"/>
              <p:cNvSpPr>
                <a:spLocks noChangeShapeType="1"/>
              </p:cNvSpPr>
              <p:nvPr/>
            </p:nvSpPr>
            <p:spPr bwMode="auto">
              <a:xfrm>
                <a:off x="2608" y="2704"/>
                <a:ext cx="272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3329" name="Line 42"/>
              <p:cNvSpPr>
                <a:spLocks noChangeShapeType="1"/>
              </p:cNvSpPr>
              <p:nvPr/>
            </p:nvSpPr>
            <p:spPr bwMode="auto">
              <a:xfrm>
                <a:off x="2608" y="2478"/>
                <a:ext cx="272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3330" name="Line 43"/>
              <p:cNvSpPr>
                <a:spLocks noChangeShapeType="1"/>
              </p:cNvSpPr>
              <p:nvPr/>
            </p:nvSpPr>
            <p:spPr bwMode="auto">
              <a:xfrm>
                <a:off x="2608" y="2235"/>
                <a:ext cx="272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3331" name="Line 44"/>
              <p:cNvSpPr>
                <a:spLocks noChangeShapeType="1"/>
              </p:cNvSpPr>
              <p:nvPr/>
            </p:nvSpPr>
            <p:spPr bwMode="auto">
              <a:xfrm>
                <a:off x="2608" y="2000"/>
                <a:ext cx="272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3332" name="Line 45"/>
              <p:cNvSpPr>
                <a:spLocks noChangeShapeType="1"/>
              </p:cNvSpPr>
              <p:nvPr/>
            </p:nvSpPr>
            <p:spPr bwMode="auto">
              <a:xfrm>
                <a:off x="2608" y="1765"/>
                <a:ext cx="272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3333" name="Line 46"/>
              <p:cNvSpPr>
                <a:spLocks noChangeShapeType="1"/>
              </p:cNvSpPr>
              <p:nvPr/>
            </p:nvSpPr>
            <p:spPr bwMode="auto">
              <a:xfrm>
                <a:off x="2608" y="1541"/>
                <a:ext cx="272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</p:grpSp>
      </p:grpSp>
      <p:sp>
        <p:nvSpPr>
          <p:cNvPr id="14383" name="Freeform 47"/>
          <p:cNvSpPr>
            <a:spLocks/>
          </p:cNvSpPr>
          <p:nvPr/>
        </p:nvSpPr>
        <p:spPr bwMode="auto">
          <a:xfrm>
            <a:off x="4643438" y="3573463"/>
            <a:ext cx="373062" cy="142875"/>
          </a:xfrm>
          <a:custGeom>
            <a:avLst/>
            <a:gdLst>
              <a:gd name="T0" fmla="*/ 46 w 235"/>
              <a:gd name="T1" fmla="*/ 90 h 90"/>
              <a:gd name="T2" fmla="*/ 227 w 235"/>
              <a:gd name="T3" fmla="*/ 45 h 90"/>
              <a:gd name="T4" fmla="*/ 0 w 235"/>
              <a:gd name="T5" fmla="*/ 0 h 90"/>
              <a:gd name="T6" fmla="*/ 0 60000 65536"/>
              <a:gd name="T7" fmla="*/ 0 60000 65536"/>
              <a:gd name="T8" fmla="*/ 0 60000 65536"/>
              <a:gd name="T9" fmla="*/ 0 w 235"/>
              <a:gd name="T10" fmla="*/ 0 h 90"/>
              <a:gd name="T11" fmla="*/ 235 w 235"/>
              <a:gd name="T12" fmla="*/ 90 h 9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35" h="90">
                <a:moveTo>
                  <a:pt x="46" y="90"/>
                </a:moveTo>
                <a:cubicBezTo>
                  <a:pt x="140" y="75"/>
                  <a:pt x="235" y="60"/>
                  <a:pt x="227" y="45"/>
                </a:cubicBezTo>
                <a:cubicBezTo>
                  <a:pt x="219" y="30"/>
                  <a:pt x="38" y="7"/>
                  <a:pt x="0" y="0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4384" name="Freeform 48"/>
          <p:cNvSpPr>
            <a:spLocks/>
          </p:cNvSpPr>
          <p:nvPr/>
        </p:nvSpPr>
        <p:spPr bwMode="auto">
          <a:xfrm>
            <a:off x="4572000" y="3357563"/>
            <a:ext cx="442913" cy="215900"/>
          </a:xfrm>
          <a:custGeom>
            <a:avLst/>
            <a:gdLst>
              <a:gd name="T0" fmla="*/ 0 w 279"/>
              <a:gd name="T1" fmla="*/ 136 h 136"/>
              <a:gd name="T2" fmla="*/ 272 w 279"/>
              <a:gd name="T3" fmla="*/ 45 h 136"/>
              <a:gd name="T4" fmla="*/ 45 w 279"/>
              <a:gd name="T5" fmla="*/ 0 h 136"/>
              <a:gd name="T6" fmla="*/ 0 60000 65536"/>
              <a:gd name="T7" fmla="*/ 0 60000 65536"/>
              <a:gd name="T8" fmla="*/ 0 60000 65536"/>
              <a:gd name="T9" fmla="*/ 0 w 279"/>
              <a:gd name="T10" fmla="*/ 0 h 136"/>
              <a:gd name="T11" fmla="*/ 279 w 279"/>
              <a:gd name="T12" fmla="*/ 136 h 1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79" h="136">
                <a:moveTo>
                  <a:pt x="0" y="136"/>
                </a:moveTo>
                <a:cubicBezTo>
                  <a:pt x="132" y="102"/>
                  <a:pt x="265" y="68"/>
                  <a:pt x="272" y="45"/>
                </a:cubicBezTo>
                <a:cubicBezTo>
                  <a:pt x="279" y="22"/>
                  <a:pt x="162" y="11"/>
                  <a:pt x="45" y="0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4385" name="Freeform 49"/>
          <p:cNvSpPr>
            <a:spLocks/>
          </p:cNvSpPr>
          <p:nvPr/>
        </p:nvSpPr>
        <p:spPr bwMode="auto">
          <a:xfrm>
            <a:off x="4572000" y="3141663"/>
            <a:ext cx="504825" cy="215900"/>
          </a:xfrm>
          <a:custGeom>
            <a:avLst/>
            <a:gdLst>
              <a:gd name="T0" fmla="*/ 0 w 318"/>
              <a:gd name="T1" fmla="*/ 136 h 136"/>
              <a:gd name="T2" fmla="*/ 318 w 318"/>
              <a:gd name="T3" fmla="*/ 45 h 136"/>
              <a:gd name="T4" fmla="*/ 0 w 318"/>
              <a:gd name="T5" fmla="*/ 0 h 136"/>
              <a:gd name="T6" fmla="*/ 0 60000 65536"/>
              <a:gd name="T7" fmla="*/ 0 60000 65536"/>
              <a:gd name="T8" fmla="*/ 0 60000 65536"/>
              <a:gd name="T9" fmla="*/ 0 w 318"/>
              <a:gd name="T10" fmla="*/ 0 h 136"/>
              <a:gd name="T11" fmla="*/ 318 w 318"/>
              <a:gd name="T12" fmla="*/ 136 h 1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18" h="136">
                <a:moveTo>
                  <a:pt x="0" y="136"/>
                </a:moveTo>
                <a:cubicBezTo>
                  <a:pt x="159" y="102"/>
                  <a:pt x="318" y="68"/>
                  <a:pt x="318" y="45"/>
                </a:cubicBezTo>
                <a:cubicBezTo>
                  <a:pt x="318" y="22"/>
                  <a:pt x="159" y="11"/>
                  <a:pt x="0" y="0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4386" name="Freeform 50"/>
          <p:cNvSpPr>
            <a:spLocks/>
          </p:cNvSpPr>
          <p:nvPr/>
        </p:nvSpPr>
        <p:spPr bwMode="auto">
          <a:xfrm>
            <a:off x="4643438" y="2997200"/>
            <a:ext cx="446087" cy="144463"/>
          </a:xfrm>
          <a:custGeom>
            <a:avLst/>
            <a:gdLst>
              <a:gd name="T0" fmla="*/ 0 w 281"/>
              <a:gd name="T1" fmla="*/ 91 h 91"/>
              <a:gd name="T2" fmla="*/ 273 w 281"/>
              <a:gd name="T3" fmla="*/ 45 h 91"/>
              <a:gd name="T4" fmla="*/ 46 w 281"/>
              <a:gd name="T5" fmla="*/ 0 h 91"/>
              <a:gd name="T6" fmla="*/ 0 60000 65536"/>
              <a:gd name="T7" fmla="*/ 0 60000 65536"/>
              <a:gd name="T8" fmla="*/ 0 60000 65536"/>
              <a:gd name="T9" fmla="*/ 0 w 281"/>
              <a:gd name="T10" fmla="*/ 0 h 91"/>
              <a:gd name="T11" fmla="*/ 281 w 281"/>
              <a:gd name="T12" fmla="*/ 91 h 9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81" h="91">
                <a:moveTo>
                  <a:pt x="0" y="91"/>
                </a:moveTo>
                <a:cubicBezTo>
                  <a:pt x="132" y="75"/>
                  <a:pt x="265" y="60"/>
                  <a:pt x="273" y="45"/>
                </a:cubicBezTo>
                <a:cubicBezTo>
                  <a:pt x="281" y="30"/>
                  <a:pt x="163" y="15"/>
                  <a:pt x="46" y="0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4389" name="Text Box 53"/>
          <p:cNvSpPr txBox="1">
            <a:spLocks noChangeArrowheads="1"/>
          </p:cNvSpPr>
          <p:nvPr/>
        </p:nvSpPr>
        <p:spPr bwMode="auto">
          <a:xfrm>
            <a:off x="6084888" y="4005263"/>
            <a:ext cx="24479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>
                <a:solidFill>
                  <a:srgbClr val="FF0000"/>
                </a:solidFill>
              </a:rPr>
              <a:t>ANSWER – 4 Jumps</a:t>
            </a:r>
          </a:p>
        </p:txBody>
      </p:sp>
    </p:spTree>
    <p:extLst>
      <p:ext uri="{BB962C8B-B14F-4D97-AF65-F5344CB8AC3E}">
        <p14:creationId xmlns:p14="http://schemas.microsoft.com/office/powerpoint/2010/main" val="36829163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3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3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3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3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4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3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3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4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43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43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43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4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71" grpId="0"/>
      <p:bldP spid="14383" grpId="0" animBg="1"/>
      <p:bldP spid="14384" grpId="0" animBg="1"/>
      <p:bldP spid="14385" grpId="0" animBg="1"/>
      <p:bldP spid="14386" grpId="0" animBg="1"/>
      <p:bldP spid="1438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800">
                <a:latin typeface="Arial" charset="0"/>
              </a:rPr>
              <a:t>Reading Scale (1)</a:t>
            </a:r>
          </a:p>
        </p:txBody>
      </p:sp>
      <p:grpSp>
        <p:nvGrpSpPr>
          <p:cNvPr id="2" name="Group 74"/>
          <p:cNvGrpSpPr>
            <a:grpSpLocks/>
          </p:cNvGrpSpPr>
          <p:nvPr/>
        </p:nvGrpSpPr>
        <p:grpSpPr bwMode="auto">
          <a:xfrm>
            <a:off x="3352800" y="1762125"/>
            <a:ext cx="2514600" cy="4114800"/>
            <a:chOff x="2112" y="1110"/>
            <a:chExt cx="1584" cy="2592"/>
          </a:xfrm>
        </p:grpSpPr>
        <p:grpSp>
          <p:nvGrpSpPr>
            <p:cNvPr id="14342" name="Group 73"/>
            <p:cNvGrpSpPr>
              <a:grpSpLocks/>
            </p:cNvGrpSpPr>
            <p:nvPr/>
          </p:nvGrpSpPr>
          <p:grpSpPr bwMode="auto">
            <a:xfrm>
              <a:off x="2112" y="1110"/>
              <a:ext cx="1584" cy="2592"/>
              <a:chOff x="2112" y="1110"/>
              <a:chExt cx="1584" cy="2592"/>
            </a:xfrm>
          </p:grpSpPr>
          <p:sp>
            <p:nvSpPr>
              <p:cNvPr id="14369" name="Freeform 6"/>
              <p:cNvSpPr>
                <a:spLocks/>
              </p:cNvSpPr>
              <p:nvPr/>
            </p:nvSpPr>
            <p:spPr bwMode="auto">
              <a:xfrm>
                <a:off x="2112" y="1254"/>
                <a:ext cx="1584" cy="2448"/>
              </a:xfrm>
              <a:custGeom>
                <a:avLst/>
                <a:gdLst>
                  <a:gd name="T0" fmla="*/ 0 w 2340"/>
                  <a:gd name="T1" fmla="*/ 0 h 6120"/>
                  <a:gd name="T2" fmla="*/ 0 w 2340"/>
                  <a:gd name="T3" fmla="*/ 6120 h 6120"/>
                  <a:gd name="T4" fmla="*/ 2340 w 2340"/>
                  <a:gd name="T5" fmla="*/ 6120 h 6120"/>
                  <a:gd name="T6" fmla="*/ 2340 w 2340"/>
                  <a:gd name="T7" fmla="*/ 0 h 612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340"/>
                  <a:gd name="T13" fmla="*/ 0 h 6120"/>
                  <a:gd name="T14" fmla="*/ 2340 w 2340"/>
                  <a:gd name="T15" fmla="*/ 6120 h 612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340" h="6120">
                    <a:moveTo>
                      <a:pt x="0" y="0"/>
                    </a:moveTo>
                    <a:lnTo>
                      <a:pt x="0" y="6120"/>
                    </a:lnTo>
                    <a:lnTo>
                      <a:pt x="2340" y="6120"/>
                    </a:lnTo>
                    <a:lnTo>
                      <a:pt x="2340" y="0"/>
                    </a:lnTo>
                  </a:path>
                </a:pathLst>
              </a:custGeom>
              <a:noFill/>
              <a:ln w="254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4370" name="Text Box 7"/>
              <p:cNvSpPr txBox="1">
                <a:spLocks noChangeArrowheads="1"/>
              </p:cNvSpPr>
              <p:nvPr/>
            </p:nvSpPr>
            <p:spPr bwMode="auto">
              <a:xfrm>
                <a:off x="2328" y="1110"/>
                <a:ext cx="288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ml</a:t>
                </a:r>
                <a:endParaRPr lang="en-GB"/>
              </a:p>
            </p:txBody>
          </p:sp>
          <p:grpSp>
            <p:nvGrpSpPr>
              <p:cNvPr id="14371" name="Group 8"/>
              <p:cNvGrpSpPr>
                <a:grpSpLocks/>
              </p:cNvGrpSpPr>
              <p:nvPr/>
            </p:nvGrpSpPr>
            <p:grpSpPr bwMode="auto">
              <a:xfrm>
                <a:off x="2723" y="2795"/>
                <a:ext cx="367" cy="907"/>
                <a:chOff x="2584" y="2795"/>
                <a:chExt cx="367" cy="907"/>
              </a:xfrm>
            </p:grpSpPr>
            <p:grpSp>
              <p:nvGrpSpPr>
                <p:cNvPr id="14389" name="Group 9"/>
                <p:cNvGrpSpPr>
                  <a:grpSpLocks/>
                </p:cNvGrpSpPr>
                <p:nvPr/>
              </p:nvGrpSpPr>
              <p:grpSpPr bwMode="auto">
                <a:xfrm>
                  <a:off x="2585" y="2795"/>
                  <a:ext cx="366" cy="907"/>
                  <a:chOff x="1530" y="3240"/>
                  <a:chExt cx="915" cy="900"/>
                </a:xfrm>
              </p:grpSpPr>
              <p:sp>
                <p:nvSpPr>
                  <p:cNvPr id="14391" name="Line 10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4392" name="Line 11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4393" name="Line 12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sp>
              <p:nvSpPr>
                <p:cNvPr id="14390" name="Line 13"/>
                <p:cNvSpPr>
                  <a:spLocks noChangeShapeType="1"/>
                </p:cNvSpPr>
                <p:nvPr/>
              </p:nvSpPr>
              <p:spPr bwMode="auto">
                <a:xfrm>
                  <a:off x="2584" y="3249"/>
                  <a:ext cx="363" cy="0"/>
                </a:xfrm>
                <a:prstGeom prst="line">
                  <a:avLst/>
                </a:prstGeom>
                <a:noFill/>
                <a:ln w="38100">
                  <a:solidFill>
                    <a:srgbClr val="FF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4372" name="Group 14"/>
              <p:cNvGrpSpPr>
                <a:grpSpLocks/>
              </p:cNvGrpSpPr>
              <p:nvPr/>
            </p:nvGrpSpPr>
            <p:grpSpPr bwMode="auto">
              <a:xfrm>
                <a:off x="2723" y="1885"/>
                <a:ext cx="367" cy="907"/>
                <a:chOff x="2584" y="2795"/>
                <a:chExt cx="367" cy="907"/>
              </a:xfrm>
            </p:grpSpPr>
            <p:grpSp>
              <p:nvGrpSpPr>
                <p:cNvPr id="14384" name="Group 15"/>
                <p:cNvGrpSpPr>
                  <a:grpSpLocks/>
                </p:cNvGrpSpPr>
                <p:nvPr/>
              </p:nvGrpSpPr>
              <p:grpSpPr bwMode="auto">
                <a:xfrm>
                  <a:off x="2585" y="2795"/>
                  <a:ext cx="366" cy="907"/>
                  <a:chOff x="1530" y="3240"/>
                  <a:chExt cx="915" cy="900"/>
                </a:xfrm>
              </p:grpSpPr>
              <p:sp>
                <p:nvSpPr>
                  <p:cNvPr id="14386" name="Line 16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4387" name="Line 17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4388" name="Line 18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sp>
              <p:nvSpPr>
                <p:cNvPr id="14385" name="Line 19"/>
                <p:cNvSpPr>
                  <a:spLocks noChangeShapeType="1"/>
                </p:cNvSpPr>
                <p:nvPr/>
              </p:nvSpPr>
              <p:spPr bwMode="auto">
                <a:xfrm>
                  <a:off x="2584" y="3249"/>
                  <a:ext cx="363" cy="0"/>
                </a:xfrm>
                <a:prstGeom prst="line">
                  <a:avLst/>
                </a:prstGeom>
                <a:noFill/>
                <a:ln w="38100">
                  <a:solidFill>
                    <a:srgbClr val="FF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4373" name="Group 20"/>
              <p:cNvGrpSpPr>
                <a:grpSpLocks/>
              </p:cNvGrpSpPr>
              <p:nvPr/>
            </p:nvGrpSpPr>
            <p:grpSpPr bwMode="auto">
              <a:xfrm>
                <a:off x="2723" y="1429"/>
                <a:ext cx="367" cy="907"/>
                <a:chOff x="2584" y="2795"/>
                <a:chExt cx="367" cy="907"/>
              </a:xfrm>
            </p:grpSpPr>
            <p:grpSp>
              <p:nvGrpSpPr>
                <p:cNvPr id="14379" name="Group 21"/>
                <p:cNvGrpSpPr>
                  <a:grpSpLocks/>
                </p:cNvGrpSpPr>
                <p:nvPr/>
              </p:nvGrpSpPr>
              <p:grpSpPr bwMode="auto">
                <a:xfrm>
                  <a:off x="2585" y="2795"/>
                  <a:ext cx="366" cy="907"/>
                  <a:chOff x="1530" y="3240"/>
                  <a:chExt cx="915" cy="900"/>
                </a:xfrm>
              </p:grpSpPr>
              <p:sp>
                <p:nvSpPr>
                  <p:cNvPr id="14381" name="Line 22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4382" name="Line 23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4383" name="Line 24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sp>
              <p:nvSpPr>
                <p:cNvPr id="14380" name="Line 25"/>
                <p:cNvSpPr>
                  <a:spLocks noChangeShapeType="1"/>
                </p:cNvSpPr>
                <p:nvPr/>
              </p:nvSpPr>
              <p:spPr bwMode="auto">
                <a:xfrm>
                  <a:off x="2584" y="3249"/>
                  <a:ext cx="363" cy="0"/>
                </a:xfrm>
                <a:prstGeom prst="line">
                  <a:avLst/>
                </a:prstGeom>
                <a:noFill/>
                <a:ln w="38100">
                  <a:solidFill>
                    <a:srgbClr val="FF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14374" name="Text Box 31"/>
              <p:cNvSpPr txBox="1">
                <a:spLocks noChangeArrowheads="1"/>
              </p:cNvSpPr>
              <p:nvPr/>
            </p:nvSpPr>
            <p:spPr bwMode="auto">
              <a:xfrm>
                <a:off x="2344" y="3113"/>
                <a:ext cx="453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GB"/>
                  <a:t>300</a:t>
                </a:r>
              </a:p>
            </p:txBody>
          </p:sp>
          <p:sp>
            <p:nvSpPr>
              <p:cNvPr id="14375" name="Text Box 32"/>
              <p:cNvSpPr txBox="1">
                <a:spLocks noChangeArrowheads="1"/>
              </p:cNvSpPr>
              <p:nvPr/>
            </p:nvSpPr>
            <p:spPr bwMode="auto">
              <a:xfrm>
                <a:off x="2355" y="2667"/>
                <a:ext cx="453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GB"/>
                  <a:t>400</a:t>
                </a:r>
              </a:p>
            </p:txBody>
          </p:sp>
          <p:sp>
            <p:nvSpPr>
              <p:cNvPr id="14376" name="Text Box 33"/>
              <p:cNvSpPr txBox="1">
                <a:spLocks noChangeArrowheads="1"/>
              </p:cNvSpPr>
              <p:nvPr/>
            </p:nvSpPr>
            <p:spPr bwMode="auto">
              <a:xfrm>
                <a:off x="2355" y="2219"/>
                <a:ext cx="453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GB"/>
                  <a:t>500</a:t>
                </a:r>
              </a:p>
            </p:txBody>
          </p:sp>
          <p:sp>
            <p:nvSpPr>
              <p:cNvPr id="14377" name="Text Box 34"/>
              <p:cNvSpPr txBox="1">
                <a:spLocks noChangeArrowheads="1"/>
              </p:cNvSpPr>
              <p:nvPr/>
            </p:nvSpPr>
            <p:spPr bwMode="auto">
              <a:xfrm>
                <a:off x="2355" y="1752"/>
                <a:ext cx="453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GB"/>
                  <a:t>600</a:t>
                </a:r>
              </a:p>
            </p:txBody>
          </p:sp>
          <p:sp>
            <p:nvSpPr>
              <p:cNvPr id="14378" name="Text Box 35"/>
              <p:cNvSpPr txBox="1">
                <a:spLocks noChangeArrowheads="1"/>
              </p:cNvSpPr>
              <p:nvPr/>
            </p:nvSpPr>
            <p:spPr bwMode="auto">
              <a:xfrm>
                <a:off x="2341" y="1298"/>
                <a:ext cx="453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GB"/>
                  <a:t>700</a:t>
                </a:r>
              </a:p>
            </p:txBody>
          </p:sp>
        </p:grpSp>
        <p:grpSp>
          <p:nvGrpSpPr>
            <p:cNvPr id="14343" name="Group 72"/>
            <p:cNvGrpSpPr>
              <a:grpSpLocks/>
            </p:cNvGrpSpPr>
            <p:nvPr/>
          </p:nvGrpSpPr>
          <p:grpSpPr bwMode="auto">
            <a:xfrm>
              <a:off x="2749" y="1512"/>
              <a:ext cx="288" cy="2100"/>
              <a:chOff x="2749" y="1512"/>
              <a:chExt cx="288" cy="2100"/>
            </a:xfrm>
          </p:grpSpPr>
          <p:grpSp>
            <p:nvGrpSpPr>
              <p:cNvPr id="14344" name="Group 50"/>
              <p:cNvGrpSpPr>
                <a:grpSpLocks/>
              </p:cNvGrpSpPr>
              <p:nvPr/>
            </p:nvGrpSpPr>
            <p:grpSpPr bwMode="auto">
              <a:xfrm>
                <a:off x="2752" y="3339"/>
                <a:ext cx="280" cy="273"/>
                <a:chOff x="2752" y="3339"/>
                <a:chExt cx="280" cy="273"/>
              </a:xfrm>
            </p:grpSpPr>
            <p:sp>
              <p:nvSpPr>
                <p:cNvPr id="14365" name="Line 26"/>
                <p:cNvSpPr>
                  <a:spLocks noChangeShapeType="1"/>
                </p:cNvSpPr>
                <p:nvPr/>
              </p:nvSpPr>
              <p:spPr bwMode="auto">
                <a:xfrm>
                  <a:off x="2760" y="3612"/>
                  <a:ext cx="27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4366" name="Line 47"/>
                <p:cNvSpPr>
                  <a:spLocks noChangeShapeType="1"/>
                </p:cNvSpPr>
                <p:nvPr/>
              </p:nvSpPr>
              <p:spPr bwMode="auto">
                <a:xfrm>
                  <a:off x="2757" y="3526"/>
                  <a:ext cx="27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4367" name="Line 48"/>
                <p:cNvSpPr>
                  <a:spLocks noChangeShapeType="1"/>
                </p:cNvSpPr>
                <p:nvPr/>
              </p:nvSpPr>
              <p:spPr bwMode="auto">
                <a:xfrm>
                  <a:off x="2757" y="3435"/>
                  <a:ext cx="27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4368" name="Line 49"/>
                <p:cNvSpPr>
                  <a:spLocks noChangeShapeType="1"/>
                </p:cNvSpPr>
                <p:nvPr/>
              </p:nvSpPr>
              <p:spPr bwMode="auto">
                <a:xfrm>
                  <a:off x="2752" y="3339"/>
                  <a:ext cx="27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4345" name="Group 51"/>
              <p:cNvGrpSpPr>
                <a:grpSpLocks/>
              </p:cNvGrpSpPr>
              <p:nvPr/>
            </p:nvGrpSpPr>
            <p:grpSpPr bwMode="auto">
              <a:xfrm>
                <a:off x="2749" y="2891"/>
                <a:ext cx="280" cy="273"/>
                <a:chOff x="2752" y="3339"/>
                <a:chExt cx="280" cy="273"/>
              </a:xfrm>
            </p:grpSpPr>
            <p:sp>
              <p:nvSpPr>
                <p:cNvPr id="14361" name="Line 52"/>
                <p:cNvSpPr>
                  <a:spLocks noChangeShapeType="1"/>
                </p:cNvSpPr>
                <p:nvPr/>
              </p:nvSpPr>
              <p:spPr bwMode="auto">
                <a:xfrm>
                  <a:off x="2760" y="3612"/>
                  <a:ext cx="27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4362" name="Line 53"/>
                <p:cNvSpPr>
                  <a:spLocks noChangeShapeType="1"/>
                </p:cNvSpPr>
                <p:nvPr/>
              </p:nvSpPr>
              <p:spPr bwMode="auto">
                <a:xfrm>
                  <a:off x="2757" y="3526"/>
                  <a:ext cx="27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4363" name="Line 54"/>
                <p:cNvSpPr>
                  <a:spLocks noChangeShapeType="1"/>
                </p:cNvSpPr>
                <p:nvPr/>
              </p:nvSpPr>
              <p:spPr bwMode="auto">
                <a:xfrm>
                  <a:off x="2757" y="3435"/>
                  <a:ext cx="27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4364" name="Line 55"/>
                <p:cNvSpPr>
                  <a:spLocks noChangeShapeType="1"/>
                </p:cNvSpPr>
                <p:nvPr/>
              </p:nvSpPr>
              <p:spPr bwMode="auto">
                <a:xfrm>
                  <a:off x="2752" y="3339"/>
                  <a:ext cx="27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4346" name="Group 56"/>
              <p:cNvGrpSpPr>
                <a:grpSpLocks/>
              </p:cNvGrpSpPr>
              <p:nvPr/>
            </p:nvGrpSpPr>
            <p:grpSpPr bwMode="auto">
              <a:xfrm>
                <a:off x="2749" y="2430"/>
                <a:ext cx="280" cy="273"/>
                <a:chOff x="2752" y="3339"/>
                <a:chExt cx="280" cy="273"/>
              </a:xfrm>
            </p:grpSpPr>
            <p:sp>
              <p:nvSpPr>
                <p:cNvPr id="14357" name="Line 57"/>
                <p:cNvSpPr>
                  <a:spLocks noChangeShapeType="1"/>
                </p:cNvSpPr>
                <p:nvPr/>
              </p:nvSpPr>
              <p:spPr bwMode="auto">
                <a:xfrm>
                  <a:off x="2760" y="3612"/>
                  <a:ext cx="27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4358" name="Line 58"/>
                <p:cNvSpPr>
                  <a:spLocks noChangeShapeType="1"/>
                </p:cNvSpPr>
                <p:nvPr/>
              </p:nvSpPr>
              <p:spPr bwMode="auto">
                <a:xfrm>
                  <a:off x="2757" y="3526"/>
                  <a:ext cx="27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4359" name="Line 59"/>
                <p:cNvSpPr>
                  <a:spLocks noChangeShapeType="1"/>
                </p:cNvSpPr>
                <p:nvPr/>
              </p:nvSpPr>
              <p:spPr bwMode="auto">
                <a:xfrm>
                  <a:off x="2757" y="3435"/>
                  <a:ext cx="27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4360" name="Line 60"/>
                <p:cNvSpPr>
                  <a:spLocks noChangeShapeType="1"/>
                </p:cNvSpPr>
                <p:nvPr/>
              </p:nvSpPr>
              <p:spPr bwMode="auto">
                <a:xfrm>
                  <a:off x="2752" y="3339"/>
                  <a:ext cx="27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4347" name="Group 61"/>
              <p:cNvGrpSpPr>
                <a:grpSpLocks/>
              </p:cNvGrpSpPr>
              <p:nvPr/>
            </p:nvGrpSpPr>
            <p:grpSpPr bwMode="auto">
              <a:xfrm>
                <a:off x="2757" y="1973"/>
                <a:ext cx="280" cy="273"/>
                <a:chOff x="2752" y="3339"/>
                <a:chExt cx="280" cy="273"/>
              </a:xfrm>
            </p:grpSpPr>
            <p:sp>
              <p:nvSpPr>
                <p:cNvPr id="14353" name="Line 62"/>
                <p:cNvSpPr>
                  <a:spLocks noChangeShapeType="1"/>
                </p:cNvSpPr>
                <p:nvPr/>
              </p:nvSpPr>
              <p:spPr bwMode="auto">
                <a:xfrm>
                  <a:off x="2760" y="3612"/>
                  <a:ext cx="27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4354" name="Line 63"/>
                <p:cNvSpPr>
                  <a:spLocks noChangeShapeType="1"/>
                </p:cNvSpPr>
                <p:nvPr/>
              </p:nvSpPr>
              <p:spPr bwMode="auto">
                <a:xfrm>
                  <a:off x="2757" y="3526"/>
                  <a:ext cx="27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4355" name="Line 64"/>
                <p:cNvSpPr>
                  <a:spLocks noChangeShapeType="1"/>
                </p:cNvSpPr>
                <p:nvPr/>
              </p:nvSpPr>
              <p:spPr bwMode="auto">
                <a:xfrm>
                  <a:off x="2757" y="3435"/>
                  <a:ext cx="27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4356" name="Line 65"/>
                <p:cNvSpPr>
                  <a:spLocks noChangeShapeType="1"/>
                </p:cNvSpPr>
                <p:nvPr/>
              </p:nvSpPr>
              <p:spPr bwMode="auto">
                <a:xfrm>
                  <a:off x="2752" y="3339"/>
                  <a:ext cx="27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4348" name="Group 66"/>
              <p:cNvGrpSpPr>
                <a:grpSpLocks/>
              </p:cNvGrpSpPr>
              <p:nvPr/>
            </p:nvGrpSpPr>
            <p:grpSpPr bwMode="auto">
              <a:xfrm>
                <a:off x="2757" y="1512"/>
                <a:ext cx="280" cy="273"/>
                <a:chOff x="2752" y="3339"/>
                <a:chExt cx="280" cy="273"/>
              </a:xfrm>
            </p:grpSpPr>
            <p:sp>
              <p:nvSpPr>
                <p:cNvPr id="14349" name="Line 67"/>
                <p:cNvSpPr>
                  <a:spLocks noChangeShapeType="1"/>
                </p:cNvSpPr>
                <p:nvPr/>
              </p:nvSpPr>
              <p:spPr bwMode="auto">
                <a:xfrm>
                  <a:off x="2760" y="3612"/>
                  <a:ext cx="27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4350" name="Line 68"/>
                <p:cNvSpPr>
                  <a:spLocks noChangeShapeType="1"/>
                </p:cNvSpPr>
                <p:nvPr/>
              </p:nvSpPr>
              <p:spPr bwMode="auto">
                <a:xfrm>
                  <a:off x="2757" y="3526"/>
                  <a:ext cx="27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4351" name="Line 69"/>
                <p:cNvSpPr>
                  <a:spLocks noChangeShapeType="1"/>
                </p:cNvSpPr>
                <p:nvPr/>
              </p:nvSpPr>
              <p:spPr bwMode="auto">
                <a:xfrm>
                  <a:off x="2757" y="3435"/>
                  <a:ext cx="27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4352" name="Line 70"/>
                <p:cNvSpPr>
                  <a:spLocks noChangeShapeType="1"/>
                </p:cNvSpPr>
                <p:nvPr/>
              </p:nvSpPr>
              <p:spPr bwMode="auto">
                <a:xfrm>
                  <a:off x="2752" y="3339"/>
                  <a:ext cx="27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sp>
        <p:nvSpPr>
          <p:cNvPr id="15431" name="Text Box 71"/>
          <p:cNvSpPr txBox="1">
            <a:spLocks noChangeArrowheads="1"/>
          </p:cNvSpPr>
          <p:nvPr/>
        </p:nvSpPr>
        <p:spPr bwMode="auto">
          <a:xfrm>
            <a:off x="539750" y="1628775"/>
            <a:ext cx="2232025" cy="393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2800"/>
              <a:t>How many jumps between numbers?</a:t>
            </a:r>
          </a:p>
          <a:p>
            <a:pPr eaLnBrk="1" hangingPunct="1">
              <a:spcBef>
                <a:spcPct val="50000"/>
              </a:spcBef>
            </a:pPr>
            <a:endParaRPr lang="en-GB" sz="2800"/>
          </a:p>
          <a:p>
            <a:pPr eaLnBrk="1" hangingPunct="1">
              <a:spcBef>
                <a:spcPct val="50000"/>
              </a:spcBef>
            </a:pPr>
            <a:r>
              <a:rPr lang="en-GB" sz="2800"/>
              <a:t>Write your answer with a partner.</a:t>
            </a:r>
          </a:p>
        </p:txBody>
      </p:sp>
      <p:sp>
        <p:nvSpPr>
          <p:cNvPr id="15435" name="Text Box 75"/>
          <p:cNvSpPr txBox="1">
            <a:spLocks noChangeArrowheads="1"/>
          </p:cNvSpPr>
          <p:nvPr/>
        </p:nvSpPr>
        <p:spPr bwMode="auto">
          <a:xfrm>
            <a:off x="6227763" y="3860800"/>
            <a:ext cx="24479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>
                <a:solidFill>
                  <a:srgbClr val="FF0000"/>
                </a:solidFill>
              </a:rPr>
              <a:t>ANSWER – 5 Jumps</a:t>
            </a:r>
          </a:p>
        </p:txBody>
      </p:sp>
    </p:spTree>
    <p:extLst>
      <p:ext uri="{BB962C8B-B14F-4D97-AF65-F5344CB8AC3E}">
        <p14:creationId xmlns:p14="http://schemas.microsoft.com/office/powerpoint/2010/main" val="13670865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54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54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5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5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431" grpId="0"/>
      <p:bldP spid="1543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800">
                <a:latin typeface="Arial" charset="0"/>
              </a:rPr>
              <a:t>Reading Scale (1)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3425825" y="1762125"/>
            <a:ext cx="2514600" cy="4114800"/>
            <a:chOff x="2112" y="1110"/>
            <a:chExt cx="1584" cy="2592"/>
          </a:xfrm>
        </p:grpSpPr>
        <p:grpSp>
          <p:nvGrpSpPr>
            <p:cNvPr id="15366" name="Group 5"/>
            <p:cNvGrpSpPr>
              <a:grpSpLocks/>
            </p:cNvGrpSpPr>
            <p:nvPr/>
          </p:nvGrpSpPr>
          <p:grpSpPr bwMode="auto">
            <a:xfrm>
              <a:off x="2112" y="1110"/>
              <a:ext cx="1584" cy="2592"/>
              <a:chOff x="2112" y="1110"/>
              <a:chExt cx="1584" cy="2592"/>
            </a:xfrm>
          </p:grpSpPr>
          <p:sp>
            <p:nvSpPr>
              <p:cNvPr id="15393" name="Freeform 6"/>
              <p:cNvSpPr>
                <a:spLocks/>
              </p:cNvSpPr>
              <p:nvPr/>
            </p:nvSpPr>
            <p:spPr bwMode="auto">
              <a:xfrm>
                <a:off x="2112" y="1254"/>
                <a:ext cx="1584" cy="2448"/>
              </a:xfrm>
              <a:custGeom>
                <a:avLst/>
                <a:gdLst>
                  <a:gd name="T0" fmla="*/ 0 w 2340"/>
                  <a:gd name="T1" fmla="*/ 0 h 6120"/>
                  <a:gd name="T2" fmla="*/ 0 w 2340"/>
                  <a:gd name="T3" fmla="*/ 6120 h 6120"/>
                  <a:gd name="T4" fmla="*/ 2340 w 2340"/>
                  <a:gd name="T5" fmla="*/ 6120 h 6120"/>
                  <a:gd name="T6" fmla="*/ 2340 w 2340"/>
                  <a:gd name="T7" fmla="*/ 0 h 612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340"/>
                  <a:gd name="T13" fmla="*/ 0 h 6120"/>
                  <a:gd name="T14" fmla="*/ 2340 w 2340"/>
                  <a:gd name="T15" fmla="*/ 6120 h 612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340" h="6120">
                    <a:moveTo>
                      <a:pt x="0" y="0"/>
                    </a:moveTo>
                    <a:lnTo>
                      <a:pt x="0" y="6120"/>
                    </a:lnTo>
                    <a:lnTo>
                      <a:pt x="2340" y="6120"/>
                    </a:lnTo>
                    <a:lnTo>
                      <a:pt x="2340" y="0"/>
                    </a:lnTo>
                  </a:path>
                </a:pathLst>
              </a:custGeom>
              <a:noFill/>
              <a:ln w="254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5394" name="Text Box 7"/>
              <p:cNvSpPr txBox="1">
                <a:spLocks noChangeArrowheads="1"/>
              </p:cNvSpPr>
              <p:nvPr/>
            </p:nvSpPr>
            <p:spPr bwMode="auto">
              <a:xfrm>
                <a:off x="2328" y="1110"/>
                <a:ext cx="288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ml</a:t>
                </a:r>
                <a:endParaRPr lang="en-GB"/>
              </a:p>
            </p:txBody>
          </p:sp>
          <p:grpSp>
            <p:nvGrpSpPr>
              <p:cNvPr id="15395" name="Group 8"/>
              <p:cNvGrpSpPr>
                <a:grpSpLocks/>
              </p:cNvGrpSpPr>
              <p:nvPr/>
            </p:nvGrpSpPr>
            <p:grpSpPr bwMode="auto">
              <a:xfrm>
                <a:off x="2723" y="2795"/>
                <a:ext cx="367" cy="907"/>
                <a:chOff x="2584" y="2795"/>
                <a:chExt cx="367" cy="907"/>
              </a:xfrm>
            </p:grpSpPr>
            <p:grpSp>
              <p:nvGrpSpPr>
                <p:cNvPr id="15413" name="Group 9"/>
                <p:cNvGrpSpPr>
                  <a:grpSpLocks/>
                </p:cNvGrpSpPr>
                <p:nvPr/>
              </p:nvGrpSpPr>
              <p:grpSpPr bwMode="auto">
                <a:xfrm>
                  <a:off x="2585" y="2795"/>
                  <a:ext cx="366" cy="907"/>
                  <a:chOff x="1530" y="3240"/>
                  <a:chExt cx="915" cy="900"/>
                </a:xfrm>
              </p:grpSpPr>
              <p:sp>
                <p:nvSpPr>
                  <p:cNvPr id="15415" name="Line 10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5416" name="Line 11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5417" name="Line 12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sp>
              <p:nvSpPr>
                <p:cNvPr id="15414" name="Line 13"/>
                <p:cNvSpPr>
                  <a:spLocks noChangeShapeType="1"/>
                </p:cNvSpPr>
                <p:nvPr/>
              </p:nvSpPr>
              <p:spPr bwMode="auto">
                <a:xfrm>
                  <a:off x="2584" y="3249"/>
                  <a:ext cx="363" cy="0"/>
                </a:xfrm>
                <a:prstGeom prst="line">
                  <a:avLst/>
                </a:prstGeom>
                <a:noFill/>
                <a:ln w="38100">
                  <a:solidFill>
                    <a:srgbClr val="FF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5396" name="Group 14"/>
              <p:cNvGrpSpPr>
                <a:grpSpLocks/>
              </p:cNvGrpSpPr>
              <p:nvPr/>
            </p:nvGrpSpPr>
            <p:grpSpPr bwMode="auto">
              <a:xfrm>
                <a:off x="2723" y="1885"/>
                <a:ext cx="367" cy="907"/>
                <a:chOff x="2584" y="2795"/>
                <a:chExt cx="367" cy="907"/>
              </a:xfrm>
            </p:grpSpPr>
            <p:grpSp>
              <p:nvGrpSpPr>
                <p:cNvPr id="15408" name="Group 15"/>
                <p:cNvGrpSpPr>
                  <a:grpSpLocks/>
                </p:cNvGrpSpPr>
                <p:nvPr/>
              </p:nvGrpSpPr>
              <p:grpSpPr bwMode="auto">
                <a:xfrm>
                  <a:off x="2585" y="2795"/>
                  <a:ext cx="366" cy="907"/>
                  <a:chOff x="1530" y="3240"/>
                  <a:chExt cx="915" cy="900"/>
                </a:xfrm>
              </p:grpSpPr>
              <p:sp>
                <p:nvSpPr>
                  <p:cNvPr id="15410" name="Line 16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5411" name="Line 17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5412" name="Line 18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sp>
              <p:nvSpPr>
                <p:cNvPr id="15409" name="Line 19"/>
                <p:cNvSpPr>
                  <a:spLocks noChangeShapeType="1"/>
                </p:cNvSpPr>
                <p:nvPr/>
              </p:nvSpPr>
              <p:spPr bwMode="auto">
                <a:xfrm>
                  <a:off x="2584" y="3249"/>
                  <a:ext cx="363" cy="0"/>
                </a:xfrm>
                <a:prstGeom prst="line">
                  <a:avLst/>
                </a:prstGeom>
                <a:noFill/>
                <a:ln w="38100">
                  <a:solidFill>
                    <a:srgbClr val="FF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5397" name="Group 20"/>
              <p:cNvGrpSpPr>
                <a:grpSpLocks/>
              </p:cNvGrpSpPr>
              <p:nvPr/>
            </p:nvGrpSpPr>
            <p:grpSpPr bwMode="auto">
              <a:xfrm>
                <a:off x="2723" y="1429"/>
                <a:ext cx="367" cy="907"/>
                <a:chOff x="2584" y="2795"/>
                <a:chExt cx="367" cy="907"/>
              </a:xfrm>
            </p:grpSpPr>
            <p:grpSp>
              <p:nvGrpSpPr>
                <p:cNvPr id="15403" name="Group 21"/>
                <p:cNvGrpSpPr>
                  <a:grpSpLocks/>
                </p:cNvGrpSpPr>
                <p:nvPr/>
              </p:nvGrpSpPr>
              <p:grpSpPr bwMode="auto">
                <a:xfrm>
                  <a:off x="2585" y="2795"/>
                  <a:ext cx="366" cy="907"/>
                  <a:chOff x="1530" y="3240"/>
                  <a:chExt cx="915" cy="900"/>
                </a:xfrm>
              </p:grpSpPr>
              <p:sp>
                <p:nvSpPr>
                  <p:cNvPr id="15405" name="Line 22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5406" name="Line 23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5407" name="Line 24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sp>
              <p:nvSpPr>
                <p:cNvPr id="15404" name="Line 25"/>
                <p:cNvSpPr>
                  <a:spLocks noChangeShapeType="1"/>
                </p:cNvSpPr>
                <p:nvPr/>
              </p:nvSpPr>
              <p:spPr bwMode="auto">
                <a:xfrm>
                  <a:off x="2584" y="3249"/>
                  <a:ext cx="363" cy="0"/>
                </a:xfrm>
                <a:prstGeom prst="line">
                  <a:avLst/>
                </a:prstGeom>
                <a:noFill/>
                <a:ln w="38100">
                  <a:solidFill>
                    <a:srgbClr val="FF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15398" name="Text Box 26"/>
              <p:cNvSpPr txBox="1">
                <a:spLocks noChangeArrowheads="1"/>
              </p:cNvSpPr>
              <p:nvPr/>
            </p:nvSpPr>
            <p:spPr bwMode="auto">
              <a:xfrm>
                <a:off x="2344" y="3113"/>
                <a:ext cx="453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endParaRPr lang="en-US"/>
              </a:p>
            </p:txBody>
          </p:sp>
          <p:sp>
            <p:nvSpPr>
              <p:cNvPr id="15399" name="Text Box 27"/>
              <p:cNvSpPr txBox="1">
                <a:spLocks noChangeArrowheads="1"/>
              </p:cNvSpPr>
              <p:nvPr/>
            </p:nvSpPr>
            <p:spPr bwMode="auto">
              <a:xfrm>
                <a:off x="2355" y="2667"/>
                <a:ext cx="453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GB"/>
                  <a:t>400</a:t>
                </a:r>
              </a:p>
            </p:txBody>
          </p:sp>
          <p:sp>
            <p:nvSpPr>
              <p:cNvPr id="15400" name="Text Box 28"/>
              <p:cNvSpPr txBox="1">
                <a:spLocks noChangeArrowheads="1"/>
              </p:cNvSpPr>
              <p:nvPr/>
            </p:nvSpPr>
            <p:spPr bwMode="auto">
              <a:xfrm>
                <a:off x="2355" y="2219"/>
                <a:ext cx="453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endParaRPr lang="en-US"/>
              </a:p>
            </p:txBody>
          </p:sp>
          <p:sp>
            <p:nvSpPr>
              <p:cNvPr id="15401" name="Text Box 29"/>
              <p:cNvSpPr txBox="1">
                <a:spLocks noChangeArrowheads="1"/>
              </p:cNvSpPr>
              <p:nvPr/>
            </p:nvSpPr>
            <p:spPr bwMode="auto">
              <a:xfrm>
                <a:off x="2355" y="1752"/>
                <a:ext cx="453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GB"/>
                  <a:t>500</a:t>
                </a:r>
              </a:p>
            </p:txBody>
          </p:sp>
          <p:sp>
            <p:nvSpPr>
              <p:cNvPr id="15402" name="Text Box 30"/>
              <p:cNvSpPr txBox="1">
                <a:spLocks noChangeArrowheads="1"/>
              </p:cNvSpPr>
              <p:nvPr/>
            </p:nvSpPr>
            <p:spPr bwMode="auto">
              <a:xfrm>
                <a:off x="2341" y="1298"/>
                <a:ext cx="453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endParaRPr lang="en-US"/>
              </a:p>
            </p:txBody>
          </p:sp>
        </p:grpSp>
        <p:grpSp>
          <p:nvGrpSpPr>
            <p:cNvPr id="15367" name="Group 31"/>
            <p:cNvGrpSpPr>
              <a:grpSpLocks/>
            </p:cNvGrpSpPr>
            <p:nvPr/>
          </p:nvGrpSpPr>
          <p:grpSpPr bwMode="auto">
            <a:xfrm>
              <a:off x="2749" y="1512"/>
              <a:ext cx="288" cy="2100"/>
              <a:chOff x="2749" y="1512"/>
              <a:chExt cx="288" cy="2100"/>
            </a:xfrm>
          </p:grpSpPr>
          <p:grpSp>
            <p:nvGrpSpPr>
              <p:cNvPr id="15368" name="Group 32"/>
              <p:cNvGrpSpPr>
                <a:grpSpLocks/>
              </p:cNvGrpSpPr>
              <p:nvPr/>
            </p:nvGrpSpPr>
            <p:grpSpPr bwMode="auto">
              <a:xfrm>
                <a:off x="2752" y="3339"/>
                <a:ext cx="280" cy="273"/>
                <a:chOff x="2752" y="3339"/>
                <a:chExt cx="280" cy="273"/>
              </a:xfrm>
            </p:grpSpPr>
            <p:sp>
              <p:nvSpPr>
                <p:cNvPr id="15389" name="Line 33"/>
                <p:cNvSpPr>
                  <a:spLocks noChangeShapeType="1"/>
                </p:cNvSpPr>
                <p:nvPr/>
              </p:nvSpPr>
              <p:spPr bwMode="auto">
                <a:xfrm>
                  <a:off x="2760" y="3612"/>
                  <a:ext cx="27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5390" name="Line 34"/>
                <p:cNvSpPr>
                  <a:spLocks noChangeShapeType="1"/>
                </p:cNvSpPr>
                <p:nvPr/>
              </p:nvSpPr>
              <p:spPr bwMode="auto">
                <a:xfrm>
                  <a:off x="2757" y="3526"/>
                  <a:ext cx="27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5391" name="Line 35"/>
                <p:cNvSpPr>
                  <a:spLocks noChangeShapeType="1"/>
                </p:cNvSpPr>
                <p:nvPr/>
              </p:nvSpPr>
              <p:spPr bwMode="auto">
                <a:xfrm>
                  <a:off x="2757" y="3435"/>
                  <a:ext cx="27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5392" name="Line 36"/>
                <p:cNvSpPr>
                  <a:spLocks noChangeShapeType="1"/>
                </p:cNvSpPr>
                <p:nvPr/>
              </p:nvSpPr>
              <p:spPr bwMode="auto">
                <a:xfrm>
                  <a:off x="2752" y="3339"/>
                  <a:ext cx="27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5369" name="Group 37"/>
              <p:cNvGrpSpPr>
                <a:grpSpLocks/>
              </p:cNvGrpSpPr>
              <p:nvPr/>
            </p:nvGrpSpPr>
            <p:grpSpPr bwMode="auto">
              <a:xfrm>
                <a:off x="2749" y="2891"/>
                <a:ext cx="280" cy="273"/>
                <a:chOff x="2752" y="3339"/>
                <a:chExt cx="280" cy="273"/>
              </a:xfrm>
            </p:grpSpPr>
            <p:sp>
              <p:nvSpPr>
                <p:cNvPr id="15385" name="Line 38"/>
                <p:cNvSpPr>
                  <a:spLocks noChangeShapeType="1"/>
                </p:cNvSpPr>
                <p:nvPr/>
              </p:nvSpPr>
              <p:spPr bwMode="auto">
                <a:xfrm>
                  <a:off x="2760" y="3612"/>
                  <a:ext cx="27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5386" name="Line 39"/>
                <p:cNvSpPr>
                  <a:spLocks noChangeShapeType="1"/>
                </p:cNvSpPr>
                <p:nvPr/>
              </p:nvSpPr>
              <p:spPr bwMode="auto">
                <a:xfrm>
                  <a:off x="2757" y="3526"/>
                  <a:ext cx="27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5387" name="Line 40"/>
                <p:cNvSpPr>
                  <a:spLocks noChangeShapeType="1"/>
                </p:cNvSpPr>
                <p:nvPr/>
              </p:nvSpPr>
              <p:spPr bwMode="auto">
                <a:xfrm>
                  <a:off x="2757" y="3435"/>
                  <a:ext cx="27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5388" name="Line 41"/>
                <p:cNvSpPr>
                  <a:spLocks noChangeShapeType="1"/>
                </p:cNvSpPr>
                <p:nvPr/>
              </p:nvSpPr>
              <p:spPr bwMode="auto">
                <a:xfrm>
                  <a:off x="2752" y="3339"/>
                  <a:ext cx="27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5370" name="Group 42"/>
              <p:cNvGrpSpPr>
                <a:grpSpLocks/>
              </p:cNvGrpSpPr>
              <p:nvPr/>
            </p:nvGrpSpPr>
            <p:grpSpPr bwMode="auto">
              <a:xfrm>
                <a:off x="2749" y="2430"/>
                <a:ext cx="280" cy="273"/>
                <a:chOff x="2752" y="3339"/>
                <a:chExt cx="280" cy="273"/>
              </a:xfrm>
            </p:grpSpPr>
            <p:sp>
              <p:nvSpPr>
                <p:cNvPr id="15381" name="Line 43"/>
                <p:cNvSpPr>
                  <a:spLocks noChangeShapeType="1"/>
                </p:cNvSpPr>
                <p:nvPr/>
              </p:nvSpPr>
              <p:spPr bwMode="auto">
                <a:xfrm>
                  <a:off x="2760" y="3612"/>
                  <a:ext cx="27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5382" name="Line 44"/>
                <p:cNvSpPr>
                  <a:spLocks noChangeShapeType="1"/>
                </p:cNvSpPr>
                <p:nvPr/>
              </p:nvSpPr>
              <p:spPr bwMode="auto">
                <a:xfrm>
                  <a:off x="2757" y="3526"/>
                  <a:ext cx="27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5383" name="Line 45"/>
                <p:cNvSpPr>
                  <a:spLocks noChangeShapeType="1"/>
                </p:cNvSpPr>
                <p:nvPr/>
              </p:nvSpPr>
              <p:spPr bwMode="auto">
                <a:xfrm>
                  <a:off x="2757" y="3435"/>
                  <a:ext cx="27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5384" name="Line 46"/>
                <p:cNvSpPr>
                  <a:spLocks noChangeShapeType="1"/>
                </p:cNvSpPr>
                <p:nvPr/>
              </p:nvSpPr>
              <p:spPr bwMode="auto">
                <a:xfrm>
                  <a:off x="2752" y="3339"/>
                  <a:ext cx="27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5371" name="Group 47"/>
              <p:cNvGrpSpPr>
                <a:grpSpLocks/>
              </p:cNvGrpSpPr>
              <p:nvPr/>
            </p:nvGrpSpPr>
            <p:grpSpPr bwMode="auto">
              <a:xfrm>
                <a:off x="2757" y="1973"/>
                <a:ext cx="280" cy="273"/>
                <a:chOff x="2752" y="3339"/>
                <a:chExt cx="280" cy="273"/>
              </a:xfrm>
            </p:grpSpPr>
            <p:sp>
              <p:nvSpPr>
                <p:cNvPr id="15377" name="Line 48"/>
                <p:cNvSpPr>
                  <a:spLocks noChangeShapeType="1"/>
                </p:cNvSpPr>
                <p:nvPr/>
              </p:nvSpPr>
              <p:spPr bwMode="auto">
                <a:xfrm>
                  <a:off x="2760" y="3612"/>
                  <a:ext cx="27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5378" name="Line 49"/>
                <p:cNvSpPr>
                  <a:spLocks noChangeShapeType="1"/>
                </p:cNvSpPr>
                <p:nvPr/>
              </p:nvSpPr>
              <p:spPr bwMode="auto">
                <a:xfrm>
                  <a:off x="2757" y="3526"/>
                  <a:ext cx="27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5379" name="Line 50"/>
                <p:cNvSpPr>
                  <a:spLocks noChangeShapeType="1"/>
                </p:cNvSpPr>
                <p:nvPr/>
              </p:nvSpPr>
              <p:spPr bwMode="auto">
                <a:xfrm>
                  <a:off x="2757" y="3435"/>
                  <a:ext cx="27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5380" name="Line 51"/>
                <p:cNvSpPr>
                  <a:spLocks noChangeShapeType="1"/>
                </p:cNvSpPr>
                <p:nvPr/>
              </p:nvSpPr>
              <p:spPr bwMode="auto">
                <a:xfrm>
                  <a:off x="2752" y="3339"/>
                  <a:ext cx="27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5372" name="Group 52"/>
              <p:cNvGrpSpPr>
                <a:grpSpLocks/>
              </p:cNvGrpSpPr>
              <p:nvPr/>
            </p:nvGrpSpPr>
            <p:grpSpPr bwMode="auto">
              <a:xfrm>
                <a:off x="2757" y="1512"/>
                <a:ext cx="280" cy="273"/>
                <a:chOff x="2752" y="3339"/>
                <a:chExt cx="280" cy="273"/>
              </a:xfrm>
            </p:grpSpPr>
            <p:sp>
              <p:nvSpPr>
                <p:cNvPr id="15373" name="Line 53"/>
                <p:cNvSpPr>
                  <a:spLocks noChangeShapeType="1"/>
                </p:cNvSpPr>
                <p:nvPr/>
              </p:nvSpPr>
              <p:spPr bwMode="auto">
                <a:xfrm>
                  <a:off x="2760" y="3612"/>
                  <a:ext cx="27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5374" name="Line 54"/>
                <p:cNvSpPr>
                  <a:spLocks noChangeShapeType="1"/>
                </p:cNvSpPr>
                <p:nvPr/>
              </p:nvSpPr>
              <p:spPr bwMode="auto">
                <a:xfrm>
                  <a:off x="2757" y="3526"/>
                  <a:ext cx="27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5375" name="Line 55"/>
                <p:cNvSpPr>
                  <a:spLocks noChangeShapeType="1"/>
                </p:cNvSpPr>
                <p:nvPr/>
              </p:nvSpPr>
              <p:spPr bwMode="auto">
                <a:xfrm>
                  <a:off x="2757" y="3435"/>
                  <a:ext cx="27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5376" name="Line 56"/>
                <p:cNvSpPr>
                  <a:spLocks noChangeShapeType="1"/>
                </p:cNvSpPr>
                <p:nvPr/>
              </p:nvSpPr>
              <p:spPr bwMode="auto">
                <a:xfrm>
                  <a:off x="2752" y="3339"/>
                  <a:ext cx="27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sp>
        <p:nvSpPr>
          <p:cNvPr id="16441" name="Text Box 57"/>
          <p:cNvSpPr txBox="1">
            <a:spLocks noChangeArrowheads="1"/>
          </p:cNvSpPr>
          <p:nvPr/>
        </p:nvSpPr>
        <p:spPr bwMode="auto">
          <a:xfrm>
            <a:off x="755650" y="1700213"/>
            <a:ext cx="2232025" cy="393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2800"/>
              <a:t>How many jumps between numbers?</a:t>
            </a:r>
          </a:p>
          <a:p>
            <a:pPr eaLnBrk="1" hangingPunct="1">
              <a:spcBef>
                <a:spcPct val="50000"/>
              </a:spcBef>
            </a:pPr>
            <a:endParaRPr lang="en-GB" sz="2800"/>
          </a:p>
          <a:p>
            <a:pPr eaLnBrk="1" hangingPunct="1">
              <a:spcBef>
                <a:spcPct val="50000"/>
              </a:spcBef>
            </a:pPr>
            <a:r>
              <a:rPr lang="en-GB" sz="2800"/>
              <a:t>Write your answer with a partner.</a:t>
            </a:r>
          </a:p>
        </p:txBody>
      </p:sp>
      <p:sp>
        <p:nvSpPr>
          <p:cNvPr id="16442" name="Text Box 58"/>
          <p:cNvSpPr txBox="1">
            <a:spLocks noChangeArrowheads="1"/>
          </p:cNvSpPr>
          <p:nvPr/>
        </p:nvSpPr>
        <p:spPr bwMode="auto">
          <a:xfrm>
            <a:off x="6227763" y="3716338"/>
            <a:ext cx="24479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>
                <a:solidFill>
                  <a:srgbClr val="FF0000"/>
                </a:solidFill>
              </a:rPr>
              <a:t>ANSWER – 10 Jumps</a:t>
            </a:r>
          </a:p>
        </p:txBody>
      </p:sp>
    </p:spTree>
    <p:extLst>
      <p:ext uri="{BB962C8B-B14F-4D97-AF65-F5344CB8AC3E}">
        <p14:creationId xmlns:p14="http://schemas.microsoft.com/office/powerpoint/2010/main" val="9470679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64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64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64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64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41" grpId="0"/>
      <p:bldP spid="1644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800">
                <a:latin typeface="Arial" charset="0"/>
              </a:rPr>
              <a:t>Reading Scale (1)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3281363" y="1762125"/>
            <a:ext cx="2514600" cy="4114800"/>
            <a:chOff x="1973" y="1110"/>
            <a:chExt cx="1584" cy="2592"/>
          </a:xfrm>
        </p:grpSpPr>
        <p:grpSp>
          <p:nvGrpSpPr>
            <p:cNvPr id="16390" name="Group 5"/>
            <p:cNvGrpSpPr>
              <a:grpSpLocks/>
            </p:cNvGrpSpPr>
            <p:nvPr/>
          </p:nvGrpSpPr>
          <p:grpSpPr bwMode="auto">
            <a:xfrm>
              <a:off x="1973" y="1110"/>
              <a:ext cx="1584" cy="2592"/>
              <a:chOff x="1973" y="1110"/>
              <a:chExt cx="1584" cy="2592"/>
            </a:xfrm>
          </p:grpSpPr>
          <p:sp>
            <p:nvSpPr>
              <p:cNvPr id="16402" name="Freeform 6"/>
              <p:cNvSpPr>
                <a:spLocks/>
              </p:cNvSpPr>
              <p:nvPr/>
            </p:nvSpPr>
            <p:spPr bwMode="auto">
              <a:xfrm>
                <a:off x="1973" y="1254"/>
                <a:ext cx="1584" cy="2448"/>
              </a:xfrm>
              <a:custGeom>
                <a:avLst/>
                <a:gdLst>
                  <a:gd name="T0" fmla="*/ 0 w 2340"/>
                  <a:gd name="T1" fmla="*/ 0 h 6120"/>
                  <a:gd name="T2" fmla="*/ 0 w 2340"/>
                  <a:gd name="T3" fmla="*/ 6120 h 6120"/>
                  <a:gd name="T4" fmla="*/ 2340 w 2340"/>
                  <a:gd name="T5" fmla="*/ 6120 h 6120"/>
                  <a:gd name="T6" fmla="*/ 2340 w 2340"/>
                  <a:gd name="T7" fmla="*/ 0 h 612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340"/>
                  <a:gd name="T13" fmla="*/ 0 h 6120"/>
                  <a:gd name="T14" fmla="*/ 2340 w 2340"/>
                  <a:gd name="T15" fmla="*/ 6120 h 612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340" h="6120">
                    <a:moveTo>
                      <a:pt x="0" y="0"/>
                    </a:moveTo>
                    <a:lnTo>
                      <a:pt x="0" y="6120"/>
                    </a:lnTo>
                    <a:lnTo>
                      <a:pt x="2340" y="6120"/>
                    </a:lnTo>
                    <a:lnTo>
                      <a:pt x="2340" y="0"/>
                    </a:lnTo>
                  </a:path>
                </a:pathLst>
              </a:custGeom>
              <a:noFill/>
              <a:ln w="254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03" name="Text Box 7"/>
              <p:cNvSpPr txBox="1">
                <a:spLocks noChangeArrowheads="1"/>
              </p:cNvSpPr>
              <p:nvPr/>
            </p:nvSpPr>
            <p:spPr bwMode="auto">
              <a:xfrm>
                <a:off x="2189" y="1110"/>
                <a:ext cx="288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ml</a:t>
                </a:r>
                <a:endParaRPr lang="en-GB"/>
              </a:p>
            </p:txBody>
          </p:sp>
          <p:grpSp>
            <p:nvGrpSpPr>
              <p:cNvPr id="16404" name="Group 8"/>
              <p:cNvGrpSpPr>
                <a:grpSpLocks/>
              </p:cNvGrpSpPr>
              <p:nvPr/>
            </p:nvGrpSpPr>
            <p:grpSpPr bwMode="auto">
              <a:xfrm>
                <a:off x="2584" y="2795"/>
                <a:ext cx="367" cy="907"/>
                <a:chOff x="2584" y="2795"/>
                <a:chExt cx="367" cy="907"/>
              </a:xfrm>
            </p:grpSpPr>
            <p:grpSp>
              <p:nvGrpSpPr>
                <p:cNvPr id="16427" name="Group 9"/>
                <p:cNvGrpSpPr>
                  <a:grpSpLocks/>
                </p:cNvGrpSpPr>
                <p:nvPr/>
              </p:nvGrpSpPr>
              <p:grpSpPr bwMode="auto">
                <a:xfrm>
                  <a:off x="2585" y="2795"/>
                  <a:ext cx="366" cy="907"/>
                  <a:chOff x="1530" y="3240"/>
                  <a:chExt cx="915" cy="900"/>
                </a:xfrm>
              </p:grpSpPr>
              <p:sp>
                <p:nvSpPr>
                  <p:cNvPr id="16429" name="Line 10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6430" name="Line 11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6431" name="Line 12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sp>
              <p:nvSpPr>
                <p:cNvPr id="16428" name="Line 13"/>
                <p:cNvSpPr>
                  <a:spLocks noChangeShapeType="1"/>
                </p:cNvSpPr>
                <p:nvPr/>
              </p:nvSpPr>
              <p:spPr bwMode="auto">
                <a:xfrm>
                  <a:off x="2584" y="3249"/>
                  <a:ext cx="363" cy="0"/>
                </a:xfrm>
                <a:prstGeom prst="line">
                  <a:avLst/>
                </a:prstGeom>
                <a:noFill/>
                <a:ln w="38100">
                  <a:solidFill>
                    <a:srgbClr val="FF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6405" name="Group 14"/>
              <p:cNvGrpSpPr>
                <a:grpSpLocks/>
              </p:cNvGrpSpPr>
              <p:nvPr/>
            </p:nvGrpSpPr>
            <p:grpSpPr bwMode="auto">
              <a:xfrm>
                <a:off x="2584" y="1885"/>
                <a:ext cx="367" cy="907"/>
                <a:chOff x="2584" y="2795"/>
                <a:chExt cx="367" cy="907"/>
              </a:xfrm>
            </p:grpSpPr>
            <p:grpSp>
              <p:nvGrpSpPr>
                <p:cNvPr id="16422" name="Group 15"/>
                <p:cNvGrpSpPr>
                  <a:grpSpLocks/>
                </p:cNvGrpSpPr>
                <p:nvPr/>
              </p:nvGrpSpPr>
              <p:grpSpPr bwMode="auto">
                <a:xfrm>
                  <a:off x="2585" y="2795"/>
                  <a:ext cx="366" cy="907"/>
                  <a:chOff x="1530" y="3240"/>
                  <a:chExt cx="915" cy="900"/>
                </a:xfrm>
              </p:grpSpPr>
              <p:sp>
                <p:nvSpPr>
                  <p:cNvPr id="16424" name="Line 16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6425" name="Line 17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6426" name="Line 18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sp>
              <p:nvSpPr>
                <p:cNvPr id="16423" name="Line 19"/>
                <p:cNvSpPr>
                  <a:spLocks noChangeShapeType="1"/>
                </p:cNvSpPr>
                <p:nvPr/>
              </p:nvSpPr>
              <p:spPr bwMode="auto">
                <a:xfrm>
                  <a:off x="2584" y="3249"/>
                  <a:ext cx="363" cy="0"/>
                </a:xfrm>
                <a:prstGeom prst="line">
                  <a:avLst/>
                </a:prstGeom>
                <a:noFill/>
                <a:ln w="38100">
                  <a:solidFill>
                    <a:srgbClr val="FF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6406" name="Group 20"/>
              <p:cNvGrpSpPr>
                <a:grpSpLocks/>
              </p:cNvGrpSpPr>
              <p:nvPr/>
            </p:nvGrpSpPr>
            <p:grpSpPr bwMode="auto">
              <a:xfrm>
                <a:off x="2584" y="1429"/>
                <a:ext cx="367" cy="907"/>
                <a:chOff x="2584" y="2795"/>
                <a:chExt cx="367" cy="907"/>
              </a:xfrm>
            </p:grpSpPr>
            <p:grpSp>
              <p:nvGrpSpPr>
                <p:cNvPr id="16417" name="Group 21"/>
                <p:cNvGrpSpPr>
                  <a:grpSpLocks/>
                </p:cNvGrpSpPr>
                <p:nvPr/>
              </p:nvGrpSpPr>
              <p:grpSpPr bwMode="auto">
                <a:xfrm>
                  <a:off x="2585" y="2795"/>
                  <a:ext cx="366" cy="907"/>
                  <a:chOff x="1530" y="3240"/>
                  <a:chExt cx="915" cy="900"/>
                </a:xfrm>
              </p:grpSpPr>
              <p:sp>
                <p:nvSpPr>
                  <p:cNvPr id="16419" name="Line 22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6420" name="Line 23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6421" name="Line 24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sp>
              <p:nvSpPr>
                <p:cNvPr id="16418" name="Line 25"/>
                <p:cNvSpPr>
                  <a:spLocks noChangeShapeType="1"/>
                </p:cNvSpPr>
                <p:nvPr/>
              </p:nvSpPr>
              <p:spPr bwMode="auto">
                <a:xfrm>
                  <a:off x="2584" y="3249"/>
                  <a:ext cx="363" cy="0"/>
                </a:xfrm>
                <a:prstGeom prst="line">
                  <a:avLst/>
                </a:prstGeom>
                <a:noFill/>
                <a:ln w="38100">
                  <a:solidFill>
                    <a:srgbClr val="FF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16407" name="Line 26"/>
              <p:cNvSpPr>
                <a:spLocks noChangeShapeType="1"/>
              </p:cNvSpPr>
              <p:nvPr/>
            </p:nvSpPr>
            <p:spPr bwMode="auto">
              <a:xfrm>
                <a:off x="2621" y="3475"/>
                <a:ext cx="272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08" name="Line 27"/>
              <p:cNvSpPr>
                <a:spLocks noChangeShapeType="1"/>
              </p:cNvSpPr>
              <p:nvPr/>
            </p:nvSpPr>
            <p:spPr bwMode="auto">
              <a:xfrm>
                <a:off x="2613" y="3035"/>
                <a:ext cx="272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09" name="Line 28"/>
              <p:cNvSpPr>
                <a:spLocks noChangeShapeType="1"/>
              </p:cNvSpPr>
              <p:nvPr/>
            </p:nvSpPr>
            <p:spPr bwMode="auto">
              <a:xfrm>
                <a:off x="2619" y="2579"/>
                <a:ext cx="272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10" name="Line 29"/>
              <p:cNvSpPr>
                <a:spLocks noChangeShapeType="1"/>
              </p:cNvSpPr>
              <p:nvPr/>
            </p:nvSpPr>
            <p:spPr bwMode="auto">
              <a:xfrm>
                <a:off x="2624" y="2123"/>
                <a:ext cx="272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11" name="Line 30"/>
              <p:cNvSpPr>
                <a:spLocks noChangeShapeType="1"/>
              </p:cNvSpPr>
              <p:nvPr/>
            </p:nvSpPr>
            <p:spPr bwMode="auto">
              <a:xfrm>
                <a:off x="2621" y="1651"/>
                <a:ext cx="272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12" name="Text Box 31"/>
              <p:cNvSpPr txBox="1">
                <a:spLocks noChangeArrowheads="1"/>
              </p:cNvSpPr>
              <p:nvPr/>
            </p:nvSpPr>
            <p:spPr bwMode="auto">
              <a:xfrm>
                <a:off x="2205" y="3113"/>
                <a:ext cx="453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GB"/>
                  <a:t>500</a:t>
                </a:r>
              </a:p>
            </p:txBody>
          </p:sp>
          <p:sp>
            <p:nvSpPr>
              <p:cNvPr id="16413" name="Text Box 32"/>
              <p:cNvSpPr txBox="1">
                <a:spLocks noChangeArrowheads="1"/>
              </p:cNvSpPr>
              <p:nvPr/>
            </p:nvSpPr>
            <p:spPr bwMode="auto">
              <a:xfrm>
                <a:off x="2216" y="2667"/>
                <a:ext cx="453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GB"/>
                  <a:t>600</a:t>
                </a:r>
              </a:p>
            </p:txBody>
          </p:sp>
          <p:sp>
            <p:nvSpPr>
              <p:cNvPr id="16414" name="Text Box 33"/>
              <p:cNvSpPr txBox="1">
                <a:spLocks noChangeArrowheads="1"/>
              </p:cNvSpPr>
              <p:nvPr/>
            </p:nvSpPr>
            <p:spPr bwMode="auto">
              <a:xfrm>
                <a:off x="2216" y="2219"/>
                <a:ext cx="453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GB"/>
                  <a:t>700</a:t>
                </a:r>
              </a:p>
            </p:txBody>
          </p:sp>
          <p:sp>
            <p:nvSpPr>
              <p:cNvPr id="16415" name="Text Box 34"/>
              <p:cNvSpPr txBox="1">
                <a:spLocks noChangeArrowheads="1"/>
              </p:cNvSpPr>
              <p:nvPr/>
            </p:nvSpPr>
            <p:spPr bwMode="auto">
              <a:xfrm>
                <a:off x="2216" y="1752"/>
                <a:ext cx="453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GB"/>
                  <a:t>800</a:t>
                </a:r>
              </a:p>
            </p:txBody>
          </p:sp>
          <p:sp>
            <p:nvSpPr>
              <p:cNvPr id="16416" name="Text Box 35"/>
              <p:cNvSpPr txBox="1">
                <a:spLocks noChangeArrowheads="1"/>
              </p:cNvSpPr>
              <p:nvPr/>
            </p:nvSpPr>
            <p:spPr bwMode="auto">
              <a:xfrm>
                <a:off x="2202" y="1298"/>
                <a:ext cx="453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GB"/>
                  <a:t>900</a:t>
                </a:r>
              </a:p>
            </p:txBody>
          </p:sp>
        </p:grpSp>
        <p:grpSp>
          <p:nvGrpSpPr>
            <p:cNvPr id="16391" name="Group 36"/>
            <p:cNvGrpSpPr>
              <a:grpSpLocks/>
            </p:cNvGrpSpPr>
            <p:nvPr/>
          </p:nvGrpSpPr>
          <p:grpSpPr bwMode="auto">
            <a:xfrm>
              <a:off x="2608" y="1541"/>
              <a:ext cx="285" cy="2054"/>
              <a:chOff x="2608" y="1541"/>
              <a:chExt cx="285" cy="2054"/>
            </a:xfrm>
          </p:grpSpPr>
          <p:sp>
            <p:nvSpPr>
              <p:cNvPr id="16392" name="Line 37"/>
              <p:cNvSpPr>
                <a:spLocks noChangeShapeType="1"/>
              </p:cNvSpPr>
              <p:nvPr/>
            </p:nvSpPr>
            <p:spPr bwMode="auto">
              <a:xfrm>
                <a:off x="2621" y="3595"/>
                <a:ext cx="272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393" name="Line 38"/>
              <p:cNvSpPr>
                <a:spLocks noChangeShapeType="1"/>
              </p:cNvSpPr>
              <p:nvPr/>
            </p:nvSpPr>
            <p:spPr bwMode="auto">
              <a:xfrm>
                <a:off x="2619" y="3353"/>
                <a:ext cx="272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394" name="Line 39"/>
              <p:cNvSpPr>
                <a:spLocks noChangeShapeType="1"/>
              </p:cNvSpPr>
              <p:nvPr/>
            </p:nvSpPr>
            <p:spPr bwMode="auto">
              <a:xfrm>
                <a:off x="2613" y="3150"/>
                <a:ext cx="272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395" name="Line 40"/>
              <p:cNvSpPr>
                <a:spLocks noChangeShapeType="1"/>
              </p:cNvSpPr>
              <p:nvPr/>
            </p:nvSpPr>
            <p:spPr bwMode="auto">
              <a:xfrm>
                <a:off x="2608" y="2915"/>
                <a:ext cx="272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396" name="Line 41"/>
              <p:cNvSpPr>
                <a:spLocks noChangeShapeType="1"/>
              </p:cNvSpPr>
              <p:nvPr/>
            </p:nvSpPr>
            <p:spPr bwMode="auto">
              <a:xfrm>
                <a:off x="2608" y="2704"/>
                <a:ext cx="272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397" name="Line 42"/>
              <p:cNvSpPr>
                <a:spLocks noChangeShapeType="1"/>
              </p:cNvSpPr>
              <p:nvPr/>
            </p:nvSpPr>
            <p:spPr bwMode="auto">
              <a:xfrm>
                <a:off x="2608" y="2478"/>
                <a:ext cx="272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398" name="Line 43"/>
              <p:cNvSpPr>
                <a:spLocks noChangeShapeType="1"/>
              </p:cNvSpPr>
              <p:nvPr/>
            </p:nvSpPr>
            <p:spPr bwMode="auto">
              <a:xfrm>
                <a:off x="2608" y="2235"/>
                <a:ext cx="272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399" name="Line 44"/>
              <p:cNvSpPr>
                <a:spLocks noChangeShapeType="1"/>
              </p:cNvSpPr>
              <p:nvPr/>
            </p:nvSpPr>
            <p:spPr bwMode="auto">
              <a:xfrm>
                <a:off x="2608" y="2000"/>
                <a:ext cx="272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00" name="Line 45"/>
              <p:cNvSpPr>
                <a:spLocks noChangeShapeType="1"/>
              </p:cNvSpPr>
              <p:nvPr/>
            </p:nvSpPr>
            <p:spPr bwMode="auto">
              <a:xfrm>
                <a:off x="2608" y="1765"/>
                <a:ext cx="272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01" name="Line 46"/>
              <p:cNvSpPr>
                <a:spLocks noChangeShapeType="1"/>
              </p:cNvSpPr>
              <p:nvPr/>
            </p:nvSpPr>
            <p:spPr bwMode="auto">
              <a:xfrm>
                <a:off x="2608" y="1541"/>
                <a:ext cx="272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</p:grpSp>
      </p:grpSp>
      <p:sp>
        <p:nvSpPr>
          <p:cNvPr id="17455" name="Text Box 47"/>
          <p:cNvSpPr txBox="1">
            <a:spLocks noChangeArrowheads="1"/>
          </p:cNvSpPr>
          <p:nvPr/>
        </p:nvSpPr>
        <p:spPr bwMode="auto">
          <a:xfrm>
            <a:off x="755650" y="1700213"/>
            <a:ext cx="2232025" cy="393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2800"/>
              <a:t>How many jumps between numbers?</a:t>
            </a:r>
          </a:p>
          <a:p>
            <a:pPr eaLnBrk="1" hangingPunct="1">
              <a:spcBef>
                <a:spcPct val="50000"/>
              </a:spcBef>
            </a:pPr>
            <a:endParaRPr lang="en-GB" sz="2800"/>
          </a:p>
          <a:p>
            <a:pPr eaLnBrk="1" hangingPunct="1">
              <a:spcBef>
                <a:spcPct val="50000"/>
              </a:spcBef>
            </a:pPr>
            <a:r>
              <a:rPr lang="en-GB" sz="2800"/>
              <a:t>Write your answer with a partner.</a:t>
            </a:r>
          </a:p>
        </p:txBody>
      </p:sp>
      <p:sp>
        <p:nvSpPr>
          <p:cNvPr id="17456" name="Text Box 48"/>
          <p:cNvSpPr txBox="1">
            <a:spLocks noChangeArrowheads="1"/>
          </p:cNvSpPr>
          <p:nvPr/>
        </p:nvSpPr>
        <p:spPr bwMode="auto">
          <a:xfrm>
            <a:off x="6227763" y="3716338"/>
            <a:ext cx="24479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>
                <a:solidFill>
                  <a:srgbClr val="FF0000"/>
                </a:solidFill>
              </a:rPr>
              <a:t>ANSWER – 4 Jumps</a:t>
            </a:r>
          </a:p>
        </p:txBody>
      </p:sp>
    </p:spTree>
    <p:extLst>
      <p:ext uri="{BB962C8B-B14F-4D97-AF65-F5344CB8AC3E}">
        <p14:creationId xmlns:p14="http://schemas.microsoft.com/office/powerpoint/2010/main" val="38811031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74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74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74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74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55" grpId="0"/>
      <p:bldP spid="1745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800">
                <a:latin typeface="Arial" charset="0"/>
              </a:rPr>
              <a:t>Reading Scale (1)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3425825" y="1762125"/>
            <a:ext cx="2514600" cy="4114800"/>
            <a:chOff x="2112" y="1110"/>
            <a:chExt cx="1584" cy="2592"/>
          </a:xfrm>
        </p:grpSpPr>
        <p:grpSp>
          <p:nvGrpSpPr>
            <p:cNvPr id="17414" name="Group 5"/>
            <p:cNvGrpSpPr>
              <a:grpSpLocks/>
            </p:cNvGrpSpPr>
            <p:nvPr/>
          </p:nvGrpSpPr>
          <p:grpSpPr bwMode="auto">
            <a:xfrm>
              <a:off x="2112" y="1110"/>
              <a:ext cx="1584" cy="2592"/>
              <a:chOff x="2112" y="1110"/>
              <a:chExt cx="1584" cy="2592"/>
            </a:xfrm>
          </p:grpSpPr>
          <p:sp>
            <p:nvSpPr>
              <p:cNvPr id="17441" name="Freeform 6"/>
              <p:cNvSpPr>
                <a:spLocks/>
              </p:cNvSpPr>
              <p:nvPr/>
            </p:nvSpPr>
            <p:spPr bwMode="auto">
              <a:xfrm>
                <a:off x="2112" y="1254"/>
                <a:ext cx="1584" cy="2448"/>
              </a:xfrm>
              <a:custGeom>
                <a:avLst/>
                <a:gdLst>
                  <a:gd name="T0" fmla="*/ 0 w 2340"/>
                  <a:gd name="T1" fmla="*/ 0 h 6120"/>
                  <a:gd name="T2" fmla="*/ 0 w 2340"/>
                  <a:gd name="T3" fmla="*/ 6120 h 6120"/>
                  <a:gd name="T4" fmla="*/ 2340 w 2340"/>
                  <a:gd name="T5" fmla="*/ 6120 h 6120"/>
                  <a:gd name="T6" fmla="*/ 2340 w 2340"/>
                  <a:gd name="T7" fmla="*/ 0 h 612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340"/>
                  <a:gd name="T13" fmla="*/ 0 h 6120"/>
                  <a:gd name="T14" fmla="*/ 2340 w 2340"/>
                  <a:gd name="T15" fmla="*/ 6120 h 612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340" h="6120">
                    <a:moveTo>
                      <a:pt x="0" y="0"/>
                    </a:moveTo>
                    <a:lnTo>
                      <a:pt x="0" y="6120"/>
                    </a:lnTo>
                    <a:lnTo>
                      <a:pt x="2340" y="6120"/>
                    </a:lnTo>
                    <a:lnTo>
                      <a:pt x="2340" y="0"/>
                    </a:lnTo>
                  </a:path>
                </a:pathLst>
              </a:custGeom>
              <a:noFill/>
              <a:ln w="254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442" name="Text Box 7"/>
              <p:cNvSpPr txBox="1">
                <a:spLocks noChangeArrowheads="1"/>
              </p:cNvSpPr>
              <p:nvPr/>
            </p:nvSpPr>
            <p:spPr bwMode="auto">
              <a:xfrm>
                <a:off x="2328" y="1110"/>
                <a:ext cx="288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GB" sz="1200">
                    <a:latin typeface="Times New Roman" charset="0"/>
                  </a:rPr>
                  <a:t>ml</a:t>
                </a:r>
                <a:endParaRPr lang="en-GB"/>
              </a:p>
            </p:txBody>
          </p:sp>
          <p:grpSp>
            <p:nvGrpSpPr>
              <p:cNvPr id="17443" name="Group 8"/>
              <p:cNvGrpSpPr>
                <a:grpSpLocks/>
              </p:cNvGrpSpPr>
              <p:nvPr/>
            </p:nvGrpSpPr>
            <p:grpSpPr bwMode="auto">
              <a:xfrm>
                <a:off x="2723" y="2795"/>
                <a:ext cx="367" cy="907"/>
                <a:chOff x="2584" y="2795"/>
                <a:chExt cx="367" cy="907"/>
              </a:xfrm>
            </p:grpSpPr>
            <p:grpSp>
              <p:nvGrpSpPr>
                <p:cNvPr id="17461" name="Group 9"/>
                <p:cNvGrpSpPr>
                  <a:grpSpLocks/>
                </p:cNvGrpSpPr>
                <p:nvPr/>
              </p:nvGrpSpPr>
              <p:grpSpPr bwMode="auto">
                <a:xfrm>
                  <a:off x="2585" y="2795"/>
                  <a:ext cx="366" cy="907"/>
                  <a:chOff x="1530" y="3240"/>
                  <a:chExt cx="915" cy="900"/>
                </a:xfrm>
              </p:grpSpPr>
              <p:sp>
                <p:nvSpPr>
                  <p:cNvPr id="17463" name="Line 10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7464" name="Line 11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7465" name="Line 12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sp>
              <p:nvSpPr>
                <p:cNvPr id="17462" name="Line 13"/>
                <p:cNvSpPr>
                  <a:spLocks noChangeShapeType="1"/>
                </p:cNvSpPr>
                <p:nvPr/>
              </p:nvSpPr>
              <p:spPr bwMode="auto">
                <a:xfrm>
                  <a:off x="2584" y="3249"/>
                  <a:ext cx="363" cy="0"/>
                </a:xfrm>
                <a:prstGeom prst="line">
                  <a:avLst/>
                </a:prstGeom>
                <a:noFill/>
                <a:ln w="38100">
                  <a:solidFill>
                    <a:srgbClr val="FF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7444" name="Group 14"/>
              <p:cNvGrpSpPr>
                <a:grpSpLocks/>
              </p:cNvGrpSpPr>
              <p:nvPr/>
            </p:nvGrpSpPr>
            <p:grpSpPr bwMode="auto">
              <a:xfrm>
                <a:off x="2723" y="1885"/>
                <a:ext cx="367" cy="907"/>
                <a:chOff x="2584" y="2795"/>
                <a:chExt cx="367" cy="907"/>
              </a:xfrm>
            </p:grpSpPr>
            <p:grpSp>
              <p:nvGrpSpPr>
                <p:cNvPr id="17456" name="Group 15"/>
                <p:cNvGrpSpPr>
                  <a:grpSpLocks/>
                </p:cNvGrpSpPr>
                <p:nvPr/>
              </p:nvGrpSpPr>
              <p:grpSpPr bwMode="auto">
                <a:xfrm>
                  <a:off x="2585" y="2795"/>
                  <a:ext cx="366" cy="907"/>
                  <a:chOff x="1530" y="3240"/>
                  <a:chExt cx="915" cy="900"/>
                </a:xfrm>
              </p:grpSpPr>
              <p:sp>
                <p:nvSpPr>
                  <p:cNvPr id="17458" name="Line 16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7459" name="Line 17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7460" name="Line 18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sp>
              <p:nvSpPr>
                <p:cNvPr id="17457" name="Line 19"/>
                <p:cNvSpPr>
                  <a:spLocks noChangeShapeType="1"/>
                </p:cNvSpPr>
                <p:nvPr/>
              </p:nvSpPr>
              <p:spPr bwMode="auto">
                <a:xfrm>
                  <a:off x="2584" y="3249"/>
                  <a:ext cx="363" cy="0"/>
                </a:xfrm>
                <a:prstGeom prst="line">
                  <a:avLst/>
                </a:prstGeom>
                <a:noFill/>
                <a:ln w="38100">
                  <a:solidFill>
                    <a:srgbClr val="FF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7445" name="Group 20"/>
              <p:cNvGrpSpPr>
                <a:grpSpLocks/>
              </p:cNvGrpSpPr>
              <p:nvPr/>
            </p:nvGrpSpPr>
            <p:grpSpPr bwMode="auto">
              <a:xfrm>
                <a:off x="2723" y="1429"/>
                <a:ext cx="367" cy="907"/>
                <a:chOff x="2584" y="2795"/>
                <a:chExt cx="367" cy="907"/>
              </a:xfrm>
            </p:grpSpPr>
            <p:grpSp>
              <p:nvGrpSpPr>
                <p:cNvPr id="17451" name="Group 21"/>
                <p:cNvGrpSpPr>
                  <a:grpSpLocks/>
                </p:cNvGrpSpPr>
                <p:nvPr/>
              </p:nvGrpSpPr>
              <p:grpSpPr bwMode="auto">
                <a:xfrm>
                  <a:off x="2585" y="2795"/>
                  <a:ext cx="366" cy="907"/>
                  <a:chOff x="1530" y="3240"/>
                  <a:chExt cx="915" cy="900"/>
                </a:xfrm>
              </p:grpSpPr>
              <p:sp>
                <p:nvSpPr>
                  <p:cNvPr id="17453" name="Line 22"/>
                  <p:cNvSpPr>
                    <a:spLocks noChangeShapeType="1"/>
                  </p:cNvSpPr>
                  <p:nvPr/>
                </p:nvSpPr>
                <p:spPr bwMode="auto">
                  <a:xfrm>
                    <a:off x="1980" y="3240"/>
                    <a:ext cx="0" cy="90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7454" name="Line 23"/>
                  <p:cNvSpPr>
                    <a:spLocks noChangeShapeType="1"/>
                  </p:cNvSpPr>
                  <p:nvPr/>
                </p:nvSpPr>
                <p:spPr bwMode="auto">
                  <a:xfrm>
                    <a:off x="1545" y="41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  <p:sp>
                <p:nvSpPr>
                  <p:cNvPr id="17455" name="Line 24"/>
                  <p:cNvSpPr>
                    <a:spLocks noChangeShapeType="1"/>
                  </p:cNvSpPr>
                  <p:nvPr/>
                </p:nvSpPr>
                <p:spPr bwMode="auto">
                  <a:xfrm>
                    <a:off x="1530" y="3240"/>
                    <a:ext cx="9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sp>
              <p:nvSpPr>
                <p:cNvPr id="17452" name="Line 25"/>
                <p:cNvSpPr>
                  <a:spLocks noChangeShapeType="1"/>
                </p:cNvSpPr>
                <p:nvPr/>
              </p:nvSpPr>
              <p:spPr bwMode="auto">
                <a:xfrm>
                  <a:off x="2584" y="3249"/>
                  <a:ext cx="363" cy="0"/>
                </a:xfrm>
                <a:prstGeom prst="line">
                  <a:avLst/>
                </a:prstGeom>
                <a:noFill/>
                <a:ln w="38100">
                  <a:solidFill>
                    <a:srgbClr val="FF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sp>
            <p:nvSpPr>
              <p:cNvPr id="17446" name="Text Box 26"/>
              <p:cNvSpPr txBox="1">
                <a:spLocks noChangeArrowheads="1"/>
              </p:cNvSpPr>
              <p:nvPr/>
            </p:nvSpPr>
            <p:spPr bwMode="auto">
              <a:xfrm>
                <a:off x="2344" y="3113"/>
                <a:ext cx="453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endParaRPr lang="en-US"/>
              </a:p>
            </p:txBody>
          </p:sp>
          <p:sp>
            <p:nvSpPr>
              <p:cNvPr id="17447" name="Text Box 27"/>
              <p:cNvSpPr txBox="1">
                <a:spLocks noChangeArrowheads="1"/>
              </p:cNvSpPr>
              <p:nvPr/>
            </p:nvSpPr>
            <p:spPr bwMode="auto">
              <a:xfrm>
                <a:off x="2355" y="2667"/>
                <a:ext cx="453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GB"/>
                  <a:t>100</a:t>
                </a:r>
              </a:p>
            </p:txBody>
          </p:sp>
          <p:sp>
            <p:nvSpPr>
              <p:cNvPr id="17448" name="Text Box 28"/>
              <p:cNvSpPr txBox="1">
                <a:spLocks noChangeArrowheads="1"/>
              </p:cNvSpPr>
              <p:nvPr/>
            </p:nvSpPr>
            <p:spPr bwMode="auto">
              <a:xfrm>
                <a:off x="2355" y="2219"/>
                <a:ext cx="453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endParaRPr lang="en-US"/>
              </a:p>
            </p:txBody>
          </p:sp>
          <p:sp>
            <p:nvSpPr>
              <p:cNvPr id="17449" name="Text Box 29"/>
              <p:cNvSpPr txBox="1">
                <a:spLocks noChangeArrowheads="1"/>
              </p:cNvSpPr>
              <p:nvPr/>
            </p:nvSpPr>
            <p:spPr bwMode="auto">
              <a:xfrm>
                <a:off x="2355" y="1752"/>
                <a:ext cx="453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GB"/>
                  <a:t>200</a:t>
                </a:r>
              </a:p>
            </p:txBody>
          </p:sp>
          <p:sp>
            <p:nvSpPr>
              <p:cNvPr id="17450" name="Text Box 30"/>
              <p:cNvSpPr txBox="1">
                <a:spLocks noChangeArrowheads="1"/>
              </p:cNvSpPr>
              <p:nvPr/>
            </p:nvSpPr>
            <p:spPr bwMode="auto">
              <a:xfrm>
                <a:off x="2341" y="1298"/>
                <a:ext cx="453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endParaRPr lang="en-US"/>
              </a:p>
            </p:txBody>
          </p:sp>
        </p:grpSp>
        <p:grpSp>
          <p:nvGrpSpPr>
            <p:cNvPr id="17415" name="Group 31"/>
            <p:cNvGrpSpPr>
              <a:grpSpLocks/>
            </p:cNvGrpSpPr>
            <p:nvPr/>
          </p:nvGrpSpPr>
          <p:grpSpPr bwMode="auto">
            <a:xfrm>
              <a:off x="2749" y="1512"/>
              <a:ext cx="288" cy="2100"/>
              <a:chOff x="2749" y="1512"/>
              <a:chExt cx="288" cy="2100"/>
            </a:xfrm>
          </p:grpSpPr>
          <p:grpSp>
            <p:nvGrpSpPr>
              <p:cNvPr id="17416" name="Group 32"/>
              <p:cNvGrpSpPr>
                <a:grpSpLocks/>
              </p:cNvGrpSpPr>
              <p:nvPr/>
            </p:nvGrpSpPr>
            <p:grpSpPr bwMode="auto">
              <a:xfrm>
                <a:off x="2752" y="3339"/>
                <a:ext cx="280" cy="273"/>
                <a:chOff x="2752" y="3339"/>
                <a:chExt cx="280" cy="273"/>
              </a:xfrm>
            </p:grpSpPr>
            <p:sp>
              <p:nvSpPr>
                <p:cNvPr id="17437" name="Line 33"/>
                <p:cNvSpPr>
                  <a:spLocks noChangeShapeType="1"/>
                </p:cNvSpPr>
                <p:nvPr/>
              </p:nvSpPr>
              <p:spPr bwMode="auto">
                <a:xfrm>
                  <a:off x="2760" y="3612"/>
                  <a:ext cx="27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7438" name="Line 34"/>
                <p:cNvSpPr>
                  <a:spLocks noChangeShapeType="1"/>
                </p:cNvSpPr>
                <p:nvPr/>
              </p:nvSpPr>
              <p:spPr bwMode="auto">
                <a:xfrm>
                  <a:off x="2757" y="3526"/>
                  <a:ext cx="27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7439" name="Line 35"/>
                <p:cNvSpPr>
                  <a:spLocks noChangeShapeType="1"/>
                </p:cNvSpPr>
                <p:nvPr/>
              </p:nvSpPr>
              <p:spPr bwMode="auto">
                <a:xfrm>
                  <a:off x="2757" y="3435"/>
                  <a:ext cx="27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7440" name="Line 36"/>
                <p:cNvSpPr>
                  <a:spLocks noChangeShapeType="1"/>
                </p:cNvSpPr>
                <p:nvPr/>
              </p:nvSpPr>
              <p:spPr bwMode="auto">
                <a:xfrm>
                  <a:off x="2752" y="3339"/>
                  <a:ext cx="27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7417" name="Group 37"/>
              <p:cNvGrpSpPr>
                <a:grpSpLocks/>
              </p:cNvGrpSpPr>
              <p:nvPr/>
            </p:nvGrpSpPr>
            <p:grpSpPr bwMode="auto">
              <a:xfrm>
                <a:off x="2749" y="2891"/>
                <a:ext cx="280" cy="273"/>
                <a:chOff x="2752" y="3339"/>
                <a:chExt cx="280" cy="273"/>
              </a:xfrm>
            </p:grpSpPr>
            <p:sp>
              <p:nvSpPr>
                <p:cNvPr id="17433" name="Line 38"/>
                <p:cNvSpPr>
                  <a:spLocks noChangeShapeType="1"/>
                </p:cNvSpPr>
                <p:nvPr/>
              </p:nvSpPr>
              <p:spPr bwMode="auto">
                <a:xfrm>
                  <a:off x="2760" y="3612"/>
                  <a:ext cx="27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7434" name="Line 39"/>
                <p:cNvSpPr>
                  <a:spLocks noChangeShapeType="1"/>
                </p:cNvSpPr>
                <p:nvPr/>
              </p:nvSpPr>
              <p:spPr bwMode="auto">
                <a:xfrm>
                  <a:off x="2757" y="3526"/>
                  <a:ext cx="27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7435" name="Line 40"/>
                <p:cNvSpPr>
                  <a:spLocks noChangeShapeType="1"/>
                </p:cNvSpPr>
                <p:nvPr/>
              </p:nvSpPr>
              <p:spPr bwMode="auto">
                <a:xfrm>
                  <a:off x="2757" y="3435"/>
                  <a:ext cx="27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7436" name="Line 41"/>
                <p:cNvSpPr>
                  <a:spLocks noChangeShapeType="1"/>
                </p:cNvSpPr>
                <p:nvPr/>
              </p:nvSpPr>
              <p:spPr bwMode="auto">
                <a:xfrm>
                  <a:off x="2752" y="3339"/>
                  <a:ext cx="27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7418" name="Group 42"/>
              <p:cNvGrpSpPr>
                <a:grpSpLocks/>
              </p:cNvGrpSpPr>
              <p:nvPr/>
            </p:nvGrpSpPr>
            <p:grpSpPr bwMode="auto">
              <a:xfrm>
                <a:off x="2749" y="2430"/>
                <a:ext cx="280" cy="273"/>
                <a:chOff x="2752" y="3339"/>
                <a:chExt cx="280" cy="273"/>
              </a:xfrm>
            </p:grpSpPr>
            <p:sp>
              <p:nvSpPr>
                <p:cNvPr id="17429" name="Line 43"/>
                <p:cNvSpPr>
                  <a:spLocks noChangeShapeType="1"/>
                </p:cNvSpPr>
                <p:nvPr/>
              </p:nvSpPr>
              <p:spPr bwMode="auto">
                <a:xfrm>
                  <a:off x="2760" y="3612"/>
                  <a:ext cx="27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7430" name="Line 44"/>
                <p:cNvSpPr>
                  <a:spLocks noChangeShapeType="1"/>
                </p:cNvSpPr>
                <p:nvPr/>
              </p:nvSpPr>
              <p:spPr bwMode="auto">
                <a:xfrm>
                  <a:off x="2757" y="3526"/>
                  <a:ext cx="27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7431" name="Line 45"/>
                <p:cNvSpPr>
                  <a:spLocks noChangeShapeType="1"/>
                </p:cNvSpPr>
                <p:nvPr/>
              </p:nvSpPr>
              <p:spPr bwMode="auto">
                <a:xfrm>
                  <a:off x="2757" y="3435"/>
                  <a:ext cx="27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7432" name="Line 46"/>
                <p:cNvSpPr>
                  <a:spLocks noChangeShapeType="1"/>
                </p:cNvSpPr>
                <p:nvPr/>
              </p:nvSpPr>
              <p:spPr bwMode="auto">
                <a:xfrm>
                  <a:off x="2752" y="3339"/>
                  <a:ext cx="27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7419" name="Group 47"/>
              <p:cNvGrpSpPr>
                <a:grpSpLocks/>
              </p:cNvGrpSpPr>
              <p:nvPr/>
            </p:nvGrpSpPr>
            <p:grpSpPr bwMode="auto">
              <a:xfrm>
                <a:off x="2757" y="1973"/>
                <a:ext cx="280" cy="273"/>
                <a:chOff x="2752" y="3339"/>
                <a:chExt cx="280" cy="273"/>
              </a:xfrm>
            </p:grpSpPr>
            <p:sp>
              <p:nvSpPr>
                <p:cNvPr id="17425" name="Line 48"/>
                <p:cNvSpPr>
                  <a:spLocks noChangeShapeType="1"/>
                </p:cNvSpPr>
                <p:nvPr/>
              </p:nvSpPr>
              <p:spPr bwMode="auto">
                <a:xfrm>
                  <a:off x="2760" y="3612"/>
                  <a:ext cx="27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7426" name="Line 49"/>
                <p:cNvSpPr>
                  <a:spLocks noChangeShapeType="1"/>
                </p:cNvSpPr>
                <p:nvPr/>
              </p:nvSpPr>
              <p:spPr bwMode="auto">
                <a:xfrm>
                  <a:off x="2757" y="3526"/>
                  <a:ext cx="27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7427" name="Line 50"/>
                <p:cNvSpPr>
                  <a:spLocks noChangeShapeType="1"/>
                </p:cNvSpPr>
                <p:nvPr/>
              </p:nvSpPr>
              <p:spPr bwMode="auto">
                <a:xfrm>
                  <a:off x="2757" y="3435"/>
                  <a:ext cx="27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7428" name="Line 51"/>
                <p:cNvSpPr>
                  <a:spLocks noChangeShapeType="1"/>
                </p:cNvSpPr>
                <p:nvPr/>
              </p:nvSpPr>
              <p:spPr bwMode="auto">
                <a:xfrm>
                  <a:off x="2752" y="3339"/>
                  <a:ext cx="27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7420" name="Group 52"/>
              <p:cNvGrpSpPr>
                <a:grpSpLocks/>
              </p:cNvGrpSpPr>
              <p:nvPr/>
            </p:nvGrpSpPr>
            <p:grpSpPr bwMode="auto">
              <a:xfrm>
                <a:off x="2757" y="1512"/>
                <a:ext cx="280" cy="273"/>
                <a:chOff x="2752" y="3339"/>
                <a:chExt cx="280" cy="273"/>
              </a:xfrm>
            </p:grpSpPr>
            <p:sp>
              <p:nvSpPr>
                <p:cNvPr id="17421" name="Line 53"/>
                <p:cNvSpPr>
                  <a:spLocks noChangeShapeType="1"/>
                </p:cNvSpPr>
                <p:nvPr/>
              </p:nvSpPr>
              <p:spPr bwMode="auto">
                <a:xfrm>
                  <a:off x="2760" y="3612"/>
                  <a:ext cx="27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7422" name="Line 54"/>
                <p:cNvSpPr>
                  <a:spLocks noChangeShapeType="1"/>
                </p:cNvSpPr>
                <p:nvPr/>
              </p:nvSpPr>
              <p:spPr bwMode="auto">
                <a:xfrm>
                  <a:off x="2757" y="3526"/>
                  <a:ext cx="27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7423" name="Line 55"/>
                <p:cNvSpPr>
                  <a:spLocks noChangeShapeType="1"/>
                </p:cNvSpPr>
                <p:nvPr/>
              </p:nvSpPr>
              <p:spPr bwMode="auto">
                <a:xfrm>
                  <a:off x="2757" y="3435"/>
                  <a:ext cx="27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7424" name="Line 56"/>
                <p:cNvSpPr>
                  <a:spLocks noChangeShapeType="1"/>
                </p:cNvSpPr>
                <p:nvPr/>
              </p:nvSpPr>
              <p:spPr bwMode="auto">
                <a:xfrm>
                  <a:off x="2752" y="3339"/>
                  <a:ext cx="27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sp>
        <p:nvSpPr>
          <p:cNvPr id="18489" name="Text Box 57"/>
          <p:cNvSpPr txBox="1">
            <a:spLocks noChangeArrowheads="1"/>
          </p:cNvSpPr>
          <p:nvPr/>
        </p:nvSpPr>
        <p:spPr bwMode="auto">
          <a:xfrm>
            <a:off x="755650" y="1557338"/>
            <a:ext cx="2232025" cy="393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2800"/>
              <a:t>How many jumps between numbers?</a:t>
            </a:r>
          </a:p>
          <a:p>
            <a:pPr eaLnBrk="1" hangingPunct="1">
              <a:spcBef>
                <a:spcPct val="50000"/>
              </a:spcBef>
            </a:pPr>
            <a:endParaRPr lang="en-GB" sz="2800"/>
          </a:p>
          <a:p>
            <a:pPr eaLnBrk="1" hangingPunct="1">
              <a:spcBef>
                <a:spcPct val="50000"/>
              </a:spcBef>
            </a:pPr>
            <a:r>
              <a:rPr lang="en-GB" sz="2800"/>
              <a:t>Write your answer with a partner.</a:t>
            </a:r>
          </a:p>
        </p:txBody>
      </p:sp>
      <p:sp>
        <p:nvSpPr>
          <p:cNvPr id="18490" name="Text Box 58"/>
          <p:cNvSpPr txBox="1">
            <a:spLocks noChangeArrowheads="1"/>
          </p:cNvSpPr>
          <p:nvPr/>
        </p:nvSpPr>
        <p:spPr bwMode="auto">
          <a:xfrm>
            <a:off x="6227763" y="3644900"/>
            <a:ext cx="24479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>
                <a:solidFill>
                  <a:srgbClr val="FF0000"/>
                </a:solidFill>
              </a:rPr>
              <a:t>ANSWER – 10 Jumps</a:t>
            </a:r>
          </a:p>
        </p:txBody>
      </p:sp>
    </p:spTree>
    <p:extLst>
      <p:ext uri="{BB962C8B-B14F-4D97-AF65-F5344CB8AC3E}">
        <p14:creationId xmlns:p14="http://schemas.microsoft.com/office/powerpoint/2010/main" val="19915788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84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84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8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8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89" grpId="0"/>
      <p:bldP spid="18490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2824</TotalTime>
  <Words>717</Words>
  <Application>Microsoft Macintosh PowerPoint</Application>
  <PresentationFormat>On-screen Show (4:3)</PresentationFormat>
  <Paragraphs>304</Paragraphs>
  <Slides>28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Reading Scale (1)</vt:lpstr>
      <vt:lpstr>Reading Scale (1)</vt:lpstr>
      <vt:lpstr>Reading Scale (1)</vt:lpstr>
      <vt:lpstr>Reading Scale (1)</vt:lpstr>
      <vt:lpstr>Reading Scale (1)</vt:lpstr>
      <vt:lpstr>Reading Scale (1)</vt:lpstr>
      <vt:lpstr>Reading Scale (1)</vt:lpstr>
      <vt:lpstr>Reading Scale (1)</vt:lpstr>
      <vt:lpstr>Reading Scale (1)</vt:lpstr>
      <vt:lpstr>Reading Scale (1)</vt:lpstr>
      <vt:lpstr>Reading Scale (1)</vt:lpstr>
      <vt:lpstr>Reading Scale (1)</vt:lpstr>
      <vt:lpstr>Reading Scale (1)</vt:lpstr>
      <vt:lpstr>Reading Scale (1)</vt:lpstr>
      <vt:lpstr>Reading Scale (1)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Brian</dc:creator>
  <cp:lastModifiedBy>Emily Sharratt</cp:lastModifiedBy>
  <cp:revision>325</cp:revision>
  <dcterms:created xsi:type="dcterms:W3CDTF">2010-11-29T19:11:46Z</dcterms:created>
  <dcterms:modified xsi:type="dcterms:W3CDTF">2020-06-05T01:14:18Z</dcterms:modified>
</cp:coreProperties>
</file>