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56" r:id="rId2"/>
    <p:sldId id="260" r:id="rId3"/>
    <p:sldId id="257" r:id="rId4"/>
    <p:sldId id="262" r:id="rId5"/>
    <p:sldId id="263" r:id="rId6"/>
    <p:sldId id="264" r:id="rId7"/>
    <p:sldId id="265" r:id="rId8"/>
    <p:sldId id="267" r:id="rId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A4E8F"/>
    <a:srgbClr val="EAEAEA"/>
    <a:srgbClr val="FFFFCC"/>
    <a:srgbClr val="B0B0B0"/>
    <a:srgbClr val="D7D7D7"/>
    <a:srgbClr val="DEA900"/>
    <a:srgbClr val="FF9900"/>
    <a:srgbClr val="A50021"/>
    <a:srgbClr val="CC9B00"/>
    <a:srgbClr val="33CC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8583" autoAdjust="0"/>
    <p:restoredTop sz="79348" autoAdjust="0"/>
  </p:normalViewPr>
  <p:slideViewPr>
    <p:cSldViewPr snapToGrid="0">
      <p:cViewPr>
        <p:scale>
          <a:sx n="80" d="100"/>
          <a:sy n="80" d="100"/>
        </p:scale>
        <p:origin x="-1920" y="-3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36004" cy="36004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printerSettings" Target="printerSettings/printerSettings1.bin"/><Relationship Id="rId12" Type="http://schemas.openxmlformats.org/officeDocument/2006/relationships/presProps" Target="presProps.xml"/><Relationship Id="rId13" Type="http://schemas.openxmlformats.org/officeDocument/2006/relationships/viewProps" Target="viewProps.xml"/><Relationship Id="rId14" Type="http://schemas.openxmlformats.org/officeDocument/2006/relationships/theme" Target="theme/theme1.xml"/><Relationship Id="rId15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563B88-925D-460D-8E76-164643B118EE}" type="datetimeFigureOut">
              <a:rPr lang="en-GB" smtClean="0"/>
              <a:pPr/>
              <a:t>08/05/2020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2CDC2D2-7559-4A38-A0AC-8A137E53FC6A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970335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B06B6-AFC6-4DF6-AF13-447355A9C5F3}" type="datetimeFigureOut">
              <a:rPr lang="en-GB" smtClean="0"/>
              <a:pPr/>
              <a:t>08/05/2020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E5566-5AAF-437C-8BB8-D652994C439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B06B6-AFC6-4DF6-AF13-447355A9C5F3}" type="datetimeFigureOut">
              <a:rPr lang="en-GB" smtClean="0"/>
              <a:pPr/>
              <a:t>08/05/2020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E5566-5AAF-437C-8BB8-D652994C439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B06B6-AFC6-4DF6-AF13-447355A9C5F3}" type="datetimeFigureOut">
              <a:rPr lang="en-GB" smtClean="0"/>
              <a:pPr/>
              <a:t>08/05/2020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E5566-5AAF-437C-8BB8-D652994C439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B06B6-AFC6-4DF6-AF13-447355A9C5F3}" type="datetimeFigureOut">
              <a:rPr lang="en-GB" smtClean="0"/>
              <a:pPr/>
              <a:t>08/05/2020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E5566-5AAF-437C-8BB8-D652994C439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B06B6-AFC6-4DF6-AF13-447355A9C5F3}" type="datetimeFigureOut">
              <a:rPr lang="en-GB" smtClean="0"/>
              <a:pPr/>
              <a:t>08/05/2020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E5566-5AAF-437C-8BB8-D652994C439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B06B6-AFC6-4DF6-AF13-447355A9C5F3}" type="datetimeFigureOut">
              <a:rPr lang="en-GB" smtClean="0"/>
              <a:pPr/>
              <a:t>08/05/2020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E5566-5AAF-437C-8BB8-D652994C439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B06B6-AFC6-4DF6-AF13-447355A9C5F3}" type="datetimeFigureOut">
              <a:rPr lang="en-GB" smtClean="0"/>
              <a:pPr/>
              <a:t>08/05/2020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E5566-5AAF-437C-8BB8-D652994C439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B06B6-AFC6-4DF6-AF13-447355A9C5F3}" type="datetimeFigureOut">
              <a:rPr lang="en-GB" smtClean="0"/>
              <a:pPr/>
              <a:t>08/05/2020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E5566-5AAF-437C-8BB8-D652994C439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B06B6-AFC6-4DF6-AF13-447355A9C5F3}" type="datetimeFigureOut">
              <a:rPr lang="en-GB" smtClean="0"/>
              <a:pPr/>
              <a:t>08/05/2020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E5566-5AAF-437C-8BB8-D652994C439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B06B6-AFC6-4DF6-AF13-447355A9C5F3}" type="datetimeFigureOut">
              <a:rPr lang="en-GB" smtClean="0"/>
              <a:pPr/>
              <a:t>08/05/2020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E5566-5AAF-437C-8BB8-D652994C439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B06B6-AFC6-4DF6-AF13-447355A9C5F3}" type="datetimeFigureOut">
              <a:rPr lang="en-GB" smtClean="0"/>
              <a:pPr/>
              <a:t>08/05/2020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E5566-5AAF-437C-8BB8-D652994C439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4B06B6-AFC6-4DF6-AF13-447355A9C5F3}" type="datetimeFigureOut">
              <a:rPr lang="en-GB" smtClean="0"/>
              <a:pPr/>
              <a:t>08/05/2020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7E5566-5AAF-437C-8BB8-D652994C4395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.gif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251520" y="188640"/>
            <a:ext cx="8892480" cy="6669360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571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7" name="Group 16"/>
          <p:cNvGrpSpPr/>
          <p:nvPr/>
        </p:nvGrpSpPr>
        <p:grpSpPr>
          <a:xfrm>
            <a:off x="251520" y="6273652"/>
            <a:ext cx="8568952" cy="404664"/>
            <a:chOff x="251520" y="6273652"/>
            <a:chExt cx="8568952" cy="404664"/>
          </a:xfrm>
        </p:grpSpPr>
        <p:sp>
          <p:nvSpPr>
            <p:cNvPr id="10" name="Rounded Rectangle 9"/>
            <p:cNvSpPr/>
            <p:nvPr/>
          </p:nvSpPr>
          <p:spPr>
            <a:xfrm>
              <a:off x="251520" y="6273652"/>
              <a:ext cx="8568952" cy="404664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 w="12700"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647564" y="6291318"/>
              <a:ext cx="6228692" cy="369332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dirty="0" smtClean="0"/>
                <a:t>-  MATHS </a:t>
              </a:r>
              <a:r>
                <a:rPr lang="en-GB" b="1" smtClean="0"/>
                <a:t>TOPICS  KS2  -</a:t>
              </a:r>
              <a:endParaRPr lang="en-GB" b="1" dirty="0"/>
            </a:p>
          </p:txBody>
        </p:sp>
        <p:sp>
          <p:nvSpPr>
            <p:cNvPr id="8" name="Oval 7"/>
            <p:cNvSpPr/>
            <p:nvPr/>
          </p:nvSpPr>
          <p:spPr>
            <a:xfrm>
              <a:off x="287524" y="6306784"/>
              <a:ext cx="337728" cy="337728"/>
            </a:xfrm>
            <a:prstGeom prst="ellipse">
              <a:avLst/>
            </a:prstGeom>
            <a:solidFill>
              <a:srgbClr val="FFFF66"/>
            </a:solidFill>
            <a:ln w="6350"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330374" y="6321760"/>
              <a:ext cx="252028" cy="30777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b="1" dirty="0" smtClean="0">
                  <a:solidFill>
                    <a:srgbClr val="003300"/>
                  </a:solidFill>
                </a:rPr>
                <a:t>N</a:t>
              </a:r>
              <a:endParaRPr lang="en-GB" sz="1400" b="1" dirty="0">
                <a:solidFill>
                  <a:srgbClr val="003300"/>
                </a:solidFill>
              </a:endParaRPr>
            </a:p>
          </p:txBody>
        </p:sp>
      </p:grpSp>
      <p:sp>
        <p:nvSpPr>
          <p:cNvPr id="16" name="Rounded Rectangle 15"/>
          <p:cNvSpPr/>
          <p:nvPr/>
        </p:nvSpPr>
        <p:spPr>
          <a:xfrm>
            <a:off x="948203" y="891704"/>
            <a:ext cx="7596844" cy="4644516"/>
          </a:xfrm>
          <a:prstGeom prst="roundRect">
            <a:avLst>
              <a:gd name="adj" fmla="val 15239"/>
            </a:avLst>
          </a:prstGeom>
          <a:solidFill>
            <a:srgbClr val="FFFF99"/>
          </a:solidFill>
          <a:ln w="1016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Box 12"/>
          <p:cNvSpPr txBox="1"/>
          <p:nvPr/>
        </p:nvSpPr>
        <p:spPr>
          <a:xfrm>
            <a:off x="847713" y="1128207"/>
            <a:ext cx="7416824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000" b="1" dirty="0" smtClean="0"/>
              <a:t>Bus Stop Division</a:t>
            </a:r>
          </a:p>
        </p:txBody>
      </p:sp>
      <p:grpSp>
        <p:nvGrpSpPr>
          <p:cNvPr id="25" name="Group 23"/>
          <p:cNvGrpSpPr/>
          <p:nvPr/>
        </p:nvGrpSpPr>
        <p:grpSpPr>
          <a:xfrm>
            <a:off x="904203" y="4066211"/>
            <a:ext cx="1212384" cy="1212384"/>
            <a:chOff x="323528" y="1556792"/>
            <a:chExt cx="2223864" cy="2223864"/>
          </a:xfrm>
        </p:grpSpPr>
        <p:sp>
          <p:nvSpPr>
            <p:cNvPr id="26" name="Oval 25"/>
            <p:cNvSpPr/>
            <p:nvPr/>
          </p:nvSpPr>
          <p:spPr>
            <a:xfrm>
              <a:off x="323528" y="1556792"/>
              <a:ext cx="2223864" cy="22238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27" name="Group 27"/>
            <p:cNvGrpSpPr/>
            <p:nvPr/>
          </p:nvGrpSpPr>
          <p:grpSpPr>
            <a:xfrm>
              <a:off x="539552" y="1851547"/>
              <a:ext cx="1856283" cy="1717277"/>
              <a:chOff x="579748" y="1855739"/>
              <a:chExt cx="1856283" cy="1717277"/>
            </a:xfrm>
          </p:grpSpPr>
          <p:sp>
            <p:nvSpPr>
              <p:cNvPr id="28" name="Hexagon 27"/>
              <p:cNvSpPr/>
              <p:nvPr/>
            </p:nvSpPr>
            <p:spPr>
              <a:xfrm>
                <a:off x="1145239" y="1855739"/>
                <a:ext cx="1044118" cy="900104"/>
              </a:xfrm>
              <a:prstGeom prst="hexagon">
                <a:avLst/>
              </a:prstGeom>
              <a:solidFill>
                <a:srgbClr val="99FF66"/>
              </a:solidFill>
              <a:ln w="28575">
                <a:solidFill>
                  <a:srgbClr val="008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9" name="Octagon 28"/>
              <p:cNvSpPr/>
              <p:nvPr/>
            </p:nvSpPr>
            <p:spPr>
              <a:xfrm>
                <a:off x="579748" y="1993032"/>
                <a:ext cx="1008112" cy="1008112"/>
              </a:xfrm>
              <a:prstGeom prst="octagon">
                <a:avLst/>
              </a:prstGeom>
              <a:solidFill>
                <a:srgbClr val="FFFF66"/>
              </a:solidFill>
              <a:ln w="28575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0" name="Decagon 29"/>
              <p:cNvSpPr/>
              <p:nvPr/>
            </p:nvSpPr>
            <p:spPr>
              <a:xfrm>
                <a:off x="863588" y="2528900"/>
                <a:ext cx="1044116" cy="1044116"/>
              </a:xfrm>
              <a:prstGeom prst="decagon">
                <a:avLst/>
              </a:prstGeom>
              <a:solidFill>
                <a:srgbClr val="FF9999"/>
              </a:solidFill>
              <a:ln w="28575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1" name="Regular Pentagon 30"/>
              <p:cNvSpPr/>
              <p:nvPr/>
            </p:nvSpPr>
            <p:spPr>
              <a:xfrm>
                <a:off x="1463923" y="2301144"/>
                <a:ext cx="972108" cy="972110"/>
              </a:xfrm>
              <a:prstGeom prst="pentagon">
                <a:avLst/>
              </a:prstGeom>
              <a:solidFill>
                <a:srgbClr val="DBB7FF"/>
              </a:solidFill>
              <a:ln w="28575">
                <a:solidFill>
                  <a:srgbClr val="66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http://www.webyfl.com/ProductImages/paper/ATD_school_black_board_pape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7625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6000" b="1" dirty="0" smtClean="0">
                <a:solidFill>
                  <a:schemeClr val="bg1"/>
                </a:solidFill>
                <a:latin typeface="Century Gothic" pitchFamily="34" charset="0"/>
              </a:rPr>
              <a:t>Warm up questions</a:t>
            </a:r>
            <a:endParaRPr lang="en-GB" sz="6000" b="1" dirty="0">
              <a:solidFill>
                <a:schemeClr val="bg1"/>
              </a:solidFill>
              <a:latin typeface="Century Gothic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493095"/>
          </a:xfrm>
        </p:spPr>
        <p:txBody>
          <a:bodyPr numCol="3"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en-GB" sz="2400" b="1" dirty="0" smtClean="0">
                <a:solidFill>
                  <a:schemeClr val="bg1"/>
                </a:solidFill>
              </a:rPr>
              <a:t>30÷3=</a:t>
            </a:r>
            <a:endParaRPr lang="en-GB" sz="2400" b="1" dirty="0">
              <a:solidFill>
                <a:schemeClr val="bg1"/>
              </a:solidFill>
            </a:endParaRPr>
          </a:p>
          <a:p>
            <a:pPr marL="514350" indent="-514350">
              <a:buFont typeface="+mj-lt"/>
              <a:buAutoNum type="arabicPeriod"/>
            </a:pPr>
            <a:r>
              <a:rPr lang="en-GB" sz="2400" b="1" dirty="0" smtClean="0">
                <a:solidFill>
                  <a:schemeClr val="bg1"/>
                </a:solidFill>
              </a:rPr>
              <a:t>25÷5=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2400" b="1" dirty="0" smtClean="0">
                <a:solidFill>
                  <a:schemeClr val="bg1"/>
                </a:solidFill>
              </a:rPr>
              <a:t>42÷6=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2400" b="1" dirty="0" smtClean="0">
                <a:solidFill>
                  <a:schemeClr val="bg1"/>
                </a:solidFill>
              </a:rPr>
              <a:t>18÷3=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2400" b="1" dirty="0" smtClean="0">
                <a:solidFill>
                  <a:schemeClr val="bg1"/>
                </a:solidFill>
              </a:rPr>
              <a:t>24÷6=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2400" b="1" dirty="0" smtClean="0">
                <a:solidFill>
                  <a:schemeClr val="bg1"/>
                </a:solidFill>
              </a:rPr>
              <a:t>15÷3=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2400" b="1" dirty="0" smtClean="0">
                <a:solidFill>
                  <a:schemeClr val="bg1"/>
                </a:solidFill>
              </a:rPr>
              <a:t>28÷7=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2400" b="1" dirty="0" smtClean="0">
                <a:solidFill>
                  <a:schemeClr val="bg1"/>
                </a:solidFill>
              </a:rPr>
              <a:t>49÷7=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2400" b="1" dirty="0" smtClean="0">
                <a:solidFill>
                  <a:schemeClr val="bg1"/>
                </a:solidFill>
              </a:rPr>
              <a:t>36÷6=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2400" b="1" dirty="0" smtClean="0">
                <a:solidFill>
                  <a:schemeClr val="bg1"/>
                </a:solidFill>
              </a:rPr>
              <a:t>16÷4=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2400" b="1" dirty="0" smtClean="0">
                <a:solidFill>
                  <a:schemeClr val="bg1"/>
                </a:solidFill>
              </a:rPr>
              <a:t>24÷8=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2400" b="1" dirty="0" smtClean="0">
                <a:solidFill>
                  <a:schemeClr val="bg1"/>
                </a:solidFill>
              </a:rPr>
              <a:t>21÷3=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2400" b="1" dirty="0" smtClean="0">
                <a:solidFill>
                  <a:schemeClr val="bg1"/>
                </a:solidFill>
              </a:rPr>
              <a:t>14÷2=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2400" b="1" dirty="0" smtClean="0">
                <a:solidFill>
                  <a:schemeClr val="bg1"/>
                </a:solidFill>
              </a:rPr>
              <a:t>12÷4=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2400" b="1" dirty="0" smtClean="0">
                <a:solidFill>
                  <a:schemeClr val="bg1"/>
                </a:solidFill>
              </a:rPr>
              <a:t>36÷12=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2400" b="1" dirty="0" smtClean="0">
                <a:solidFill>
                  <a:schemeClr val="bg1"/>
                </a:solidFill>
              </a:rPr>
              <a:t>56÷7=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2400" b="1" dirty="0" smtClean="0">
                <a:solidFill>
                  <a:schemeClr val="bg1"/>
                </a:solidFill>
              </a:rPr>
              <a:t>81÷9=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2400" b="1" dirty="0" smtClean="0">
                <a:solidFill>
                  <a:schemeClr val="bg1"/>
                </a:solidFill>
              </a:rPr>
              <a:t>72÷6=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2400" b="1" dirty="0" smtClean="0">
                <a:solidFill>
                  <a:schemeClr val="bg1"/>
                </a:solidFill>
              </a:rPr>
              <a:t>90÷10=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2400" b="1" dirty="0" smtClean="0">
                <a:solidFill>
                  <a:schemeClr val="bg1"/>
                </a:solidFill>
              </a:rPr>
              <a:t>40÷8=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2400" b="1" dirty="0" smtClean="0">
                <a:solidFill>
                  <a:schemeClr val="bg1"/>
                </a:solidFill>
              </a:rPr>
              <a:t>48÷4=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2400" b="1" dirty="0" smtClean="0">
                <a:solidFill>
                  <a:schemeClr val="bg1"/>
                </a:solidFill>
              </a:rPr>
              <a:t>63÷7=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2400" b="1" dirty="0" smtClean="0">
                <a:solidFill>
                  <a:schemeClr val="bg1"/>
                </a:solidFill>
              </a:rPr>
              <a:t>32÷8=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2400" b="1" dirty="0" smtClean="0">
                <a:solidFill>
                  <a:schemeClr val="bg1"/>
                </a:solidFill>
              </a:rPr>
              <a:t>20÷4=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2400" b="1" dirty="0" smtClean="0">
                <a:solidFill>
                  <a:schemeClr val="bg1"/>
                </a:solidFill>
              </a:rPr>
              <a:t>60÷5=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2400" b="1" dirty="0" smtClean="0">
                <a:solidFill>
                  <a:schemeClr val="bg1"/>
                </a:solidFill>
              </a:rPr>
              <a:t>64÷8=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2400" b="1" dirty="0" smtClean="0">
                <a:solidFill>
                  <a:schemeClr val="bg1"/>
                </a:solidFill>
              </a:rPr>
              <a:t>108÷9=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2400" b="1" dirty="0" smtClean="0">
                <a:solidFill>
                  <a:schemeClr val="bg1"/>
                </a:solidFill>
              </a:rPr>
              <a:t>144÷12=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2400" b="1" dirty="0" smtClean="0">
                <a:solidFill>
                  <a:schemeClr val="bg1"/>
                </a:solidFill>
              </a:rPr>
              <a:t>121÷11=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2400" b="1" dirty="0" smtClean="0">
                <a:solidFill>
                  <a:schemeClr val="bg1"/>
                </a:solidFill>
              </a:rPr>
              <a:t>110÷10=</a:t>
            </a:r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2103040" y="1584800"/>
            <a:ext cx="8229600" cy="4493095"/>
          </a:xfrm>
          <a:prstGeom prst="rect">
            <a:avLst/>
          </a:prstGeom>
        </p:spPr>
        <p:txBody>
          <a:bodyPr vert="horz" lIns="91440" tIns="45720" rIns="91440" bIns="45720" numCol="3" rtlCol="0">
            <a:normAutofit/>
          </a:bodyPr>
          <a:lstStyle/>
          <a:p>
            <a:pPr marL="514350" marR="0" lvl="0" indent="-5143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GB" sz="2400" b="1" dirty="0" smtClean="0">
                <a:solidFill>
                  <a:srgbClr val="FFFF00"/>
                </a:solidFill>
              </a:rPr>
              <a:t>10</a:t>
            </a:r>
          </a:p>
          <a:p>
            <a:pPr marL="514350" marR="0" lvl="0" indent="-5143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GB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5</a:t>
            </a:r>
          </a:p>
          <a:p>
            <a:pPr marL="514350" marR="0" lvl="0" indent="-5143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GB" sz="2400" b="1" dirty="0" smtClean="0">
                <a:solidFill>
                  <a:srgbClr val="FFFF00"/>
                </a:solidFill>
              </a:rPr>
              <a:t>7</a:t>
            </a:r>
          </a:p>
          <a:p>
            <a:pPr marL="514350" marR="0" lvl="0" indent="-5143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GB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6</a:t>
            </a:r>
          </a:p>
          <a:p>
            <a:pPr marL="514350" marR="0" lvl="0" indent="-5143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GB" sz="2400" b="1" dirty="0" smtClean="0">
                <a:solidFill>
                  <a:srgbClr val="FFFF00"/>
                </a:solidFill>
              </a:rPr>
              <a:t>4</a:t>
            </a:r>
          </a:p>
          <a:p>
            <a:pPr marL="514350" marR="0" lvl="0" indent="-5143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GB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5</a:t>
            </a:r>
          </a:p>
          <a:p>
            <a:pPr marL="514350" marR="0" lvl="0" indent="-5143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GB" sz="2400" b="1" dirty="0" smtClean="0">
                <a:solidFill>
                  <a:srgbClr val="FFFF00"/>
                </a:solidFill>
              </a:rPr>
              <a:t>4</a:t>
            </a:r>
          </a:p>
          <a:p>
            <a:pPr marL="514350" marR="0" lvl="0" indent="-5143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GB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7</a:t>
            </a:r>
          </a:p>
          <a:p>
            <a:pPr marL="514350" marR="0" lvl="0" indent="-5143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GB" sz="2400" b="1" dirty="0" smtClean="0">
                <a:solidFill>
                  <a:srgbClr val="FFFF00"/>
                </a:solidFill>
              </a:rPr>
              <a:t>6</a:t>
            </a:r>
          </a:p>
          <a:p>
            <a:pPr marL="514350" marR="0" lvl="0" indent="-5143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GB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4</a:t>
            </a:r>
          </a:p>
          <a:p>
            <a:pPr marL="514350" marR="0" lvl="0" indent="-5143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GB" sz="2400" b="1" dirty="0" smtClean="0">
                <a:solidFill>
                  <a:srgbClr val="FFFF00"/>
                </a:solidFill>
              </a:rPr>
              <a:t>3</a:t>
            </a:r>
          </a:p>
          <a:p>
            <a:pPr marL="514350" marR="0" lvl="0" indent="-5143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GB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7</a:t>
            </a:r>
          </a:p>
          <a:p>
            <a:pPr marL="514350" marR="0" lvl="0" indent="-5143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GB" sz="2400" b="1" dirty="0" smtClean="0">
                <a:solidFill>
                  <a:srgbClr val="FFFF00"/>
                </a:solidFill>
              </a:rPr>
              <a:t>7</a:t>
            </a:r>
          </a:p>
          <a:p>
            <a:pPr marL="514350" marR="0" lvl="0" indent="-5143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GB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3</a:t>
            </a:r>
          </a:p>
          <a:p>
            <a:pPr marL="514350" marR="0" lvl="0" indent="-5143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GB" sz="2400" b="1" dirty="0" smtClean="0">
                <a:solidFill>
                  <a:srgbClr val="FFFF00"/>
                </a:solidFill>
              </a:rPr>
              <a:t>3</a:t>
            </a:r>
          </a:p>
          <a:p>
            <a:pPr marL="514350" marR="0" lvl="0" indent="-5143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GB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8</a:t>
            </a:r>
          </a:p>
          <a:p>
            <a:pPr marL="514350" marR="0" lvl="0" indent="-5143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GB" sz="2400" b="1" dirty="0" smtClean="0">
                <a:solidFill>
                  <a:srgbClr val="FFFF00"/>
                </a:solidFill>
              </a:rPr>
              <a:t>9</a:t>
            </a:r>
          </a:p>
          <a:p>
            <a:pPr marL="514350" marR="0" lvl="0" indent="-5143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GB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12</a:t>
            </a:r>
          </a:p>
          <a:p>
            <a:pPr marL="514350" marR="0" lvl="0" indent="-5143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GB" sz="2400" b="1" dirty="0" smtClean="0">
                <a:solidFill>
                  <a:srgbClr val="FFFF00"/>
                </a:solidFill>
              </a:rPr>
              <a:t>9</a:t>
            </a:r>
          </a:p>
          <a:p>
            <a:pPr marL="514350" marR="0" lvl="0" indent="-5143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GB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5</a:t>
            </a:r>
          </a:p>
          <a:p>
            <a:pPr marL="514350" marR="0" lvl="0" indent="-5143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GB" sz="2400" b="1" dirty="0" smtClean="0">
                <a:solidFill>
                  <a:srgbClr val="FFFF00"/>
                </a:solidFill>
              </a:rPr>
              <a:t>12</a:t>
            </a:r>
          </a:p>
          <a:p>
            <a:pPr marL="514350" marR="0" lvl="0" indent="-5143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GB" sz="2400" b="1" dirty="0" smtClean="0">
                <a:solidFill>
                  <a:srgbClr val="FFFF00"/>
                </a:solidFill>
              </a:rPr>
              <a:t>9</a:t>
            </a:r>
          </a:p>
          <a:p>
            <a:pPr marL="514350" marR="0" lvl="0" indent="-5143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GB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4</a:t>
            </a:r>
          </a:p>
          <a:p>
            <a:pPr marL="514350" marR="0" lvl="0" indent="-5143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GB" sz="2400" b="1" dirty="0" smtClean="0">
                <a:solidFill>
                  <a:srgbClr val="FFFF00"/>
                </a:solidFill>
              </a:rPr>
              <a:t>5</a:t>
            </a:r>
          </a:p>
          <a:p>
            <a:pPr marL="514350" marR="0" lvl="0" indent="-5143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GB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12</a:t>
            </a:r>
          </a:p>
          <a:p>
            <a:pPr marL="514350" marR="0" lvl="0" indent="-5143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GB" sz="2400" b="1" dirty="0" smtClean="0">
                <a:solidFill>
                  <a:srgbClr val="FFFF00"/>
                </a:solidFill>
              </a:rPr>
              <a:t>8</a:t>
            </a:r>
          </a:p>
          <a:p>
            <a:pPr marL="514350" marR="0" lvl="0" indent="-5143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GB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12</a:t>
            </a:r>
          </a:p>
          <a:p>
            <a:pPr marL="514350" marR="0" lvl="0" indent="-5143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GB" sz="2400" b="1" dirty="0" smtClean="0">
                <a:solidFill>
                  <a:srgbClr val="FFFF00"/>
                </a:solidFill>
              </a:rPr>
              <a:t>12</a:t>
            </a:r>
          </a:p>
          <a:p>
            <a:pPr marL="514350" marR="0" lvl="0" indent="-5143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GB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11</a:t>
            </a:r>
          </a:p>
          <a:p>
            <a:pPr marL="514350" marR="0" lvl="0" indent="-5143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GB" sz="2400" b="1" dirty="0" smtClean="0">
                <a:solidFill>
                  <a:srgbClr val="FFFF00"/>
                </a:solidFill>
              </a:rPr>
              <a:t>11</a:t>
            </a:r>
            <a:endParaRPr kumimoji="0" lang="en-GB" sz="2400" b="1" i="0" u="none" strike="noStrike" kern="1200" cap="none" spc="0" normalizeH="0" baseline="0" noProof="0" dirty="0" smtClean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3411553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2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3" end="2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4" end="2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5" end="2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6" end="2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7" end="2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8" end="2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9" end="2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allAtOnce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www.nottinghamcity.gov.uk/media/image/7/8/bus-stop-diagram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6008" y="810263"/>
            <a:ext cx="5421003" cy="5555612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47725" y="0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en-GB" sz="6000" b="1" dirty="0" smtClean="0"/>
              <a:t>Division</a:t>
            </a:r>
            <a:r>
              <a:rPr lang="en-GB" b="1" dirty="0" smtClean="0"/>
              <a:t>- the bus stop method</a:t>
            </a:r>
            <a:endParaRPr lang="en-GB" b="1" dirty="0"/>
          </a:p>
        </p:txBody>
      </p:sp>
      <p:sp>
        <p:nvSpPr>
          <p:cNvPr id="3" name="TextBox 2"/>
          <p:cNvSpPr txBox="1"/>
          <p:nvPr/>
        </p:nvSpPr>
        <p:spPr>
          <a:xfrm>
            <a:off x="6016625" y="1825625"/>
            <a:ext cx="2794000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latin typeface="Comic Sans MS"/>
                <a:cs typeface="Comic Sans MS"/>
              </a:rPr>
              <a:t>Today, we are going to be introduced to a new way of writing division problems.</a:t>
            </a:r>
          </a:p>
          <a:p>
            <a:pPr algn="ctr"/>
            <a:endParaRPr lang="en-GB" dirty="0">
              <a:latin typeface="Comic Sans MS"/>
              <a:cs typeface="Comic Sans MS"/>
            </a:endParaRPr>
          </a:p>
          <a:p>
            <a:pPr algn="ctr"/>
            <a:r>
              <a:rPr lang="en-GB" dirty="0" smtClean="0">
                <a:latin typeface="Comic Sans MS"/>
                <a:cs typeface="Comic Sans MS"/>
              </a:rPr>
              <a:t>This new method allows us to divide large numbers, beyond our time tables.</a:t>
            </a:r>
            <a:endParaRPr lang="en-GB" dirty="0">
              <a:latin typeface="Comic Sans MS"/>
              <a:cs typeface="Comic Sans MS"/>
            </a:endParaRPr>
          </a:p>
        </p:txBody>
      </p:sp>
    </p:spTree>
    <p:extLst>
      <p:ext uri="{BB962C8B-B14F-4D97-AF65-F5344CB8AC3E}">
        <p14:creationId xmlns:p14="http://schemas.microsoft.com/office/powerpoint/2010/main" val="81046756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25760" y="94320"/>
            <a:ext cx="8892480" cy="6669360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le 9"/>
          <p:cNvSpPr/>
          <p:nvPr/>
        </p:nvSpPr>
        <p:spPr>
          <a:xfrm>
            <a:off x="251520" y="6273652"/>
            <a:ext cx="8568952" cy="404664"/>
          </a:xfrm>
          <a:prstGeom prst="roundRect">
            <a:avLst>
              <a:gd name="adj" fmla="val 50000"/>
            </a:avLst>
          </a:prstGeom>
          <a:solidFill>
            <a:srgbClr val="FFFF99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952242" y="6291318"/>
            <a:ext cx="7167508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dirty="0" smtClean="0"/>
              <a:t>Division</a:t>
            </a:r>
            <a:endParaRPr lang="en-GB" b="1" dirty="0"/>
          </a:p>
        </p:txBody>
      </p:sp>
      <p:sp>
        <p:nvSpPr>
          <p:cNvPr id="8" name="Oval 7"/>
          <p:cNvSpPr/>
          <p:nvPr/>
        </p:nvSpPr>
        <p:spPr>
          <a:xfrm>
            <a:off x="287524" y="6306784"/>
            <a:ext cx="337728" cy="337728"/>
          </a:xfrm>
          <a:prstGeom prst="ellipse">
            <a:avLst/>
          </a:prstGeom>
          <a:solidFill>
            <a:srgbClr val="FFFF66"/>
          </a:solidFill>
          <a:ln w="63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330374" y="6321760"/>
            <a:ext cx="2520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 smtClean="0">
                <a:solidFill>
                  <a:srgbClr val="003300"/>
                </a:solidFill>
              </a:rPr>
              <a:t>N</a:t>
            </a:r>
            <a:endParaRPr lang="en-GB" sz="1400" b="1" dirty="0">
              <a:solidFill>
                <a:srgbClr val="003300"/>
              </a:solidFill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143909" y="1199161"/>
            <a:ext cx="8697432" cy="4906898"/>
          </a:xfrm>
          <a:prstGeom prst="roundRect">
            <a:avLst>
              <a:gd name="adj" fmla="val 4271"/>
            </a:avLst>
          </a:prstGeom>
          <a:solidFill>
            <a:schemeClr val="bg1"/>
          </a:solid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ounded Rectangle 13"/>
          <p:cNvSpPr/>
          <p:nvPr/>
        </p:nvSpPr>
        <p:spPr>
          <a:xfrm>
            <a:off x="223284" y="755861"/>
            <a:ext cx="8697432" cy="467297"/>
          </a:xfrm>
          <a:prstGeom prst="roundRect">
            <a:avLst>
              <a:gd name="adj" fmla="val 26689"/>
            </a:avLst>
          </a:prstGeom>
          <a:solidFill>
            <a:schemeClr val="bg1"/>
          </a:solidFill>
          <a:ln w="190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/>
          <p:cNvSpPr txBox="1"/>
          <p:nvPr/>
        </p:nvSpPr>
        <p:spPr>
          <a:xfrm>
            <a:off x="359532" y="789454"/>
            <a:ext cx="84249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 smtClean="0"/>
              <a:t>You may see a division problem written as follows</a:t>
            </a:r>
            <a:r>
              <a:rPr lang="en-GB" sz="2000" b="1" dirty="0"/>
              <a:t>:</a:t>
            </a:r>
            <a:endParaRPr lang="en-GB" sz="2000" b="1" dirty="0" smtClean="0"/>
          </a:p>
        </p:txBody>
      </p:sp>
      <p:grpSp>
        <p:nvGrpSpPr>
          <p:cNvPr id="16" name="Group 19"/>
          <p:cNvGrpSpPr/>
          <p:nvPr/>
        </p:nvGrpSpPr>
        <p:grpSpPr>
          <a:xfrm>
            <a:off x="412750" y="195027"/>
            <a:ext cx="8318500" cy="461665"/>
            <a:chOff x="1434662" y="179705"/>
            <a:chExt cx="6274676" cy="513439"/>
          </a:xfrm>
        </p:grpSpPr>
        <p:sp>
          <p:nvSpPr>
            <p:cNvPr id="17" name="Rounded Rectangle 16"/>
            <p:cNvSpPr/>
            <p:nvPr/>
          </p:nvSpPr>
          <p:spPr>
            <a:xfrm>
              <a:off x="1434662" y="205005"/>
              <a:ext cx="6274676" cy="462841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548809" y="179705"/>
              <a:ext cx="6046381" cy="51343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b="1" i="1" dirty="0" smtClean="0"/>
                <a:t>Bus Stop Division</a:t>
              </a:r>
              <a:endParaRPr lang="en-GB" sz="2400" b="1" i="1" dirty="0" smtClean="0"/>
            </a:p>
          </p:txBody>
        </p:sp>
      </p:grpSp>
      <p:sp>
        <p:nvSpPr>
          <p:cNvPr id="23" name="TextBox 22"/>
          <p:cNvSpPr txBox="1"/>
          <p:nvPr/>
        </p:nvSpPr>
        <p:spPr>
          <a:xfrm>
            <a:off x="374014" y="1377538"/>
            <a:ext cx="83959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Example 1:      </a:t>
            </a:r>
            <a:r>
              <a:rPr lang="en-GB" b="1" dirty="0" smtClean="0"/>
              <a:t>Work </a:t>
            </a:r>
            <a:r>
              <a:rPr lang="en-GB" b="1" dirty="0" smtClean="0"/>
              <a:t>out </a:t>
            </a:r>
            <a:r>
              <a:rPr lang="en-GB" dirty="0"/>
              <a:t>69÷3</a:t>
            </a:r>
            <a:r>
              <a:rPr lang="en-GB" b="1" dirty="0" smtClean="0"/>
              <a:t> </a:t>
            </a:r>
            <a:endParaRPr lang="en-GB" b="1" dirty="0"/>
          </a:p>
        </p:txBody>
      </p:sp>
      <p:grpSp>
        <p:nvGrpSpPr>
          <p:cNvPr id="31" name="Group 23"/>
          <p:cNvGrpSpPr/>
          <p:nvPr/>
        </p:nvGrpSpPr>
        <p:grpSpPr>
          <a:xfrm>
            <a:off x="8430380" y="6293501"/>
            <a:ext cx="365276" cy="365276"/>
            <a:chOff x="323528" y="1556792"/>
            <a:chExt cx="2223864" cy="2223864"/>
          </a:xfrm>
        </p:grpSpPr>
        <p:sp>
          <p:nvSpPr>
            <p:cNvPr id="32" name="Oval 31"/>
            <p:cNvSpPr/>
            <p:nvPr/>
          </p:nvSpPr>
          <p:spPr>
            <a:xfrm>
              <a:off x="323528" y="1556792"/>
              <a:ext cx="2223864" cy="22238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952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33" name="Group 27"/>
            <p:cNvGrpSpPr/>
            <p:nvPr/>
          </p:nvGrpSpPr>
          <p:grpSpPr>
            <a:xfrm>
              <a:off x="539552" y="1851547"/>
              <a:ext cx="1856283" cy="1717277"/>
              <a:chOff x="579748" y="1855739"/>
              <a:chExt cx="1856283" cy="1717277"/>
            </a:xfrm>
          </p:grpSpPr>
          <p:sp>
            <p:nvSpPr>
              <p:cNvPr id="34" name="Hexagon 33"/>
              <p:cNvSpPr/>
              <p:nvPr/>
            </p:nvSpPr>
            <p:spPr>
              <a:xfrm>
                <a:off x="1145239" y="1855739"/>
                <a:ext cx="1044118" cy="900104"/>
              </a:xfrm>
              <a:prstGeom prst="hexagon">
                <a:avLst/>
              </a:prstGeom>
              <a:solidFill>
                <a:srgbClr val="99FF66"/>
              </a:solidFill>
              <a:ln w="12700">
                <a:solidFill>
                  <a:srgbClr val="008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" name="Octagon 34"/>
              <p:cNvSpPr/>
              <p:nvPr/>
            </p:nvSpPr>
            <p:spPr>
              <a:xfrm>
                <a:off x="579748" y="1993032"/>
                <a:ext cx="1008112" cy="1008112"/>
              </a:xfrm>
              <a:prstGeom prst="octagon">
                <a:avLst/>
              </a:prstGeom>
              <a:solidFill>
                <a:srgbClr val="FFFF66"/>
              </a:solidFill>
              <a:ln w="12700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6" name="Decagon 35"/>
              <p:cNvSpPr/>
              <p:nvPr/>
            </p:nvSpPr>
            <p:spPr>
              <a:xfrm>
                <a:off x="863588" y="2528900"/>
                <a:ext cx="1044116" cy="1044116"/>
              </a:xfrm>
              <a:prstGeom prst="decagon">
                <a:avLst/>
              </a:prstGeom>
              <a:solidFill>
                <a:srgbClr val="FF9999"/>
              </a:solidFill>
              <a:ln w="127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7" name="Regular Pentagon 36"/>
              <p:cNvSpPr/>
              <p:nvPr/>
            </p:nvSpPr>
            <p:spPr>
              <a:xfrm>
                <a:off x="1463923" y="2301144"/>
                <a:ext cx="972108" cy="972110"/>
              </a:xfrm>
              <a:prstGeom prst="pentagon">
                <a:avLst/>
              </a:prstGeom>
              <a:solidFill>
                <a:srgbClr val="DBB7FF"/>
              </a:solidFill>
              <a:ln w="12700">
                <a:solidFill>
                  <a:srgbClr val="66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grpSp>
        <p:nvGrpSpPr>
          <p:cNvPr id="59" name="Group 135"/>
          <p:cNvGrpSpPr/>
          <p:nvPr/>
        </p:nvGrpSpPr>
        <p:grpSpPr>
          <a:xfrm>
            <a:off x="388951" y="4305300"/>
            <a:ext cx="3906984" cy="1362075"/>
            <a:chOff x="4239489" y="1959429"/>
            <a:chExt cx="3906984" cy="548365"/>
          </a:xfrm>
        </p:grpSpPr>
        <p:sp>
          <p:nvSpPr>
            <p:cNvPr id="60" name="Rounded Rectangle 59"/>
            <p:cNvSpPr/>
            <p:nvPr/>
          </p:nvSpPr>
          <p:spPr>
            <a:xfrm>
              <a:off x="4239489" y="1959429"/>
              <a:ext cx="3906984" cy="536458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0">
                  <a:srgbClr val="FFC000">
                    <a:tint val="66000"/>
                    <a:satMod val="160000"/>
                  </a:srgbClr>
                </a:gs>
                <a:gs pos="50000">
                  <a:srgbClr val="FFC000">
                    <a:tint val="44500"/>
                    <a:satMod val="160000"/>
                  </a:srgbClr>
                </a:gs>
                <a:gs pos="100000">
                  <a:srgbClr val="FFC0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 w="12700"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1" name="TextBox 60"/>
            <p:cNvSpPr txBox="1"/>
            <p:nvPr/>
          </p:nvSpPr>
          <p:spPr>
            <a:xfrm>
              <a:off x="4372493" y="2007988"/>
              <a:ext cx="3736227" cy="49980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We now look at the </a:t>
              </a:r>
              <a:r>
                <a:rPr lang="en-GB" dirty="0">
                  <a:solidFill>
                    <a:schemeClr val="bg2">
                      <a:lumMod val="75000"/>
                    </a:schemeClr>
                  </a:solidFill>
                </a:rPr>
                <a:t>outside</a:t>
              </a:r>
              <a:r>
                <a:rPr lang="en-GB" dirty="0"/>
                <a:t> number and see how many times it will go into the </a:t>
              </a:r>
              <a:r>
                <a:rPr lang="en-GB" dirty="0">
                  <a:solidFill>
                    <a:srgbClr val="FFC000"/>
                  </a:solidFill>
                </a:rPr>
                <a:t>following digits</a:t>
              </a:r>
              <a:r>
                <a:rPr lang="en-GB" dirty="0"/>
                <a:t>. </a:t>
              </a:r>
              <a:endParaRPr lang="en-GB" dirty="0"/>
            </a:p>
          </p:txBody>
        </p:sp>
      </p:grpSp>
      <p:sp>
        <p:nvSpPr>
          <p:cNvPr id="83" name="Title 2"/>
          <p:cNvSpPr txBox="1">
            <a:spLocks/>
          </p:cNvSpPr>
          <p:nvPr/>
        </p:nvSpPr>
        <p:spPr>
          <a:xfrm>
            <a:off x="2603500" y="3041030"/>
            <a:ext cx="666130" cy="92772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18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sz="6600" dirty="0"/>
              <a:t>3</a:t>
            </a:r>
          </a:p>
        </p:txBody>
      </p:sp>
      <p:cxnSp>
        <p:nvCxnSpPr>
          <p:cNvPr id="84" name="Straight Connector 83"/>
          <p:cNvCxnSpPr/>
          <p:nvPr/>
        </p:nvCxnSpPr>
        <p:spPr>
          <a:xfrm>
            <a:off x="3197622" y="3082553"/>
            <a:ext cx="1728192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5" name="Freeform 84"/>
          <p:cNvSpPr/>
          <p:nvPr/>
        </p:nvSpPr>
        <p:spPr>
          <a:xfrm>
            <a:off x="3203575" y="3089275"/>
            <a:ext cx="225442" cy="857374"/>
          </a:xfrm>
          <a:custGeom>
            <a:avLst/>
            <a:gdLst>
              <a:gd name="connsiteX0" fmla="*/ 9525 w 225442"/>
              <a:gd name="connsiteY0" fmla="*/ 647700 h 647700"/>
              <a:gd name="connsiteX1" fmla="*/ 225425 w 225442"/>
              <a:gd name="connsiteY1" fmla="*/ 317500 h 647700"/>
              <a:gd name="connsiteX2" fmla="*/ 0 w 225442"/>
              <a:gd name="connsiteY2" fmla="*/ 0 h 6477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25442" h="647700">
                <a:moveTo>
                  <a:pt x="9525" y="647700"/>
                </a:moveTo>
                <a:cubicBezTo>
                  <a:pt x="118269" y="536575"/>
                  <a:pt x="227013" y="425450"/>
                  <a:pt x="225425" y="317500"/>
                </a:cubicBezTo>
                <a:cubicBezTo>
                  <a:pt x="223838" y="209550"/>
                  <a:pt x="111919" y="104775"/>
                  <a:pt x="0" y="0"/>
                </a:cubicBezTo>
              </a:path>
            </a:pathLst>
          </a:cu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6" name="Title 2"/>
          <p:cNvSpPr txBox="1">
            <a:spLocks/>
          </p:cNvSpPr>
          <p:nvPr/>
        </p:nvSpPr>
        <p:spPr>
          <a:xfrm>
            <a:off x="3495566" y="2059304"/>
            <a:ext cx="746172" cy="963724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18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sz="6600" dirty="0" smtClean="0"/>
              <a:t>2</a:t>
            </a:r>
            <a:endParaRPr lang="en-GB" sz="6600" dirty="0"/>
          </a:p>
        </p:txBody>
      </p:sp>
      <p:sp>
        <p:nvSpPr>
          <p:cNvPr id="87" name="Title 2"/>
          <p:cNvSpPr txBox="1">
            <a:spLocks/>
          </p:cNvSpPr>
          <p:nvPr/>
        </p:nvSpPr>
        <p:spPr>
          <a:xfrm>
            <a:off x="4061718" y="2059304"/>
            <a:ext cx="746172" cy="963724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18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sz="6600" dirty="0"/>
              <a:t>3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3444875" y="3143250"/>
            <a:ext cx="15240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 smtClean="0">
                <a:latin typeface="Comic Sans MS"/>
                <a:cs typeface="Comic Sans MS"/>
              </a:rPr>
              <a:t>6 9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94" name="Rounded Rectangle 93"/>
          <p:cNvSpPr/>
          <p:nvPr/>
        </p:nvSpPr>
        <p:spPr>
          <a:xfrm>
            <a:off x="5683251" y="1981199"/>
            <a:ext cx="3111500" cy="1332499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rgbClr val="FFC000">
                  <a:tint val="66000"/>
                  <a:satMod val="160000"/>
                </a:srgbClr>
              </a:gs>
              <a:gs pos="50000">
                <a:srgbClr val="FFC000">
                  <a:tint val="44500"/>
                  <a:satMod val="160000"/>
                </a:srgbClr>
              </a:gs>
              <a:gs pos="100000">
                <a:srgbClr val="FFC00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 w="127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/>
          <p:cNvSpPr/>
          <p:nvPr/>
        </p:nvSpPr>
        <p:spPr>
          <a:xfrm>
            <a:off x="5762625" y="2073960"/>
            <a:ext cx="29210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dirty="0"/>
              <a:t>3 will go into 6, 2 times so we put the 2 above the line (keeping our columns in line). </a:t>
            </a:r>
            <a:endParaRPr lang="en-GB" dirty="0"/>
          </a:p>
        </p:txBody>
      </p:sp>
      <p:sp>
        <p:nvSpPr>
          <p:cNvPr id="96" name="Rounded Rectangle 95"/>
          <p:cNvSpPr/>
          <p:nvPr/>
        </p:nvSpPr>
        <p:spPr>
          <a:xfrm>
            <a:off x="5613401" y="4022724"/>
            <a:ext cx="3111500" cy="1332499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rgbClr val="FFC000">
                  <a:tint val="66000"/>
                  <a:satMod val="160000"/>
                </a:srgbClr>
              </a:gs>
              <a:gs pos="50000">
                <a:srgbClr val="FFC000">
                  <a:tint val="44500"/>
                  <a:satMod val="160000"/>
                </a:srgbClr>
              </a:gs>
              <a:gs pos="100000">
                <a:srgbClr val="FFC00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 w="127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7" name="TextBox 96"/>
          <p:cNvSpPr txBox="1"/>
          <p:nvPr/>
        </p:nvSpPr>
        <p:spPr>
          <a:xfrm>
            <a:off x="5586338" y="4207024"/>
            <a:ext cx="306553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3 will go into 9, 3 times so we put the 3 above the line (keeping our columns in line). </a:t>
            </a:r>
            <a:endParaRPr lang="en-GB" dirty="0"/>
          </a:p>
        </p:txBody>
      </p:sp>
      <p:sp>
        <p:nvSpPr>
          <p:cNvPr id="4" name="Cloud 3"/>
          <p:cNvSpPr/>
          <p:nvPr/>
        </p:nvSpPr>
        <p:spPr>
          <a:xfrm>
            <a:off x="238125" y="1714500"/>
            <a:ext cx="3079750" cy="1349375"/>
          </a:xfrm>
          <a:prstGeom prst="cloud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460375" y="1920875"/>
            <a:ext cx="258762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 smtClean="0"/>
              <a:t>We call it the ‘bus stop method’ because it looks like the numbers are waiting at a bus stop! </a:t>
            </a:r>
            <a:endParaRPr lang="en-GB" sz="1600" dirty="0"/>
          </a:p>
        </p:txBody>
      </p:sp>
      <p:sp>
        <p:nvSpPr>
          <p:cNvPr id="98" name="TextBox 97"/>
          <p:cNvSpPr txBox="1"/>
          <p:nvPr/>
        </p:nvSpPr>
        <p:spPr>
          <a:xfrm>
            <a:off x="1714500" y="5302250"/>
            <a:ext cx="6953250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 smtClean="0"/>
              <a:t>69÷3 = 23</a:t>
            </a:r>
            <a:endParaRPr lang="en-GB" sz="4000" b="1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9429870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 override="childStyle">
                                        <p:cTn id="19" dur="2000" fill="hold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normal"/>
                                          </p:val>
                                        </p:tav>
                                        <p:tav tm="50000">
                                          <p:val>
                                            <p:strVal val="bold"/>
                                          </p:val>
                                        </p:tav>
                                        <p:tav tm="60000">
                                          <p:val>
                                            <p:strVal val="normal"/>
                                          </p:val>
                                        </p:tav>
                                        <p:tav tm="100000">
                                          <p:val>
                                            <p:strVal val="normal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 override="childStyle">
                                        <p:cTn id="23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normal"/>
                                          </p:val>
                                        </p:tav>
                                        <p:tav tm="50000">
                                          <p:val>
                                            <p:strVal val="bold"/>
                                          </p:val>
                                        </p:tav>
                                        <p:tav tm="60000">
                                          <p:val>
                                            <p:strVal val="normal"/>
                                          </p:val>
                                        </p:tav>
                                        <p:tav tm="100000">
                                          <p:val>
                                            <p:strVal val="normal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8" dur="20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2" dur="20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5" dur="20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0" dur="20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3" dur="20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6" grpId="0"/>
      <p:bldP spid="87" grpId="0"/>
      <p:bldP spid="94" grpId="0" animBg="1"/>
      <p:bldP spid="3" grpId="0"/>
      <p:bldP spid="96" grpId="0" animBg="1"/>
      <p:bldP spid="97" grpId="0"/>
      <p:bldP spid="4" grpId="0" animBg="1"/>
      <p:bldP spid="6" grpId="0"/>
      <p:bldP spid="9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25760" y="94320"/>
            <a:ext cx="8892480" cy="6669360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le 9"/>
          <p:cNvSpPr/>
          <p:nvPr/>
        </p:nvSpPr>
        <p:spPr>
          <a:xfrm>
            <a:off x="251520" y="6273652"/>
            <a:ext cx="8568952" cy="404664"/>
          </a:xfrm>
          <a:prstGeom prst="roundRect">
            <a:avLst>
              <a:gd name="adj" fmla="val 50000"/>
            </a:avLst>
          </a:prstGeom>
          <a:solidFill>
            <a:srgbClr val="FFFF99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952242" y="6291318"/>
            <a:ext cx="7167508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dirty="0" smtClean="0"/>
              <a:t>Division</a:t>
            </a:r>
            <a:endParaRPr lang="en-GB" b="1" dirty="0"/>
          </a:p>
        </p:txBody>
      </p:sp>
      <p:sp>
        <p:nvSpPr>
          <p:cNvPr id="8" name="Oval 7"/>
          <p:cNvSpPr/>
          <p:nvPr/>
        </p:nvSpPr>
        <p:spPr>
          <a:xfrm>
            <a:off x="287524" y="6306784"/>
            <a:ext cx="337728" cy="337728"/>
          </a:xfrm>
          <a:prstGeom prst="ellipse">
            <a:avLst/>
          </a:prstGeom>
          <a:solidFill>
            <a:srgbClr val="FFFF66"/>
          </a:solidFill>
          <a:ln w="63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330374" y="6321760"/>
            <a:ext cx="2520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 smtClean="0">
                <a:solidFill>
                  <a:srgbClr val="003300"/>
                </a:solidFill>
              </a:rPr>
              <a:t>N</a:t>
            </a:r>
            <a:endParaRPr lang="en-GB" sz="1400" b="1" dirty="0">
              <a:solidFill>
                <a:srgbClr val="003300"/>
              </a:solidFill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143909" y="1262661"/>
            <a:ext cx="8697432" cy="4906898"/>
          </a:xfrm>
          <a:prstGeom prst="roundRect">
            <a:avLst>
              <a:gd name="adj" fmla="val 4271"/>
            </a:avLst>
          </a:prstGeom>
          <a:solidFill>
            <a:schemeClr val="bg1"/>
          </a:solid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4" name="Rounded Rectangle 13"/>
          <p:cNvSpPr/>
          <p:nvPr/>
        </p:nvSpPr>
        <p:spPr>
          <a:xfrm>
            <a:off x="223284" y="755861"/>
            <a:ext cx="8697432" cy="467297"/>
          </a:xfrm>
          <a:prstGeom prst="roundRect">
            <a:avLst>
              <a:gd name="adj" fmla="val 26689"/>
            </a:avLst>
          </a:prstGeom>
          <a:solidFill>
            <a:schemeClr val="bg1"/>
          </a:solidFill>
          <a:ln w="190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/>
          <p:cNvSpPr txBox="1"/>
          <p:nvPr/>
        </p:nvSpPr>
        <p:spPr>
          <a:xfrm>
            <a:off x="359532" y="789454"/>
            <a:ext cx="84249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 smtClean="0"/>
              <a:t>You may see a division problem written as follows</a:t>
            </a:r>
            <a:r>
              <a:rPr lang="en-GB" sz="2000" b="1" dirty="0"/>
              <a:t>:</a:t>
            </a:r>
            <a:endParaRPr lang="en-GB" sz="2000" b="1" dirty="0" smtClean="0"/>
          </a:p>
        </p:txBody>
      </p:sp>
      <p:grpSp>
        <p:nvGrpSpPr>
          <p:cNvPr id="16" name="Group 19"/>
          <p:cNvGrpSpPr/>
          <p:nvPr/>
        </p:nvGrpSpPr>
        <p:grpSpPr>
          <a:xfrm>
            <a:off x="412750" y="195027"/>
            <a:ext cx="8318500" cy="461665"/>
            <a:chOff x="1434662" y="179705"/>
            <a:chExt cx="6274676" cy="513439"/>
          </a:xfrm>
        </p:grpSpPr>
        <p:sp>
          <p:nvSpPr>
            <p:cNvPr id="17" name="Rounded Rectangle 16"/>
            <p:cNvSpPr/>
            <p:nvPr/>
          </p:nvSpPr>
          <p:spPr>
            <a:xfrm>
              <a:off x="1434662" y="205005"/>
              <a:ext cx="6274676" cy="462841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548809" y="179705"/>
              <a:ext cx="6046381" cy="51343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b="1" i="1" dirty="0" smtClean="0"/>
                <a:t>Bus Stop Division</a:t>
              </a:r>
              <a:endParaRPr lang="en-GB" sz="2400" b="1" i="1" dirty="0" smtClean="0"/>
            </a:p>
          </p:txBody>
        </p:sp>
      </p:grpSp>
      <p:sp>
        <p:nvSpPr>
          <p:cNvPr id="23" name="TextBox 22"/>
          <p:cNvSpPr txBox="1"/>
          <p:nvPr/>
        </p:nvSpPr>
        <p:spPr>
          <a:xfrm>
            <a:off x="374014" y="1377538"/>
            <a:ext cx="83959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Example </a:t>
            </a:r>
            <a:r>
              <a:rPr lang="en-GB" dirty="0" smtClean="0"/>
              <a:t>2:      </a:t>
            </a:r>
            <a:r>
              <a:rPr lang="en-GB" b="1" dirty="0" smtClean="0"/>
              <a:t>Work </a:t>
            </a:r>
            <a:r>
              <a:rPr lang="en-GB" b="1" dirty="0" smtClean="0"/>
              <a:t>out </a:t>
            </a:r>
            <a:r>
              <a:rPr lang="en-GB" dirty="0" smtClean="0"/>
              <a:t>46</a:t>
            </a:r>
            <a:r>
              <a:rPr lang="en-GB" dirty="0" smtClean="0"/>
              <a:t>÷2</a:t>
            </a:r>
            <a:endParaRPr lang="en-GB" b="1" dirty="0"/>
          </a:p>
        </p:txBody>
      </p:sp>
      <p:grpSp>
        <p:nvGrpSpPr>
          <p:cNvPr id="31" name="Group 23"/>
          <p:cNvGrpSpPr/>
          <p:nvPr/>
        </p:nvGrpSpPr>
        <p:grpSpPr>
          <a:xfrm>
            <a:off x="8430380" y="6293501"/>
            <a:ext cx="365276" cy="365276"/>
            <a:chOff x="323528" y="1556792"/>
            <a:chExt cx="2223864" cy="2223864"/>
          </a:xfrm>
        </p:grpSpPr>
        <p:sp>
          <p:nvSpPr>
            <p:cNvPr id="32" name="Oval 31"/>
            <p:cNvSpPr/>
            <p:nvPr/>
          </p:nvSpPr>
          <p:spPr>
            <a:xfrm>
              <a:off x="323528" y="1556792"/>
              <a:ext cx="2223864" cy="22238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952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33" name="Group 27"/>
            <p:cNvGrpSpPr/>
            <p:nvPr/>
          </p:nvGrpSpPr>
          <p:grpSpPr>
            <a:xfrm>
              <a:off x="539552" y="1851547"/>
              <a:ext cx="1856283" cy="1717277"/>
              <a:chOff x="579748" y="1855739"/>
              <a:chExt cx="1856283" cy="1717277"/>
            </a:xfrm>
          </p:grpSpPr>
          <p:sp>
            <p:nvSpPr>
              <p:cNvPr id="34" name="Hexagon 33"/>
              <p:cNvSpPr/>
              <p:nvPr/>
            </p:nvSpPr>
            <p:spPr>
              <a:xfrm>
                <a:off x="1145239" y="1855739"/>
                <a:ext cx="1044118" cy="900104"/>
              </a:xfrm>
              <a:prstGeom prst="hexagon">
                <a:avLst/>
              </a:prstGeom>
              <a:solidFill>
                <a:srgbClr val="99FF66"/>
              </a:solidFill>
              <a:ln w="12700">
                <a:solidFill>
                  <a:srgbClr val="008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" name="Octagon 34"/>
              <p:cNvSpPr/>
              <p:nvPr/>
            </p:nvSpPr>
            <p:spPr>
              <a:xfrm>
                <a:off x="579748" y="1993032"/>
                <a:ext cx="1008112" cy="1008112"/>
              </a:xfrm>
              <a:prstGeom prst="octagon">
                <a:avLst/>
              </a:prstGeom>
              <a:solidFill>
                <a:srgbClr val="FFFF66"/>
              </a:solidFill>
              <a:ln w="12700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6" name="Decagon 35"/>
              <p:cNvSpPr/>
              <p:nvPr/>
            </p:nvSpPr>
            <p:spPr>
              <a:xfrm>
                <a:off x="863588" y="2528900"/>
                <a:ext cx="1044116" cy="1044116"/>
              </a:xfrm>
              <a:prstGeom prst="decagon">
                <a:avLst/>
              </a:prstGeom>
              <a:solidFill>
                <a:srgbClr val="FF9999"/>
              </a:solidFill>
              <a:ln w="127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7" name="Regular Pentagon 36"/>
              <p:cNvSpPr/>
              <p:nvPr/>
            </p:nvSpPr>
            <p:spPr>
              <a:xfrm>
                <a:off x="1463923" y="2301144"/>
                <a:ext cx="972108" cy="972110"/>
              </a:xfrm>
              <a:prstGeom prst="pentagon">
                <a:avLst/>
              </a:prstGeom>
              <a:solidFill>
                <a:srgbClr val="DBB7FF"/>
              </a:solidFill>
              <a:ln w="12700">
                <a:solidFill>
                  <a:srgbClr val="66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sp>
        <p:nvSpPr>
          <p:cNvPr id="83" name="Title 2"/>
          <p:cNvSpPr txBox="1">
            <a:spLocks/>
          </p:cNvSpPr>
          <p:nvPr/>
        </p:nvSpPr>
        <p:spPr>
          <a:xfrm>
            <a:off x="2603500" y="3041030"/>
            <a:ext cx="666130" cy="92772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18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sz="6600" dirty="0"/>
              <a:t>2</a:t>
            </a:r>
            <a:endParaRPr lang="en-GB" sz="6600" dirty="0"/>
          </a:p>
        </p:txBody>
      </p:sp>
      <p:cxnSp>
        <p:nvCxnSpPr>
          <p:cNvPr id="84" name="Straight Connector 83"/>
          <p:cNvCxnSpPr/>
          <p:nvPr/>
        </p:nvCxnSpPr>
        <p:spPr>
          <a:xfrm>
            <a:off x="3197622" y="3082553"/>
            <a:ext cx="1728192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5" name="Freeform 84"/>
          <p:cNvSpPr/>
          <p:nvPr/>
        </p:nvSpPr>
        <p:spPr>
          <a:xfrm>
            <a:off x="3203575" y="3089275"/>
            <a:ext cx="225442" cy="857374"/>
          </a:xfrm>
          <a:custGeom>
            <a:avLst/>
            <a:gdLst>
              <a:gd name="connsiteX0" fmla="*/ 9525 w 225442"/>
              <a:gd name="connsiteY0" fmla="*/ 647700 h 647700"/>
              <a:gd name="connsiteX1" fmla="*/ 225425 w 225442"/>
              <a:gd name="connsiteY1" fmla="*/ 317500 h 647700"/>
              <a:gd name="connsiteX2" fmla="*/ 0 w 225442"/>
              <a:gd name="connsiteY2" fmla="*/ 0 h 6477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25442" h="647700">
                <a:moveTo>
                  <a:pt x="9525" y="647700"/>
                </a:moveTo>
                <a:cubicBezTo>
                  <a:pt x="118269" y="536575"/>
                  <a:pt x="227013" y="425450"/>
                  <a:pt x="225425" y="317500"/>
                </a:cubicBezTo>
                <a:cubicBezTo>
                  <a:pt x="223838" y="209550"/>
                  <a:pt x="111919" y="104775"/>
                  <a:pt x="0" y="0"/>
                </a:cubicBezTo>
              </a:path>
            </a:pathLst>
          </a:cu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6" name="Title 2"/>
          <p:cNvSpPr txBox="1">
            <a:spLocks/>
          </p:cNvSpPr>
          <p:nvPr/>
        </p:nvSpPr>
        <p:spPr>
          <a:xfrm>
            <a:off x="3495566" y="2059304"/>
            <a:ext cx="746172" cy="963724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18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sz="6600" dirty="0" smtClean="0"/>
              <a:t>2</a:t>
            </a:r>
            <a:endParaRPr lang="en-GB" sz="6600" dirty="0"/>
          </a:p>
        </p:txBody>
      </p:sp>
      <p:sp>
        <p:nvSpPr>
          <p:cNvPr id="87" name="Title 2"/>
          <p:cNvSpPr txBox="1">
            <a:spLocks/>
          </p:cNvSpPr>
          <p:nvPr/>
        </p:nvSpPr>
        <p:spPr>
          <a:xfrm>
            <a:off x="4061718" y="2059304"/>
            <a:ext cx="746172" cy="963724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18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sz="6600" dirty="0"/>
              <a:t>3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3444875" y="3143250"/>
            <a:ext cx="15240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>
                <a:latin typeface="Comic Sans MS"/>
                <a:cs typeface="Comic Sans MS"/>
              </a:rPr>
              <a:t>4</a:t>
            </a:r>
            <a:r>
              <a:rPr lang="en-GB" sz="4400" dirty="0" smtClean="0">
                <a:latin typeface="Comic Sans MS"/>
                <a:cs typeface="Comic Sans MS"/>
              </a:rPr>
              <a:t> 6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873125" y="4524375"/>
            <a:ext cx="6953250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/>
              <a:t>46÷</a:t>
            </a:r>
            <a:r>
              <a:rPr lang="en-GB" sz="4000" b="1" dirty="0" smtClean="0"/>
              <a:t>2 = 23</a:t>
            </a:r>
            <a:endParaRPr lang="en-GB" sz="4000" b="1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067324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 override="childStyle">
                                        <p:cTn id="13" dur="2000" fill="hold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normal"/>
                                          </p:val>
                                        </p:tav>
                                        <p:tav tm="50000">
                                          <p:val>
                                            <p:strVal val="bold"/>
                                          </p:val>
                                        </p:tav>
                                        <p:tav tm="60000">
                                          <p:val>
                                            <p:strVal val="normal"/>
                                          </p:val>
                                        </p:tav>
                                        <p:tav tm="100000">
                                          <p:val>
                                            <p:strVal val="normal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 override="childStyle">
                                        <p:cTn id="17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normal"/>
                                          </p:val>
                                        </p:tav>
                                        <p:tav tm="50000">
                                          <p:val>
                                            <p:strVal val="bold"/>
                                          </p:val>
                                        </p:tav>
                                        <p:tav tm="60000">
                                          <p:val>
                                            <p:strVal val="normal"/>
                                          </p:val>
                                        </p:tav>
                                        <p:tav tm="100000">
                                          <p:val>
                                            <p:strVal val="normal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8" dur="20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6" grpId="0"/>
      <p:bldP spid="87" grpId="0"/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25760" y="94320"/>
            <a:ext cx="8892480" cy="6669360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le 9"/>
          <p:cNvSpPr/>
          <p:nvPr/>
        </p:nvSpPr>
        <p:spPr>
          <a:xfrm>
            <a:off x="251520" y="6273652"/>
            <a:ext cx="8568952" cy="404664"/>
          </a:xfrm>
          <a:prstGeom prst="roundRect">
            <a:avLst>
              <a:gd name="adj" fmla="val 50000"/>
            </a:avLst>
          </a:prstGeom>
          <a:solidFill>
            <a:srgbClr val="FFFF99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952242" y="6291318"/>
            <a:ext cx="7167508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dirty="0" smtClean="0"/>
              <a:t>Division</a:t>
            </a:r>
            <a:endParaRPr lang="en-GB" b="1" dirty="0"/>
          </a:p>
        </p:txBody>
      </p:sp>
      <p:sp>
        <p:nvSpPr>
          <p:cNvPr id="8" name="Oval 7"/>
          <p:cNvSpPr/>
          <p:nvPr/>
        </p:nvSpPr>
        <p:spPr>
          <a:xfrm>
            <a:off x="287524" y="6306784"/>
            <a:ext cx="337728" cy="337728"/>
          </a:xfrm>
          <a:prstGeom prst="ellipse">
            <a:avLst/>
          </a:prstGeom>
          <a:solidFill>
            <a:srgbClr val="FFFF66"/>
          </a:solidFill>
          <a:ln w="63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330374" y="6321760"/>
            <a:ext cx="2520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 smtClean="0">
                <a:solidFill>
                  <a:srgbClr val="003300"/>
                </a:solidFill>
              </a:rPr>
              <a:t>N</a:t>
            </a:r>
            <a:endParaRPr lang="en-GB" sz="1400" b="1" dirty="0">
              <a:solidFill>
                <a:srgbClr val="003300"/>
              </a:solidFill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143909" y="1262661"/>
            <a:ext cx="8697432" cy="4906898"/>
          </a:xfrm>
          <a:prstGeom prst="roundRect">
            <a:avLst>
              <a:gd name="adj" fmla="val 4271"/>
            </a:avLst>
          </a:prstGeom>
          <a:solidFill>
            <a:schemeClr val="bg1"/>
          </a:solid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ounded Rectangle 13"/>
          <p:cNvSpPr/>
          <p:nvPr/>
        </p:nvSpPr>
        <p:spPr>
          <a:xfrm>
            <a:off x="223284" y="755861"/>
            <a:ext cx="8697432" cy="467297"/>
          </a:xfrm>
          <a:prstGeom prst="roundRect">
            <a:avLst>
              <a:gd name="adj" fmla="val 26689"/>
            </a:avLst>
          </a:prstGeom>
          <a:solidFill>
            <a:schemeClr val="bg1"/>
          </a:solidFill>
          <a:ln w="190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/>
          <p:cNvSpPr txBox="1"/>
          <p:nvPr/>
        </p:nvSpPr>
        <p:spPr>
          <a:xfrm>
            <a:off x="359532" y="789454"/>
            <a:ext cx="84249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 smtClean="0"/>
              <a:t>You may see a division problem written as follows</a:t>
            </a:r>
            <a:r>
              <a:rPr lang="en-GB" sz="2000" b="1" dirty="0"/>
              <a:t>:</a:t>
            </a:r>
            <a:endParaRPr lang="en-GB" sz="2000" b="1" dirty="0" smtClean="0"/>
          </a:p>
        </p:txBody>
      </p:sp>
      <p:grpSp>
        <p:nvGrpSpPr>
          <p:cNvPr id="16" name="Group 19"/>
          <p:cNvGrpSpPr/>
          <p:nvPr/>
        </p:nvGrpSpPr>
        <p:grpSpPr>
          <a:xfrm>
            <a:off x="412750" y="195027"/>
            <a:ext cx="8318500" cy="461665"/>
            <a:chOff x="1434662" y="179705"/>
            <a:chExt cx="6274676" cy="513439"/>
          </a:xfrm>
        </p:grpSpPr>
        <p:sp>
          <p:nvSpPr>
            <p:cNvPr id="17" name="Rounded Rectangle 16"/>
            <p:cNvSpPr/>
            <p:nvPr/>
          </p:nvSpPr>
          <p:spPr>
            <a:xfrm>
              <a:off x="1434662" y="205005"/>
              <a:ext cx="6274676" cy="462841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548809" y="179705"/>
              <a:ext cx="6046381" cy="51343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b="1" i="1" dirty="0" smtClean="0"/>
                <a:t>Bus Stop Division</a:t>
              </a:r>
              <a:endParaRPr lang="en-GB" sz="2400" b="1" i="1" dirty="0" smtClean="0"/>
            </a:p>
          </p:txBody>
        </p:sp>
      </p:grpSp>
      <p:sp>
        <p:nvSpPr>
          <p:cNvPr id="23" name="TextBox 22"/>
          <p:cNvSpPr txBox="1"/>
          <p:nvPr/>
        </p:nvSpPr>
        <p:spPr>
          <a:xfrm>
            <a:off x="374014" y="1377538"/>
            <a:ext cx="83959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Example </a:t>
            </a:r>
            <a:r>
              <a:rPr lang="en-GB" dirty="0" smtClean="0"/>
              <a:t>3:      </a:t>
            </a:r>
            <a:r>
              <a:rPr lang="en-GB" b="1" dirty="0" smtClean="0"/>
              <a:t>Work </a:t>
            </a:r>
            <a:r>
              <a:rPr lang="en-GB" b="1" dirty="0" smtClean="0"/>
              <a:t>out </a:t>
            </a:r>
            <a:r>
              <a:rPr lang="en-GB" dirty="0" smtClean="0"/>
              <a:t>88</a:t>
            </a:r>
            <a:r>
              <a:rPr lang="en-GB" dirty="0" smtClean="0"/>
              <a:t>÷4</a:t>
            </a:r>
            <a:r>
              <a:rPr lang="en-GB" b="1" dirty="0" smtClean="0"/>
              <a:t> </a:t>
            </a:r>
            <a:endParaRPr lang="en-GB" b="1" dirty="0"/>
          </a:p>
        </p:txBody>
      </p:sp>
      <p:grpSp>
        <p:nvGrpSpPr>
          <p:cNvPr id="31" name="Group 23"/>
          <p:cNvGrpSpPr/>
          <p:nvPr/>
        </p:nvGrpSpPr>
        <p:grpSpPr>
          <a:xfrm>
            <a:off x="8430380" y="6293501"/>
            <a:ext cx="365276" cy="365276"/>
            <a:chOff x="323528" y="1556792"/>
            <a:chExt cx="2223864" cy="2223864"/>
          </a:xfrm>
        </p:grpSpPr>
        <p:sp>
          <p:nvSpPr>
            <p:cNvPr id="32" name="Oval 31"/>
            <p:cNvSpPr/>
            <p:nvPr/>
          </p:nvSpPr>
          <p:spPr>
            <a:xfrm>
              <a:off x="323528" y="1556792"/>
              <a:ext cx="2223864" cy="22238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952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33" name="Group 27"/>
            <p:cNvGrpSpPr/>
            <p:nvPr/>
          </p:nvGrpSpPr>
          <p:grpSpPr>
            <a:xfrm>
              <a:off x="539552" y="1851547"/>
              <a:ext cx="1856283" cy="1717277"/>
              <a:chOff x="579748" y="1855739"/>
              <a:chExt cx="1856283" cy="1717277"/>
            </a:xfrm>
          </p:grpSpPr>
          <p:sp>
            <p:nvSpPr>
              <p:cNvPr id="34" name="Hexagon 33"/>
              <p:cNvSpPr/>
              <p:nvPr/>
            </p:nvSpPr>
            <p:spPr>
              <a:xfrm>
                <a:off x="1145239" y="1855739"/>
                <a:ext cx="1044118" cy="900104"/>
              </a:xfrm>
              <a:prstGeom prst="hexagon">
                <a:avLst/>
              </a:prstGeom>
              <a:solidFill>
                <a:srgbClr val="99FF66"/>
              </a:solidFill>
              <a:ln w="12700">
                <a:solidFill>
                  <a:srgbClr val="008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" name="Octagon 34"/>
              <p:cNvSpPr/>
              <p:nvPr/>
            </p:nvSpPr>
            <p:spPr>
              <a:xfrm>
                <a:off x="579748" y="1993032"/>
                <a:ext cx="1008112" cy="1008112"/>
              </a:xfrm>
              <a:prstGeom prst="octagon">
                <a:avLst/>
              </a:prstGeom>
              <a:solidFill>
                <a:srgbClr val="FFFF66"/>
              </a:solidFill>
              <a:ln w="12700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6" name="Decagon 35"/>
              <p:cNvSpPr/>
              <p:nvPr/>
            </p:nvSpPr>
            <p:spPr>
              <a:xfrm>
                <a:off x="863588" y="2528900"/>
                <a:ext cx="1044116" cy="1044116"/>
              </a:xfrm>
              <a:prstGeom prst="decagon">
                <a:avLst/>
              </a:prstGeom>
              <a:solidFill>
                <a:srgbClr val="FF9999"/>
              </a:solidFill>
              <a:ln w="127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7" name="Regular Pentagon 36"/>
              <p:cNvSpPr/>
              <p:nvPr/>
            </p:nvSpPr>
            <p:spPr>
              <a:xfrm>
                <a:off x="1463923" y="2301144"/>
                <a:ext cx="972108" cy="972110"/>
              </a:xfrm>
              <a:prstGeom prst="pentagon">
                <a:avLst/>
              </a:prstGeom>
              <a:solidFill>
                <a:srgbClr val="DBB7FF"/>
              </a:solidFill>
              <a:ln w="12700">
                <a:solidFill>
                  <a:srgbClr val="66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sp>
        <p:nvSpPr>
          <p:cNvPr id="83" name="Title 2"/>
          <p:cNvSpPr txBox="1">
            <a:spLocks/>
          </p:cNvSpPr>
          <p:nvPr/>
        </p:nvSpPr>
        <p:spPr>
          <a:xfrm>
            <a:off x="2603500" y="3041030"/>
            <a:ext cx="666130" cy="92772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18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sz="6600" dirty="0"/>
              <a:t>4</a:t>
            </a:r>
            <a:endParaRPr lang="en-GB" sz="6600" dirty="0"/>
          </a:p>
        </p:txBody>
      </p:sp>
      <p:cxnSp>
        <p:nvCxnSpPr>
          <p:cNvPr id="84" name="Straight Connector 83"/>
          <p:cNvCxnSpPr/>
          <p:nvPr/>
        </p:nvCxnSpPr>
        <p:spPr>
          <a:xfrm>
            <a:off x="3197622" y="3082553"/>
            <a:ext cx="1728192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5" name="Freeform 84"/>
          <p:cNvSpPr/>
          <p:nvPr/>
        </p:nvSpPr>
        <p:spPr>
          <a:xfrm>
            <a:off x="3203575" y="3089275"/>
            <a:ext cx="225442" cy="857374"/>
          </a:xfrm>
          <a:custGeom>
            <a:avLst/>
            <a:gdLst>
              <a:gd name="connsiteX0" fmla="*/ 9525 w 225442"/>
              <a:gd name="connsiteY0" fmla="*/ 647700 h 647700"/>
              <a:gd name="connsiteX1" fmla="*/ 225425 w 225442"/>
              <a:gd name="connsiteY1" fmla="*/ 317500 h 647700"/>
              <a:gd name="connsiteX2" fmla="*/ 0 w 225442"/>
              <a:gd name="connsiteY2" fmla="*/ 0 h 6477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25442" h="647700">
                <a:moveTo>
                  <a:pt x="9525" y="647700"/>
                </a:moveTo>
                <a:cubicBezTo>
                  <a:pt x="118269" y="536575"/>
                  <a:pt x="227013" y="425450"/>
                  <a:pt x="225425" y="317500"/>
                </a:cubicBezTo>
                <a:cubicBezTo>
                  <a:pt x="223838" y="209550"/>
                  <a:pt x="111919" y="104775"/>
                  <a:pt x="0" y="0"/>
                </a:cubicBezTo>
              </a:path>
            </a:pathLst>
          </a:cu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6" name="Title 2"/>
          <p:cNvSpPr txBox="1">
            <a:spLocks/>
          </p:cNvSpPr>
          <p:nvPr/>
        </p:nvSpPr>
        <p:spPr>
          <a:xfrm>
            <a:off x="3495566" y="2059304"/>
            <a:ext cx="746172" cy="963724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18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sz="6600" dirty="0"/>
              <a:t>2</a:t>
            </a:r>
            <a:endParaRPr lang="en-GB" sz="6600" dirty="0"/>
          </a:p>
        </p:txBody>
      </p:sp>
      <p:sp>
        <p:nvSpPr>
          <p:cNvPr id="87" name="Title 2"/>
          <p:cNvSpPr txBox="1">
            <a:spLocks/>
          </p:cNvSpPr>
          <p:nvPr/>
        </p:nvSpPr>
        <p:spPr>
          <a:xfrm>
            <a:off x="4061718" y="2059304"/>
            <a:ext cx="746172" cy="963724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18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sz="6600" dirty="0"/>
              <a:t>2</a:t>
            </a:r>
            <a:endParaRPr lang="en-GB" sz="6600" dirty="0"/>
          </a:p>
        </p:txBody>
      </p:sp>
      <p:sp>
        <p:nvSpPr>
          <p:cNvPr id="2" name="TextBox 1"/>
          <p:cNvSpPr txBox="1"/>
          <p:nvPr/>
        </p:nvSpPr>
        <p:spPr>
          <a:xfrm>
            <a:off x="3444875" y="3143250"/>
            <a:ext cx="15240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>
                <a:latin typeface="Comic Sans MS"/>
                <a:cs typeface="Comic Sans MS"/>
              </a:rPr>
              <a:t>8</a:t>
            </a:r>
            <a:r>
              <a:rPr lang="en-GB" sz="4400" dirty="0" smtClean="0">
                <a:latin typeface="Comic Sans MS"/>
                <a:cs typeface="Comic Sans MS"/>
              </a:rPr>
              <a:t> 8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39" name="TextBox 38"/>
          <p:cNvSpPr txBox="1"/>
          <p:nvPr/>
        </p:nvSpPr>
        <p:spPr>
          <a:xfrm>
            <a:off x="873125" y="4524375"/>
            <a:ext cx="6953250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 smtClean="0"/>
              <a:t>88÷</a:t>
            </a:r>
            <a:r>
              <a:rPr lang="en-GB" sz="4000" b="1" dirty="0"/>
              <a:t>4</a:t>
            </a:r>
            <a:r>
              <a:rPr lang="en-GB" sz="4000" b="1" dirty="0" smtClean="0"/>
              <a:t> = 22</a:t>
            </a:r>
            <a:endParaRPr lang="en-GB" sz="4000" b="1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067324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 override="childStyle">
                                        <p:cTn id="13" dur="2000" fill="hold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normal"/>
                                          </p:val>
                                        </p:tav>
                                        <p:tav tm="50000">
                                          <p:val>
                                            <p:strVal val="bold"/>
                                          </p:val>
                                        </p:tav>
                                        <p:tav tm="60000">
                                          <p:val>
                                            <p:strVal val="normal"/>
                                          </p:val>
                                        </p:tav>
                                        <p:tav tm="100000">
                                          <p:val>
                                            <p:strVal val="normal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 override="childStyle">
                                        <p:cTn id="17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normal"/>
                                          </p:val>
                                        </p:tav>
                                        <p:tav tm="50000">
                                          <p:val>
                                            <p:strVal val="bold"/>
                                          </p:val>
                                        </p:tav>
                                        <p:tav tm="60000">
                                          <p:val>
                                            <p:strVal val="normal"/>
                                          </p:val>
                                        </p:tav>
                                        <p:tav tm="100000">
                                          <p:val>
                                            <p:strVal val="normal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8" dur="20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3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6" grpId="0"/>
      <p:bldP spid="87" grpId="0"/>
      <p:bldP spid="3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25760" y="94320"/>
            <a:ext cx="8892480" cy="6669360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le 9"/>
          <p:cNvSpPr/>
          <p:nvPr/>
        </p:nvSpPr>
        <p:spPr>
          <a:xfrm>
            <a:off x="251520" y="6273652"/>
            <a:ext cx="8568952" cy="404664"/>
          </a:xfrm>
          <a:prstGeom prst="roundRect">
            <a:avLst>
              <a:gd name="adj" fmla="val 50000"/>
            </a:avLst>
          </a:prstGeom>
          <a:solidFill>
            <a:srgbClr val="FFFF99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952242" y="6291318"/>
            <a:ext cx="7167508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dirty="0" smtClean="0"/>
              <a:t>Division</a:t>
            </a:r>
            <a:endParaRPr lang="en-GB" b="1" dirty="0"/>
          </a:p>
        </p:txBody>
      </p:sp>
      <p:sp>
        <p:nvSpPr>
          <p:cNvPr id="8" name="Oval 7"/>
          <p:cNvSpPr/>
          <p:nvPr/>
        </p:nvSpPr>
        <p:spPr>
          <a:xfrm>
            <a:off x="287524" y="6306784"/>
            <a:ext cx="337728" cy="337728"/>
          </a:xfrm>
          <a:prstGeom prst="ellipse">
            <a:avLst/>
          </a:prstGeom>
          <a:solidFill>
            <a:srgbClr val="FFFF66"/>
          </a:solidFill>
          <a:ln w="63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330374" y="6321760"/>
            <a:ext cx="2520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 smtClean="0">
                <a:solidFill>
                  <a:srgbClr val="003300"/>
                </a:solidFill>
              </a:rPr>
              <a:t>N</a:t>
            </a:r>
            <a:endParaRPr lang="en-GB" sz="1400" b="1" dirty="0">
              <a:solidFill>
                <a:srgbClr val="003300"/>
              </a:solidFill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143909" y="1199161"/>
            <a:ext cx="8697432" cy="4906898"/>
          </a:xfrm>
          <a:prstGeom prst="roundRect">
            <a:avLst>
              <a:gd name="adj" fmla="val 4271"/>
            </a:avLst>
          </a:prstGeom>
          <a:solidFill>
            <a:schemeClr val="bg1"/>
          </a:solid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ounded Rectangle 13"/>
          <p:cNvSpPr/>
          <p:nvPr/>
        </p:nvSpPr>
        <p:spPr>
          <a:xfrm>
            <a:off x="223284" y="755861"/>
            <a:ext cx="8697432" cy="467297"/>
          </a:xfrm>
          <a:prstGeom prst="roundRect">
            <a:avLst>
              <a:gd name="adj" fmla="val 26689"/>
            </a:avLst>
          </a:prstGeom>
          <a:solidFill>
            <a:schemeClr val="bg1"/>
          </a:solidFill>
          <a:ln w="190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/>
          <p:cNvSpPr txBox="1"/>
          <p:nvPr/>
        </p:nvSpPr>
        <p:spPr>
          <a:xfrm>
            <a:off x="359532" y="789454"/>
            <a:ext cx="84249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 smtClean="0"/>
              <a:t>Sometimes, there may be a remainder:</a:t>
            </a:r>
            <a:endParaRPr lang="en-GB" sz="2000" b="1" dirty="0" smtClean="0"/>
          </a:p>
        </p:txBody>
      </p:sp>
      <p:grpSp>
        <p:nvGrpSpPr>
          <p:cNvPr id="16" name="Group 19"/>
          <p:cNvGrpSpPr/>
          <p:nvPr/>
        </p:nvGrpSpPr>
        <p:grpSpPr>
          <a:xfrm>
            <a:off x="412750" y="195027"/>
            <a:ext cx="8318500" cy="461665"/>
            <a:chOff x="1434662" y="179705"/>
            <a:chExt cx="6274676" cy="513439"/>
          </a:xfrm>
        </p:grpSpPr>
        <p:sp>
          <p:nvSpPr>
            <p:cNvPr id="17" name="Rounded Rectangle 16"/>
            <p:cNvSpPr/>
            <p:nvPr/>
          </p:nvSpPr>
          <p:spPr>
            <a:xfrm>
              <a:off x="1434662" y="205005"/>
              <a:ext cx="6274676" cy="462841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548809" y="179705"/>
              <a:ext cx="6046381" cy="51343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b="1" i="1" dirty="0" smtClean="0"/>
                <a:t>Bus Stop Division</a:t>
              </a:r>
              <a:endParaRPr lang="en-GB" sz="2400" b="1" i="1" dirty="0" smtClean="0"/>
            </a:p>
          </p:txBody>
        </p:sp>
      </p:grpSp>
      <p:sp>
        <p:nvSpPr>
          <p:cNvPr id="23" name="TextBox 22"/>
          <p:cNvSpPr txBox="1"/>
          <p:nvPr/>
        </p:nvSpPr>
        <p:spPr>
          <a:xfrm>
            <a:off x="326389" y="1377538"/>
            <a:ext cx="83959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Example:      </a:t>
            </a:r>
            <a:r>
              <a:rPr lang="en-GB" b="1" dirty="0" smtClean="0"/>
              <a:t>Work </a:t>
            </a:r>
            <a:r>
              <a:rPr lang="en-GB" b="1" dirty="0" smtClean="0"/>
              <a:t>out </a:t>
            </a:r>
            <a:r>
              <a:rPr lang="en-GB" dirty="0"/>
              <a:t> </a:t>
            </a:r>
            <a:r>
              <a:rPr lang="en-GB" dirty="0" smtClean="0"/>
              <a:t>67 ÷2</a:t>
            </a:r>
            <a:r>
              <a:rPr lang="en-GB" b="1" dirty="0" smtClean="0"/>
              <a:t> </a:t>
            </a:r>
            <a:endParaRPr lang="en-GB" b="1" dirty="0"/>
          </a:p>
        </p:txBody>
      </p:sp>
      <p:grpSp>
        <p:nvGrpSpPr>
          <p:cNvPr id="31" name="Group 23"/>
          <p:cNvGrpSpPr/>
          <p:nvPr/>
        </p:nvGrpSpPr>
        <p:grpSpPr>
          <a:xfrm>
            <a:off x="8430380" y="6293501"/>
            <a:ext cx="365276" cy="365276"/>
            <a:chOff x="323528" y="1556792"/>
            <a:chExt cx="2223864" cy="2223864"/>
          </a:xfrm>
        </p:grpSpPr>
        <p:sp>
          <p:nvSpPr>
            <p:cNvPr id="32" name="Oval 31"/>
            <p:cNvSpPr/>
            <p:nvPr/>
          </p:nvSpPr>
          <p:spPr>
            <a:xfrm>
              <a:off x="323528" y="1556792"/>
              <a:ext cx="2223864" cy="22238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952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33" name="Group 27"/>
            <p:cNvGrpSpPr/>
            <p:nvPr/>
          </p:nvGrpSpPr>
          <p:grpSpPr>
            <a:xfrm>
              <a:off x="539552" y="1851547"/>
              <a:ext cx="1856283" cy="1717277"/>
              <a:chOff x="579748" y="1855739"/>
              <a:chExt cx="1856283" cy="1717277"/>
            </a:xfrm>
          </p:grpSpPr>
          <p:sp>
            <p:nvSpPr>
              <p:cNvPr id="34" name="Hexagon 33"/>
              <p:cNvSpPr/>
              <p:nvPr/>
            </p:nvSpPr>
            <p:spPr>
              <a:xfrm>
                <a:off x="1145239" y="1855739"/>
                <a:ext cx="1044118" cy="900104"/>
              </a:xfrm>
              <a:prstGeom prst="hexagon">
                <a:avLst/>
              </a:prstGeom>
              <a:solidFill>
                <a:srgbClr val="99FF66"/>
              </a:solidFill>
              <a:ln w="12700">
                <a:solidFill>
                  <a:srgbClr val="008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" name="Octagon 34"/>
              <p:cNvSpPr/>
              <p:nvPr/>
            </p:nvSpPr>
            <p:spPr>
              <a:xfrm>
                <a:off x="579748" y="1993032"/>
                <a:ext cx="1008112" cy="1008112"/>
              </a:xfrm>
              <a:prstGeom prst="octagon">
                <a:avLst/>
              </a:prstGeom>
              <a:solidFill>
                <a:srgbClr val="FFFF66"/>
              </a:solidFill>
              <a:ln w="12700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6" name="Decagon 35"/>
              <p:cNvSpPr/>
              <p:nvPr/>
            </p:nvSpPr>
            <p:spPr>
              <a:xfrm>
                <a:off x="863588" y="2528900"/>
                <a:ext cx="1044116" cy="1044116"/>
              </a:xfrm>
              <a:prstGeom prst="decagon">
                <a:avLst/>
              </a:prstGeom>
              <a:solidFill>
                <a:srgbClr val="FF9999"/>
              </a:solidFill>
              <a:ln w="127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7" name="Regular Pentagon 36"/>
              <p:cNvSpPr/>
              <p:nvPr/>
            </p:nvSpPr>
            <p:spPr>
              <a:xfrm>
                <a:off x="1463923" y="2301144"/>
                <a:ext cx="972108" cy="972110"/>
              </a:xfrm>
              <a:prstGeom prst="pentagon">
                <a:avLst/>
              </a:prstGeom>
              <a:solidFill>
                <a:srgbClr val="DBB7FF"/>
              </a:solidFill>
              <a:ln w="12700">
                <a:solidFill>
                  <a:srgbClr val="66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sp>
        <p:nvSpPr>
          <p:cNvPr id="98" name="TextBox 97"/>
          <p:cNvSpPr txBox="1"/>
          <p:nvPr/>
        </p:nvSpPr>
        <p:spPr>
          <a:xfrm>
            <a:off x="1301750" y="4730750"/>
            <a:ext cx="6953250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 smtClean="0"/>
              <a:t>67÷</a:t>
            </a:r>
            <a:r>
              <a:rPr lang="en-GB" sz="4000" b="1" dirty="0"/>
              <a:t>2</a:t>
            </a:r>
            <a:r>
              <a:rPr lang="en-GB" sz="4000" b="1" dirty="0" smtClean="0"/>
              <a:t> = 33 r 1</a:t>
            </a:r>
            <a:endParaRPr lang="en-GB" sz="4000" b="1" dirty="0"/>
          </a:p>
          <a:p>
            <a:endParaRPr lang="en-GB" dirty="0"/>
          </a:p>
        </p:txBody>
      </p:sp>
      <p:sp>
        <p:nvSpPr>
          <p:cNvPr id="38" name="Title 2"/>
          <p:cNvSpPr txBox="1">
            <a:spLocks/>
          </p:cNvSpPr>
          <p:nvPr/>
        </p:nvSpPr>
        <p:spPr>
          <a:xfrm>
            <a:off x="2603500" y="3041030"/>
            <a:ext cx="666130" cy="92772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18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sz="6600" dirty="0"/>
              <a:t>2</a:t>
            </a:r>
            <a:endParaRPr lang="en-GB" sz="6600" dirty="0"/>
          </a:p>
        </p:txBody>
      </p:sp>
      <p:cxnSp>
        <p:nvCxnSpPr>
          <p:cNvPr id="39" name="Straight Connector 38"/>
          <p:cNvCxnSpPr/>
          <p:nvPr/>
        </p:nvCxnSpPr>
        <p:spPr>
          <a:xfrm>
            <a:off x="3197622" y="3082553"/>
            <a:ext cx="1728192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Freeform 39"/>
          <p:cNvSpPr/>
          <p:nvPr/>
        </p:nvSpPr>
        <p:spPr>
          <a:xfrm>
            <a:off x="3203575" y="3089275"/>
            <a:ext cx="225442" cy="857374"/>
          </a:xfrm>
          <a:custGeom>
            <a:avLst/>
            <a:gdLst>
              <a:gd name="connsiteX0" fmla="*/ 9525 w 225442"/>
              <a:gd name="connsiteY0" fmla="*/ 647700 h 647700"/>
              <a:gd name="connsiteX1" fmla="*/ 225425 w 225442"/>
              <a:gd name="connsiteY1" fmla="*/ 317500 h 647700"/>
              <a:gd name="connsiteX2" fmla="*/ 0 w 225442"/>
              <a:gd name="connsiteY2" fmla="*/ 0 h 6477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25442" h="647700">
                <a:moveTo>
                  <a:pt x="9525" y="647700"/>
                </a:moveTo>
                <a:cubicBezTo>
                  <a:pt x="118269" y="536575"/>
                  <a:pt x="227013" y="425450"/>
                  <a:pt x="225425" y="317500"/>
                </a:cubicBezTo>
                <a:cubicBezTo>
                  <a:pt x="223838" y="209550"/>
                  <a:pt x="111919" y="104775"/>
                  <a:pt x="0" y="0"/>
                </a:cubicBezTo>
              </a:path>
            </a:pathLst>
          </a:cu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Title 2"/>
          <p:cNvSpPr txBox="1">
            <a:spLocks/>
          </p:cNvSpPr>
          <p:nvPr/>
        </p:nvSpPr>
        <p:spPr>
          <a:xfrm>
            <a:off x="3495566" y="2059304"/>
            <a:ext cx="746172" cy="963724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18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sz="6600" dirty="0"/>
              <a:t>3</a:t>
            </a:r>
            <a:endParaRPr lang="en-GB" sz="6600" dirty="0"/>
          </a:p>
        </p:txBody>
      </p:sp>
      <p:sp>
        <p:nvSpPr>
          <p:cNvPr id="42" name="Title 2"/>
          <p:cNvSpPr txBox="1">
            <a:spLocks/>
          </p:cNvSpPr>
          <p:nvPr/>
        </p:nvSpPr>
        <p:spPr>
          <a:xfrm>
            <a:off x="4061718" y="2059304"/>
            <a:ext cx="746172" cy="963724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18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endParaRPr lang="en-GB" sz="6600" dirty="0"/>
          </a:p>
        </p:txBody>
      </p:sp>
      <p:sp>
        <p:nvSpPr>
          <p:cNvPr id="43" name="TextBox 42"/>
          <p:cNvSpPr txBox="1"/>
          <p:nvPr/>
        </p:nvSpPr>
        <p:spPr>
          <a:xfrm>
            <a:off x="3444875" y="3143250"/>
            <a:ext cx="15240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 smtClean="0">
                <a:latin typeface="Comic Sans MS"/>
                <a:cs typeface="Comic Sans MS"/>
              </a:rPr>
              <a:t> 6 7 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44" name="Title 2"/>
          <p:cNvSpPr txBox="1">
            <a:spLocks/>
          </p:cNvSpPr>
          <p:nvPr/>
        </p:nvSpPr>
        <p:spPr>
          <a:xfrm>
            <a:off x="4013090" y="2068829"/>
            <a:ext cx="2844909" cy="963724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18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sz="6600" dirty="0" smtClean="0"/>
              <a:t>3 </a:t>
            </a:r>
            <a:r>
              <a:rPr lang="en-GB" sz="5400" dirty="0" smtClean="0"/>
              <a:t>r 1 </a:t>
            </a:r>
            <a:endParaRPr lang="en-GB" sz="6600" dirty="0"/>
          </a:p>
        </p:txBody>
      </p:sp>
    </p:spTree>
    <p:extLst>
      <p:ext uri="{BB962C8B-B14F-4D97-AF65-F5344CB8AC3E}">
        <p14:creationId xmlns:p14="http://schemas.microsoft.com/office/powerpoint/2010/main" val="25286062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 override="childStyle">
                                        <p:cTn id="13" dur="2000" fill="hold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normal"/>
                                          </p:val>
                                        </p:tav>
                                        <p:tav tm="50000">
                                          <p:val>
                                            <p:strVal val="bold"/>
                                          </p:val>
                                        </p:tav>
                                        <p:tav tm="60000">
                                          <p:val>
                                            <p:strVal val="normal"/>
                                          </p:val>
                                        </p:tav>
                                        <p:tav tm="100000">
                                          <p:val>
                                            <p:strVal val="normal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 override="childStyle">
                                        <p:cTn id="17" dur="2000" fill="hold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normal"/>
                                          </p:val>
                                        </p:tav>
                                        <p:tav tm="50000">
                                          <p:val>
                                            <p:strVal val="bold"/>
                                          </p:val>
                                        </p:tav>
                                        <p:tav tm="60000">
                                          <p:val>
                                            <p:strVal val="normal"/>
                                          </p:val>
                                        </p:tav>
                                        <p:tav tm="100000">
                                          <p:val>
                                            <p:strVal val="normal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6" presetClass="entr" presetSubtype="16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8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9" dur="20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8" grpId="0"/>
      <p:bldP spid="41" grpId="0"/>
      <p:bldP spid="42" grpId="0"/>
      <p:bldP spid="4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25760" y="94320"/>
            <a:ext cx="8892480" cy="6669360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le 9"/>
          <p:cNvSpPr/>
          <p:nvPr/>
        </p:nvSpPr>
        <p:spPr>
          <a:xfrm>
            <a:off x="251520" y="6273652"/>
            <a:ext cx="8568952" cy="404664"/>
          </a:xfrm>
          <a:prstGeom prst="roundRect">
            <a:avLst>
              <a:gd name="adj" fmla="val 50000"/>
            </a:avLst>
          </a:prstGeom>
          <a:solidFill>
            <a:srgbClr val="FFFF99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952242" y="6291318"/>
            <a:ext cx="7167508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dirty="0" smtClean="0"/>
              <a:t>Division</a:t>
            </a:r>
            <a:endParaRPr lang="en-GB" b="1" dirty="0"/>
          </a:p>
        </p:txBody>
      </p:sp>
      <p:sp>
        <p:nvSpPr>
          <p:cNvPr id="9" name="Rounded Rectangle 8"/>
          <p:cNvSpPr/>
          <p:nvPr/>
        </p:nvSpPr>
        <p:spPr>
          <a:xfrm>
            <a:off x="143909" y="1199161"/>
            <a:ext cx="8697432" cy="4906898"/>
          </a:xfrm>
          <a:prstGeom prst="roundRect">
            <a:avLst>
              <a:gd name="adj" fmla="val 4271"/>
            </a:avLst>
          </a:prstGeom>
          <a:solidFill>
            <a:schemeClr val="bg1"/>
          </a:solid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ounded Rectangle 13"/>
          <p:cNvSpPr/>
          <p:nvPr/>
        </p:nvSpPr>
        <p:spPr>
          <a:xfrm>
            <a:off x="223284" y="755861"/>
            <a:ext cx="8697432" cy="467297"/>
          </a:xfrm>
          <a:prstGeom prst="roundRect">
            <a:avLst>
              <a:gd name="adj" fmla="val 26689"/>
            </a:avLst>
          </a:prstGeom>
          <a:solidFill>
            <a:schemeClr val="bg1"/>
          </a:solidFill>
          <a:ln w="190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/>
          <p:cNvSpPr txBox="1"/>
          <p:nvPr/>
        </p:nvSpPr>
        <p:spPr>
          <a:xfrm>
            <a:off x="359532" y="789454"/>
            <a:ext cx="84249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 smtClean="0"/>
              <a:t>Sometimes, we need to change the tens:</a:t>
            </a:r>
            <a:endParaRPr lang="en-GB" sz="2000" b="1" dirty="0" smtClean="0"/>
          </a:p>
        </p:txBody>
      </p:sp>
      <p:grpSp>
        <p:nvGrpSpPr>
          <p:cNvPr id="16" name="Group 19"/>
          <p:cNvGrpSpPr/>
          <p:nvPr/>
        </p:nvGrpSpPr>
        <p:grpSpPr>
          <a:xfrm>
            <a:off x="412750" y="195027"/>
            <a:ext cx="8318500" cy="461665"/>
            <a:chOff x="1434662" y="179705"/>
            <a:chExt cx="6274676" cy="513439"/>
          </a:xfrm>
        </p:grpSpPr>
        <p:sp>
          <p:nvSpPr>
            <p:cNvPr id="17" name="Rounded Rectangle 16"/>
            <p:cNvSpPr/>
            <p:nvPr/>
          </p:nvSpPr>
          <p:spPr>
            <a:xfrm>
              <a:off x="1434662" y="205005"/>
              <a:ext cx="6274676" cy="462841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548809" y="179705"/>
              <a:ext cx="6046381" cy="51343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b="1" i="1" dirty="0" smtClean="0"/>
                <a:t>Bus Stop Division</a:t>
              </a:r>
              <a:endParaRPr lang="en-GB" sz="2400" b="1" i="1" dirty="0" smtClean="0"/>
            </a:p>
          </p:txBody>
        </p:sp>
      </p:grpSp>
      <p:sp>
        <p:nvSpPr>
          <p:cNvPr id="23" name="TextBox 22"/>
          <p:cNvSpPr txBox="1"/>
          <p:nvPr/>
        </p:nvSpPr>
        <p:spPr>
          <a:xfrm>
            <a:off x="374014" y="1377538"/>
            <a:ext cx="83959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Example:      </a:t>
            </a:r>
            <a:r>
              <a:rPr lang="en-GB" b="1" dirty="0" smtClean="0"/>
              <a:t>Work </a:t>
            </a:r>
            <a:r>
              <a:rPr lang="en-GB" b="1" dirty="0" smtClean="0"/>
              <a:t>out </a:t>
            </a:r>
            <a:r>
              <a:rPr lang="en-GB" dirty="0" smtClean="0"/>
              <a:t>42</a:t>
            </a:r>
            <a:r>
              <a:rPr lang="en-GB" dirty="0" smtClean="0"/>
              <a:t>÷</a:t>
            </a:r>
            <a:r>
              <a:rPr lang="en-GB" dirty="0"/>
              <a:t>3</a:t>
            </a:r>
            <a:r>
              <a:rPr lang="en-GB" b="1" dirty="0" smtClean="0"/>
              <a:t> </a:t>
            </a:r>
            <a:endParaRPr lang="en-GB" b="1" dirty="0"/>
          </a:p>
        </p:txBody>
      </p:sp>
      <p:grpSp>
        <p:nvGrpSpPr>
          <p:cNvPr id="31" name="Group 23"/>
          <p:cNvGrpSpPr/>
          <p:nvPr/>
        </p:nvGrpSpPr>
        <p:grpSpPr>
          <a:xfrm>
            <a:off x="8430380" y="6293501"/>
            <a:ext cx="365276" cy="365276"/>
            <a:chOff x="323528" y="1556792"/>
            <a:chExt cx="2223864" cy="2223864"/>
          </a:xfrm>
        </p:grpSpPr>
        <p:sp>
          <p:nvSpPr>
            <p:cNvPr id="32" name="Oval 31"/>
            <p:cNvSpPr/>
            <p:nvPr/>
          </p:nvSpPr>
          <p:spPr>
            <a:xfrm>
              <a:off x="323528" y="1556792"/>
              <a:ext cx="2223864" cy="22238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952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33" name="Group 27"/>
            <p:cNvGrpSpPr/>
            <p:nvPr/>
          </p:nvGrpSpPr>
          <p:grpSpPr>
            <a:xfrm>
              <a:off x="539552" y="1851547"/>
              <a:ext cx="1856283" cy="1717277"/>
              <a:chOff x="579748" y="1855739"/>
              <a:chExt cx="1856283" cy="1717277"/>
            </a:xfrm>
          </p:grpSpPr>
          <p:sp>
            <p:nvSpPr>
              <p:cNvPr id="34" name="Hexagon 33"/>
              <p:cNvSpPr/>
              <p:nvPr/>
            </p:nvSpPr>
            <p:spPr>
              <a:xfrm>
                <a:off x="1145239" y="1855739"/>
                <a:ext cx="1044118" cy="900104"/>
              </a:xfrm>
              <a:prstGeom prst="hexagon">
                <a:avLst/>
              </a:prstGeom>
              <a:solidFill>
                <a:srgbClr val="99FF66"/>
              </a:solidFill>
              <a:ln w="12700">
                <a:solidFill>
                  <a:srgbClr val="008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" name="Octagon 34"/>
              <p:cNvSpPr/>
              <p:nvPr/>
            </p:nvSpPr>
            <p:spPr>
              <a:xfrm>
                <a:off x="579748" y="1993032"/>
                <a:ext cx="1008112" cy="1008112"/>
              </a:xfrm>
              <a:prstGeom prst="octagon">
                <a:avLst/>
              </a:prstGeom>
              <a:solidFill>
                <a:srgbClr val="FFFF66"/>
              </a:solidFill>
              <a:ln w="12700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6" name="Decagon 35"/>
              <p:cNvSpPr/>
              <p:nvPr/>
            </p:nvSpPr>
            <p:spPr>
              <a:xfrm>
                <a:off x="863588" y="2528900"/>
                <a:ext cx="1044116" cy="1044116"/>
              </a:xfrm>
              <a:prstGeom prst="decagon">
                <a:avLst/>
              </a:prstGeom>
              <a:solidFill>
                <a:srgbClr val="FF9999"/>
              </a:solidFill>
              <a:ln w="127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7" name="Regular Pentagon 36"/>
              <p:cNvSpPr/>
              <p:nvPr/>
            </p:nvSpPr>
            <p:spPr>
              <a:xfrm>
                <a:off x="1463923" y="2301144"/>
                <a:ext cx="972108" cy="972110"/>
              </a:xfrm>
              <a:prstGeom prst="pentagon">
                <a:avLst/>
              </a:prstGeom>
              <a:solidFill>
                <a:srgbClr val="DBB7FF"/>
              </a:solidFill>
              <a:ln w="12700">
                <a:solidFill>
                  <a:srgbClr val="66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sp>
        <p:nvSpPr>
          <p:cNvPr id="83" name="Title 2"/>
          <p:cNvSpPr txBox="1">
            <a:spLocks/>
          </p:cNvSpPr>
          <p:nvPr/>
        </p:nvSpPr>
        <p:spPr>
          <a:xfrm>
            <a:off x="2603500" y="3041030"/>
            <a:ext cx="666130" cy="92772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18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sz="6600" dirty="0"/>
              <a:t>3</a:t>
            </a:r>
          </a:p>
        </p:txBody>
      </p:sp>
      <p:cxnSp>
        <p:nvCxnSpPr>
          <p:cNvPr id="84" name="Straight Connector 83"/>
          <p:cNvCxnSpPr/>
          <p:nvPr/>
        </p:nvCxnSpPr>
        <p:spPr>
          <a:xfrm>
            <a:off x="3197622" y="3082553"/>
            <a:ext cx="1728192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5" name="Freeform 84"/>
          <p:cNvSpPr/>
          <p:nvPr/>
        </p:nvSpPr>
        <p:spPr>
          <a:xfrm>
            <a:off x="3203575" y="3089275"/>
            <a:ext cx="225442" cy="857374"/>
          </a:xfrm>
          <a:custGeom>
            <a:avLst/>
            <a:gdLst>
              <a:gd name="connsiteX0" fmla="*/ 9525 w 225442"/>
              <a:gd name="connsiteY0" fmla="*/ 647700 h 647700"/>
              <a:gd name="connsiteX1" fmla="*/ 225425 w 225442"/>
              <a:gd name="connsiteY1" fmla="*/ 317500 h 647700"/>
              <a:gd name="connsiteX2" fmla="*/ 0 w 225442"/>
              <a:gd name="connsiteY2" fmla="*/ 0 h 6477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25442" h="647700">
                <a:moveTo>
                  <a:pt x="9525" y="647700"/>
                </a:moveTo>
                <a:cubicBezTo>
                  <a:pt x="118269" y="536575"/>
                  <a:pt x="227013" y="425450"/>
                  <a:pt x="225425" y="317500"/>
                </a:cubicBezTo>
                <a:cubicBezTo>
                  <a:pt x="223838" y="209550"/>
                  <a:pt x="111919" y="104775"/>
                  <a:pt x="0" y="0"/>
                </a:cubicBezTo>
              </a:path>
            </a:pathLst>
          </a:cu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6" name="Title 2"/>
          <p:cNvSpPr txBox="1">
            <a:spLocks/>
          </p:cNvSpPr>
          <p:nvPr/>
        </p:nvSpPr>
        <p:spPr>
          <a:xfrm>
            <a:off x="3495566" y="2059304"/>
            <a:ext cx="746172" cy="963724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18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sz="6600" dirty="0"/>
              <a:t>1</a:t>
            </a:r>
            <a:endParaRPr lang="en-GB" sz="6600" dirty="0"/>
          </a:p>
        </p:txBody>
      </p:sp>
      <p:sp>
        <p:nvSpPr>
          <p:cNvPr id="87" name="Title 2"/>
          <p:cNvSpPr txBox="1">
            <a:spLocks/>
          </p:cNvSpPr>
          <p:nvPr/>
        </p:nvSpPr>
        <p:spPr>
          <a:xfrm>
            <a:off x="4061718" y="2059304"/>
            <a:ext cx="746172" cy="963724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18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sz="6600" dirty="0"/>
              <a:t>4</a:t>
            </a:r>
            <a:endParaRPr lang="en-GB" sz="6600" dirty="0"/>
          </a:p>
        </p:txBody>
      </p:sp>
      <p:sp>
        <p:nvSpPr>
          <p:cNvPr id="2" name="TextBox 1"/>
          <p:cNvSpPr txBox="1"/>
          <p:nvPr/>
        </p:nvSpPr>
        <p:spPr>
          <a:xfrm>
            <a:off x="3444875" y="3143250"/>
            <a:ext cx="15240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 smtClean="0">
                <a:latin typeface="Comic Sans MS"/>
                <a:cs typeface="Comic Sans MS"/>
              </a:rPr>
              <a:t>4 2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94" name="Rounded Rectangle 93"/>
          <p:cNvSpPr/>
          <p:nvPr/>
        </p:nvSpPr>
        <p:spPr>
          <a:xfrm>
            <a:off x="5683251" y="1981199"/>
            <a:ext cx="3111500" cy="1332499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rgbClr val="FFC000">
                  <a:tint val="66000"/>
                  <a:satMod val="160000"/>
                </a:srgbClr>
              </a:gs>
              <a:gs pos="50000">
                <a:srgbClr val="FFC000">
                  <a:tint val="44500"/>
                  <a:satMod val="160000"/>
                </a:srgbClr>
              </a:gs>
              <a:gs pos="100000">
                <a:srgbClr val="FFC00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 w="127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/>
          <p:cNvSpPr/>
          <p:nvPr/>
        </p:nvSpPr>
        <p:spPr>
          <a:xfrm>
            <a:off x="5762625" y="2073960"/>
            <a:ext cx="29210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dirty="0"/>
              <a:t>3 will go </a:t>
            </a:r>
            <a:r>
              <a:rPr lang="en-GB" dirty="0" smtClean="0"/>
              <a:t>into 4 once with 1 left over, so change </a:t>
            </a:r>
            <a:r>
              <a:rPr lang="en-GB" dirty="0" smtClean="0">
                <a:solidFill>
                  <a:srgbClr val="FF0000"/>
                </a:solidFill>
              </a:rPr>
              <a:t>1 ten </a:t>
            </a:r>
            <a:r>
              <a:rPr lang="en-GB" dirty="0" smtClean="0"/>
              <a:t>to </a:t>
            </a:r>
            <a:r>
              <a:rPr lang="en-GB" b="1" dirty="0" smtClean="0">
                <a:solidFill>
                  <a:srgbClr val="FF0000"/>
                </a:solidFill>
              </a:rPr>
              <a:t>10 units. </a:t>
            </a:r>
            <a:endParaRPr lang="en-GB" b="1" dirty="0">
              <a:solidFill>
                <a:srgbClr val="FF0000"/>
              </a:solidFill>
            </a:endParaRPr>
          </a:p>
        </p:txBody>
      </p:sp>
      <p:sp>
        <p:nvSpPr>
          <p:cNvPr id="96" name="Rounded Rectangle 95"/>
          <p:cNvSpPr/>
          <p:nvPr/>
        </p:nvSpPr>
        <p:spPr>
          <a:xfrm>
            <a:off x="5613401" y="4022724"/>
            <a:ext cx="3111500" cy="1332499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rgbClr val="FFC000">
                  <a:tint val="66000"/>
                  <a:satMod val="160000"/>
                </a:srgbClr>
              </a:gs>
              <a:gs pos="50000">
                <a:srgbClr val="FFC000">
                  <a:tint val="44500"/>
                  <a:satMod val="160000"/>
                </a:srgbClr>
              </a:gs>
              <a:gs pos="100000">
                <a:srgbClr val="FFC00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 w="127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7" name="TextBox 96"/>
          <p:cNvSpPr txBox="1"/>
          <p:nvPr/>
        </p:nvSpPr>
        <p:spPr>
          <a:xfrm>
            <a:off x="5586338" y="4207024"/>
            <a:ext cx="306553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Now you have </a:t>
            </a:r>
            <a:r>
              <a:rPr lang="en-GB" dirty="0" smtClean="0">
                <a:solidFill>
                  <a:srgbClr val="FF0000"/>
                </a:solidFill>
              </a:rPr>
              <a:t>12</a:t>
            </a:r>
            <a:r>
              <a:rPr lang="en-GB" dirty="0">
                <a:solidFill>
                  <a:srgbClr val="FF0000"/>
                </a:solidFill>
              </a:rPr>
              <a:t> </a:t>
            </a:r>
            <a:r>
              <a:rPr lang="en-GB" dirty="0" smtClean="0">
                <a:solidFill>
                  <a:srgbClr val="FF0000"/>
                </a:solidFill>
              </a:rPr>
              <a:t>units</a:t>
            </a:r>
            <a:r>
              <a:rPr lang="en-GB" dirty="0" smtClean="0"/>
              <a:t>; divide this by 3 and you get 4. 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98" name="TextBox 97"/>
          <p:cNvSpPr txBox="1"/>
          <p:nvPr/>
        </p:nvSpPr>
        <p:spPr>
          <a:xfrm>
            <a:off x="0" y="5207000"/>
            <a:ext cx="6953250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 smtClean="0"/>
              <a:t>42÷3 = 14</a:t>
            </a:r>
            <a:endParaRPr lang="en-GB" sz="4000" b="1" dirty="0"/>
          </a:p>
          <a:p>
            <a:endParaRPr lang="en-GB" dirty="0"/>
          </a:p>
        </p:txBody>
      </p:sp>
      <p:sp>
        <p:nvSpPr>
          <p:cNvPr id="7" name="TextBox 6"/>
          <p:cNvSpPr txBox="1"/>
          <p:nvPr/>
        </p:nvSpPr>
        <p:spPr>
          <a:xfrm>
            <a:off x="3841750" y="3159125"/>
            <a:ext cx="26987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 smtClean="0"/>
              <a:t>1</a:t>
            </a:r>
            <a:endParaRPr lang="en-GB" sz="2000" b="1" dirty="0"/>
          </a:p>
        </p:txBody>
      </p:sp>
    </p:spTree>
    <p:extLst>
      <p:ext uri="{BB962C8B-B14F-4D97-AF65-F5344CB8AC3E}">
        <p14:creationId xmlns:p14="http://schemas.microsoft.com/office/powerpoint/2010/main" val="427201671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2" dur="20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7" dur="20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0" dur="20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5" dur="20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60" dur="20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3" grpId="0"/>
      <p:bldP spid="85" grpId="0" animBg="1"/>
      <p:bldP spid="86" grpId="0"/>
      <p:bldP spid="87" grpId="0"/>
      <p:bldP spid="2" grpId="0"/>
      <p:bldP spid="94" grpId="0" animBg="1"/>
      <p:bldP spid="3" grpId="0"/>
      <p:bldP spid="96" grpId="0" animBg="1"/>
      <p:bldP spid="97" grpId="0"/>
      <p:bldP spid="98" grpId="0"/>
      <p:bldP spid="7" grpId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2630</TotalTime>
  <Words>489</Words>
  <Application>Microsoft Macintosh PowerPoint</Application>
  <PresentationFormat>On-screen Show (4:3)</PresentationFormat>
  <Paragraphs>124</Paragraphs>
  <Slides>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Office Theme</vt:lpstr>
      <vt:lpstr>PowerPoint Presentation</vt:lpstr>
      <vt:lpstr>Warm up questions</vt:lpstr>
      <vt:lpstr>Division- the bus stop method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Brian</dc:creator>
  <cp:lastModifiedBy>Emily Sharratt</cp:lastModifiedBy>
  <cp:revision>266</cp:revision>
  <dcterms:created xsi:type="dcterms:W3CDTF">2010-11-29T19:11:46Z</dcterms:created>
  <dcterms:modified xsi:type="dcterms:W3CDTF">2020-05-08T14:54:27Z</dcterms:modified>
</cp:coreProperties>
</file>