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68" r:id="rId4"/>
    <p:sldId id="269" r:id="rId5"/>
    <p:sldId id="270" r:id="rId6"/>
    <p:sldId id="267" r:id="rId7"/>
  </p:sldIdLst>
  <p:sldSz cx="9144000" cy="6858000" type="screen4x3"/>
  <p:notesSz cx="6858000" cy="9144000"/>
  <p:embeddedFontLst>
    <p:embeddedFont>
      <p:font typeface="Twinkl SemiBold" pitchFamily="2" charset="0"/>
      <p:bold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itchFamily="2" charset="0"/>
      <p:regular r:id="rId15"/>
      <p:bold r:id="rId16"/>
    </p:embeddedFont>
    <p:embeddedFont>
      <p:font typeface="Sassoon Infant Rg" panose="02000503030000020003" pitchFamily="50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2F1"/>
    <a:srgbClr val="DE1E5A"/>
    <a:srgbClr val="18A0DB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410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The Coordinates Grid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406023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US" dirty="0">
                <a:cs typeface="Twinkl"/>
              </a:rPr>
              <a:t>Draw the axes for a coordinates grid and number the axes from -5 to 5.</a:t>
            </a:r>
          </a:p>
        </p:txBody>
      </p:sp>
      <p:sp>
        <p:nvSpPr>
          <p:cNvPr id="2" name="Rectangle 1"/>
          <p:cNvSpPr/>
          <p:nvPr/>
        </p:nvSpPr>
        <p:spPr>
          <a:xfrm>
            <a:off x="662516" y="5533096"/>
            <a:ext cx="72622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cs typeface="Twinkl"/>
              </a:rPr>
              <a:t>Draw a rectangle within the grid and label each of the coordinates. Share your rectangle with a partner.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907422"/>
            <a:ext cx="1841893" cy="397933"/>
          </a:xfrm>
          <a:prstGeom prst="rect">
            <a:avLst/>
          </a:prstGeom>
          <a:solidFill>
            <a:srgbClr val="00B2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Click for answer</a:t>
            </a:r>
            <a:endParaRPr lang="en-GB" dirty="0"/>
          </a:p>
        </p:txBody>
      </p:sp>
      <p:grpSp>
        <p:nvGrpSpPr>
          <p:cNvPr id="79" name="Group 78"/>
          <p:cNvGrpSpPr/>
          <p:nvPr/>
        </p:nvGrpSpPr>
        <p:grpSpPr>
          <a:xfrm>
            <a:off x="2785532" y="1993899"/>
            <a:ext cx="3318933" cy="3318933"/>
            <a:chOff x="2785532" y="1993899"/>
            <a:chExt cx="3318933" cy="3318933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4445000" y="1993899"/>
              <a:ext cx="0" cy="3318933"/>
            </a:xfrm>
            <a:prstGeom prst="line">
              <a:avLst/>
            </a:prstGeom>
            <a:ln w="25400">
              <a:solidFill>
                <a:schemeClr val="tx1"/>
              </a:solidFill>
              <a:head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4444999" y="2029329"/>
              <a:ext cx="0" cy="3318933"/>
            </a:xfrm>
            <a:prstGeom prst="line">
              <a:avLst/>
            </a:prstGeom>
            <a:ln w="25400">
              <a:solidFill>
                <a:schemeClr val="tx1"/>
              </a:solidFill>
              <a:head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4737100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5037667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5909371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626099" y="3611033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5329767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2976032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3276599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4152898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3865031" y="3611033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3568699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4" name="Group 53"/>
            <p:cNvGrpSpPr/>
            <p:nvPr/>
          </p:nvGrpSpPr>
          <p:grpSpPr>
            <a:xfrm rot="5400000">
              <a:off x="3856429" y="2744601"/>
              <a:ext cx="1176866" cy="153962"/>
              <a:chOff x="4889500" y="3763433"/>
              <a:chExt cx="1176866" cy="153962"/>
            </a:xfrm>
          </p:grpSpPr>
          <p:cxnSp>
            <p:nvCxnSpPr>
              <p:cNvPr id="49" name="Straight Connector 48"/>
              <p:cNvCxnSpPr/>
              <p:nvPr/>
            </p:nvCxnSpPr>
            <p:spPr>
              <a:xfrm>
                <a:off x="4889500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>
              <a:xfrm>
                <a:off x="5190067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>
              <a:xfrm>
                <a:off x="6066366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/>
              <p:cNvCxnSpPr/>
              <p:nvPr/>
            </p:nvCxnSpPr>
            <p:spPr>
              <a:xfrm>
                <a:off x="5778499" y="3763433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>
              <a:xfrm>
                <a:off x="5482167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5" name="Group 54"/>
            <p:cNvGrpSpPr/>
            <p:nvPr/>
          </p:nvGrpSpPr>
          <p:grpSpPr>
            <a:xfrm rot="5400000">
              <a:off x="3864058" y="4506491"/>
              <a:ext cx="1176866" cy="153962"/>
              <a:chOff x="4889500" y="3763433"/>
              <a:chExt cx="1176866" cy="153962"/>
            </a:xfrm>
          </p:grpSpPr>
          <p:cxnSp>
            <p:nvCxnSpPr>
              <p:cNvPr id="56" name="Straight Connector 55"/>
              <p:cNvCxnSpPr/>
              <p:nvPr/>
            </p:nvCxnSpPr>
            <p:spPr>
              <a:xfrm>
                <a:off x="4889500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/>
              <p:cNvCxnSpPr/>
              <p:nvPr/>
            </p:nvCxnSpPr>
            <p:spPr>
              <a:xfrm>
                <a:off x="5190067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/>
              <p:cNvCxnSpPr/>
              <p:nvPr/>
            </p:nvCxnSpPr>
            <p:spPr>
              <a:xfrm>
                <a:off x="6066366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/>
              <p:cNvCxnSpPr/>
              <p:nvPr/>
            </p:nvCxnSpPr>
            <p:spPr>
              <a:xfrm>
                <a:off x="5778499" y="3763433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/>
              <p:cNvCxnSpPr/>
              <p:nvPr/>
            </p:nvCxnSpPr>
            <p:spPr>
              <a:xfrm>
                <a:off x="5482168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1" name="Rectangle 60"/>
            <p:cNvSpPr/>
            <p:nvPr/>
          </p:nvSpPr>
          <p:spPr>
            <a:xfrm>
              <a:off x="2785532" y="3747001"/>
              <a:ext cx="3275256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cs typeface="Twinkl"/>
                </a:rPr>
                <a:t>-5    -4    -3     -2    -1            1     2     3     4     5</a:t>
              </a:r>
              <a:endParaRPr lang="en-GB" sz="1100" dirty="0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150444" y="2106389"/>
              <a:ext cx="260007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5</a:t>
              </a: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4147237" y="2392248"/>
              <a:ext cx="26321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4</a:t>
              </a: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4155057" y="2689444"/>
              <a:ext cx="255198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3</a:t>
              </a: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4151851" y="2984493"/>
              <a:ext cx="25840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2</a:t>
              </a: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4171087" y="3269127"/>
              <a:ext cx="239168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1</a:t>
              </a:r>
            </a:p>
          </p:txBody>
        </p:sp>
        <p:sp>
          <p:nvSpPr>
            <p:cNvPr id="74" name="Rectangle 73"/>
            <p:cNvSpPr/>
            <p:nvPr/>
          </p:nvSpPr>
          <p:spPr>
            <a:xfrm>
              <a:off x="4118187" y="3848240"/>
              <a:ext cx="292068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-1</a:t>
              </a:r>
              <a:endParaRPr lang="en-US" sz="1200" dirty="0" smtClean="0">
                <a:cs typeface="Twinkl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4095385" y="4134035"/>
              <a:ext cx="31130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-2</a:t>
              </a: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4098395" y="4408256"/>
              <a:ext cx="308098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-3</a:t>
              </a:r>
            </a:p>
          </p:txBody>
        </p:sp>
        <p:sp>
          <p:nvSpPr>
            <p:cNvPr id="77" name="Rectangle 76"/>
            <p:cNvSpPr/>
            <p:nvPr/>
          </p:nvSpPr>
          <p:spPr>
            <a:xfrm>
              <a:off x="4090381" y="4689520"/>
              <a:ext cx="316112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-4</a:t>
              </a: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4093586" y="4987939"/>
              <a:ext cx="312907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-5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654784" y="2576244"/>
            <a:ext cx="3272252" cy="2092948"/>
          </a:xfrm>
          <a:prstGeom prst="rect">
            <a:avLst/>
          </a:prstGeom>
          <a:noFill/>
          <a:ln>
            <a:solidFill>
              <a:srgbClr val="00B2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Rectangle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375980"/>
            <a:ext cx="7632700" cy="699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US" dirty="0">
                <a:cs typeface="Twinkl"/>
              </a:rPr>
              <a:t>These coordinates are at the corners of a rectangle. </a:t>
            </a:r>
            <a:r>
              <a:rPr lang="en-US" dirty="0" smtClean="0">
                <a:cs typeface="Twinkl"/>
              </a:rPr>
              <a:t>                                        The </a:t>
            </a:r>
            <a:r>
              <a:rPr lang="en-US" dirty="0">
                <a:cs typeface="Twinkl"/>
              </a:rPr>
              <a:t>rectangle is parallel to the axes of the </a:t>
            </a:r>
            <a:r>
              <a:rPr lang="en-US" dirty="0" smtClean="0">
                <a:cs typeface="Twinkl"/>
              </a:rPr>
              <a:t>grid.</a:t>
            </a:r>
            <a:endParaRPr lang="en-US" dirty="0">
              <a:cs typeface="Twinkl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62517" y="5396072"/>
            <a:ext cx="81658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cs typeface="Twinkl"/>
              </a:rPr>
              <a:t>What are the other coordinates of the </a:t>
            </a:r>
            <a:r>
              <a:rPr lang="en-US" dirty="0" smtClean="0">
                <a:cs typeface="Twinkl"/>
              </a:rPr>
              <a:t>rectangles?</a:t>
            </a:r>
            <a:endParaRPr lang="en-US" dirty="0">
              <a:cs typeface="Twinkl"/>
            </a:endParaRPr>
          </a:p>
          <a:p>
            <a:pPr>
              <a:lnSpc>
                <a:spcPct val="150000"/>
              </a:lnSpc>
            </a:pPr>
            <a:r>
              <a:rPr lang="en-US" dirty="0">
                <a:cs typeface="Twinkl"/>
              </a:rPr>
              <a:t>On unmarked grids, design some of your own similar problems for a partner.</a:t>
            </a:r>
          </a:p>
        </p:txBody>
      </p:sp>
      <p:sp>
        <p:nvSpPr>
          <p:cNvPr id="45" name="Rectangle 44"/>
          <p:cNvSpPr/>
          <p:nvPr/>
        </p:nvSpPr>
        <p:spPr>
          <a:xfrm>
            <a:off x="1916792" y="2380382"/>
            <a:ext cx="7489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cs typeface="Twinkl"/>
              </a:rPr>
              <a:t>(-6,4)</a:t>
            </a:r>
            <a:endParaRPr lang="en-GB" dirty="0"/>
          </a:p>
        </p:txBody>
      </p:sp>
      <p:sp>
        <p:nvSpPr>
          <p:cNvPr id="46" name="Rectangle 45"/>
          <p:cNvSpPr/>
          <p:nvPr/>
        </p:nvSpPr>
        <p:spPr>
          <a:xfrm>
            <a:off x="5927036" y="4469118"/>
            <a:ext cx="7328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cs typeface="Twinkl"/>
              </a:rPr>
              <a:t>(5,-3)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2634966" y="2555999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5887450" y="4623035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9" name="Group 88"/>
          <p:cNvGrpSpPr/>
          <p:nvPr/>
        </p:nvGrpSpPr>
        <p:grpSpPr>
          <a:xfrm>
            <a:off x="2486433" y="2075384"/>
            <a:ext cx="3651962" cy="3318933"/>
            <a:chOff x="2486433" y="1993899"/>
            <a:chExt cx="3651962" cy="3318933"/>
          </a:xfrm>
        </p:grpSpPr>
        <p:cxnSp>
          <p:nvCxnSpPr>
            <p:cNvPr id="90" name="Straight Connector 89"/>
            <p:cNvCxnSpPr/>
            <p:nvPr/>
          </p:nvCxnSpPr>
          <p:spPr>
            <a:xfrm>
              <a:off x="4445000" y="1993899"/>
              <a:ext cx="0" cy="3318933"/>
            </a:xfrm>
            <a:prstGeom prst="line">
              <a:avLst/>
            </a:prstGeom>
            <a:ln w="25400">
              <a:solidFill>
                <a:schemeClr val="tx1"/>
              </a:solidFill>
              <a:head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 flipH="1">
              <a:off x="2520363" y="3688796"/>
              <a:ext cx="3584103" cy="0"/>
            </a:xfrm>
            <a:prstGeom prst="line">
              <a:avLst/>
            </a:prstGeom>
            <a:ln w="25400">
              <a:solidFill>
                <a:schemeClr val="tx1"/>
              </a:solidFill>
              <a:head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>
              <a:off x="4737100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5037667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5909371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5626099" y="3611033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5329767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>
              <a:off x="2976032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>
              <a:off x="3276599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152898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3865031" y="3611033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3568699" y="36125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2" name="Group 101"/>
            <p:cNvGrpSpPr/>
            <p:nvPr/>
          </p:nvGrpSpPr>
          <p:grpSpPr>
            <a:xfrm rot="5400000">
              <a:off x="3856429" y="2744601"/>
              <a:ext cx="1176866" cy="153962"/>
              <a:chOff x="4889500" y="3763433"/>
              <a:chExt cx="1176866" cy="153962"/>
            </a:xfrm>
          </p:grpSpPr>
          <p:cxnSp>
            <p:nvCxnSpPr>
              <p:cNvPr id="120" name="Straight Connector 119"/>
              <p:cNvCxnSpPr/>
              <p:nvPr/>
            </p:nvCxnSpPr>
            <p:spPr>
              <a:xfrm>
                <a:off x="4889500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/>
              <p:cNvCxnSpPr/>
              <p:nvPr/>
            </p:nvCxnSpPr>
            <p:spPr>
              <a:xfrm>
                <a:off x="5190067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/>
              <p:cNvCxnSpPr/>
              <p:nvPr/>
            </p:nvCxnSpPr>
            <p:spPr>
              <a:xfrm>
                <a:off x="6066366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/>
              <p:cNvCxnSpPr/>
              <p:nvPr/>
            </p:nvCxnSpPr>
            <p:spPr>
              <a:xfrm>
                <a:off x="5778499" y="3763433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Straight Connector 123"/>
              <p:cNvCxnSpPr/>
              <p:nvPr/>
            </p:nvCxnSpPr>
            <p:spPr>
              <a:xfrm>
                <a:off x="5482167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3" name="Group 102"/>
            <p:cNvGrpSpPr/>
            <p:nvPr/>
          </p:nvGrpSpPr>
          <p:grpSpPr>
            <a:xfrm rot="5400000">
              <a:off x="3864058" y="4506491"/>
              <a:ext cx="1176866" cy="153962"/>
              <a:chOff x="4889500" y="3763433"/>
              <a:chExt cx="1176866" cy="153962"/>
            </a:xfrm>
          </p:grpSpPr>
          <p:cxnSp>
            <p:nvCxnSpPr>
              <p:cNvPr id="115" name="Straight Connector 114"/>
              <p:cNvCxnSpPr/>
              <p:nvPr/>
            </p:nvCxnSpPr>
            <p:spPr>
              <a:xfrm>
                <a:off x="4889500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>
              <a:xfrm>
                <a:off x="5190067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>
              <a:xfrm>
                <a:off x="6066366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>
                <a:off x="5778499" y="3763433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/>
              <p:nvPr/>
            </p:nvCxnSpPr>
            <p:spPr>
              <a:xfrm>
                <a:off x="5482168" y="3764995"/>
                <a:ext cx="0" cy="152400"/>
              </a:xfrm>
              <a:prstGeom prst="line">
                <a:avLst/>
              </a:prstGeom>
              <a:ln w="15875">
                <a:solidFill>
                  <a:schemeClr val="tx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4" name="Rectangle 103"/>
            <p:cNvSpPr/>
            <p:nvPr/>
          </p:nvSpPr>
          <p:spPr>
            <a:xfrm>
              <a:off x="2486433" y="3747001"/>
              <a:ext cx="3651962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100" dirty="0" smtClean="0">
                  <a:cs typeface="Twinkl"/>
                </a:rPr>
                <a:t>-6    -5    -4    -3     -2    -1            1     2     3     4     5</a:t>
              </a:r>
              <a:endParaRPr lang="en-GB" sz="1100" dirty="0"/>
            </a:p>
          </p:txBody>
        </p:sp>
        <p:sp>
          <p:nvSpPr>
            <p:cNvPr id="105" name="Rectangle 104"/>
            <p:cNvSpPr/>
            <p:nvPr/>
          </p:nvSpPr>
          <p:spPr>
            <a:xfrm>
              <a:off x="4150444" y="2106389"/>
              <a:ext cx="260007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5</a:t>
              </a:r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4147237" y="2392248"/>
              <a:ext cx="26321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4</a:t>
              </a:r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4155057" y="2689444"/>
              <a:ext cx="255198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3</a:t>
              </a: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4151851" y="2984493"/>
              <a:ext cx="25840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2</a:t>
              </a: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4171087" y="3269127"/>
              <a:ext cx="239168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1</a:t>
              </a:r>
            </a:p>
          </p:txBody>
        </p:sp>
        <p:sp>
          <p:nvSpPr>
            <p:cNvPr id="110" name="Rectangle 109"/>
            <p:cNvSpPr/>
            <p:nvPr/>
          </p:nvSpPr>
          <p:spPr>
            <a:xfrm>
              <a:off x="4118187" y="3848240"/>
              <a:ext cx="292068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-1</a:t>
              </a:r>
              <a:endParaRPr lang="en-US" sz="1200" dirty="0" smtClean="0">
                <a:cs typeface="Twinkl"/>
              </a:endParaRPr>
            </a:p>
          </p:txBody>
        </p:sp>
        <p:sp>
          <p:nvSpPr>
            <p:cNvPr id="111" name="Rectangle 110"/>
            <p:cNvSpPr/>
            <p:nvPr/>
          </p:nvSpPr>
          <p:spPr>
            <a:xfrm>
              <a:off x="4095385" y="4134035"/>
              <a:ext cx="311304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-2</a:t>
              </a:r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4098395" y="4408256"/>
              <a:ext cx="308098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-3</a:t>
              </a:r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4090381" y="4689520"/>
              <a:ext cx="316112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-4</a:t>
              </a:r>
            </a:p>
          </p:txBody>
        </p:sp>
        <p:sp>
          <p:nvSpPr>
            <p:cNvPr id="114" name="Rectangle 113"/>
            <p:cNvSpPr/>
            <p:nvPr/>
          </p:nvSpPr>
          <p:spPr>
            <a:xfrm>
              <a:off x="4093586" y="4987939"/>
              <a:ext cx="312907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sz="1100" dirty="0" smtClean="0">
                  <a:cs typeface="Twinkl"/>
                </a:rPr>
                <a:t>-5</a:t>
              </a:r>
            </a:p>
          </p:txBody>
        </p:sp>
      </p:grpSp>
      <p:cxnSp>
        <p:nvCxnSpPr>
          <p:cNvPr id="126" name="Straight Connector 125"/>
          <p:cNvCxnSpPr/>
          <p:nvPr/>
        </p:nvCxnSpPr>
        <p:spPr>
          <a:xfrm>
            <a:off x="2674707" y="3692518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1832123" y="4455681"/>
            <a:ext cx="822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cs typeface="Twinkl"/>
              </a:rPr>
              <a:t>(-6,-3)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2634965" y="4631298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5927036" y="2388104"/>
            <a:ext cx="659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cs typeface="Twinkl"/>
              </a:rPr>
              <a:t>(5,4)</a:t>
            </a:r>
            <a:endParaRPr lang="en-GB" dirty="0"/>
          </a:p>
        </p:txBody>
      </p:sp>
      <p:sp>
        <p:nvSpPr>
          <p:cNvPr id="53" name="Oval 52"/>
          <p:cNvSpPr/>
          <p:nvPr/>
        </p:nvSpPr>
        <p:spPr>
          <a:xfrm>
            <a:off x="5887450" y="2542021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5887450" y="5444926"/>
            <a:ext cx="1841893" cy="397933"/>
          </a:xfrm>
          <a:prstGeom prst="rect">
            <a:avLst/>
          </a:prstGeom>
          <a:solidFill>
            <a:srgbClr val="00B2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Click for answer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1821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1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</p:childTnLst>
        </p:cTn>
      </p:par>
    </p:tnLst>
    <p:bldLst>
      <p:bldP spid="6" grpId="0" animBg="1"/>
      <p:bldP spid="50" grpId="0"/>
      <p:bldP spid="51" grpId="0" animBg="1"/>
      <p:bldP spid="52" grpId="0"/>
      <p:bldP spid="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4598749" y="2029296"/>
            <a:ext cx="0" cy="2958426"/>
          </a:xfrm>
          <a:prstGeom prst="line">
            <a:avLst/>
          </a:prstGeom>
          <a:ln w="254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2939282" y="3529985"/>
            <a:ext cx="4254537" cy="0"/>
          </a:xfrm>
          <a:prstGeom prst="line">
            <a:avLst/>
          </a:prstGeom>
          <a:ln w="254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Isosceles Triangle 23"/>
          <p:cNvSpPr/>
          <p:nvPr/>
        </p:nvSpPr>
        <p:spPr>
          <a:xfrm>
            <a:off x="3669313" y="2434685"/>
            <a:ext cx="2499668" cy="1388781"/>
          </a:xfrm>
          <a:prstGeom prst="triangle">
            <a:avLst/>
          </a:prstGeom>
          <a:noFill/>
          <a:ln>
            <a:solidFill>
              <a:srgbClr val="00B2F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Triangles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US" dirty="0">
                <a:cs typeface="Twinkl"/>
              </a:rPr>
              <a:t>Here are two coordinates for an isosceles triangle.</a:t>
            </a:r>
          </a:p>
        </p:txBody>
      </p:sp>
      <p:sp>
        <p:nvSpPr>
          <p:cNvPr id="2" name="Rectangle 1"/>
          <p:cNvSpPr/>
          <p:nvPr/>
        </p:nvSpPr>
        <p:spPr>
          <a:xfrm>
            <a:off x="662517" y="4987722"/>
            <a:ext cx="52556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cs typeface="Twinkl"/>
              </a:rPr>
              <a:t>What possible pairs of coordinates are there for the other corner of the triangle?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5716101"/>
            <a:ext cx="1841893" cy="397933"/>
          </a:xfrm>
          <a:prstGeom prst="rect">
            <a:avLst/>
          </a:prstGeom>
          <a:solidFill>
            <a:srgbClr val="00B2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Click for answer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4954729" y="2228409"/>
            <a:ext cx="6511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cs typeface="Twinkl"/>
              </a:rPr>
              <a:t>(2,5)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2870695" y="3588060"/>
            <a:ext cx="7986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cs typeface="Twinkl"/>
              </a:rPr>
              <a:t>(-4,-1)</a:t>
            </a:r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4893231" y="2421167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647029" y="3777886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6136866" y="3600874"/>
            <a:ext cx="746009" cy="369332"/>
            <a:chOff x="6839960" y="3588060"/>
            <a:chExt cx="746009" cy="369332"/>
          </a:xfrm>
        </p:grpSpPr>
        <p:sp>
          <p:nvSpPr>
            <p:cNvPr id="13" name="Oval 12"/>
            <p:cNvSpPr/>
            <p:nvPr/>
          </p:nvSpPr>
          <p:spPr>
            <a:xfrm>
              <a:off x="6839960" y="3772726"/>
              <a:ext cx="61498" cy="6149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870709" y="3588060"/>
              <a:ext cx="7152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cs typeface="Twinkl"/>
                </a:rPr>
                <a:t>(8,-1)</a:t>
              </a:r>
              <a:endParaRPr lang="en-GB" dirty="0"/>
            </a:p>
          </p:txBody>
        </p:sp>
      </p:grpSp>
      <p:sp>
        <p:nvSpPr>
          <p:cNvPr id="25" name="Rectangle 24"/>
          <p:cNvSpPr/>
          <p:nvPr/>
        </p:nvSpPr>
        <p:spPr>
          <a:xfrm>
            <a:off x="2708972" y="5603909"/>
            <a:ext cx="42846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8000"/>
                </a:solidFill>
                <a:cs typeface="Twinkl"/>
              </a:rPr>
              <a:t>Other possibilities are any point along the dotted line from (-4,5) to (6,-5)</a:t>
            </a:r>
          </a:p>
        </p:txBody>
      </p:sp>
      <p:sp>
        <p:nvSpPr>
          <p:cNvPr id="26" name="Oval 25"/>
          <p:cNvSpPr/>
          <p:nvPr/>
        </p:nvSpPr>
        <p:spPr>
          <a:xfrm>
            <a:off x="3647029" y="2419086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726197" y="4472377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>
            <a:endCxn id="27" idx="1"/>
          </p:cNvCxnSpPr>
          <p:nvPr/>
        </p:nvCxnSpPr>
        <p:spPr>
          <a:xfrm>
            <a:off x="3665041" y="2430665"/>
            <a:ext cx="2070162" cy="2050718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2962810" y="2243426"/>
            <a:ext cx="745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cs typeface="Twinkl"/>
              </a:rPr>
              <a:t>(-4,5)</a:t>
            </a:r>
            <a:endParaRPr lang="en-GB" dirty="0"/>
          </a:p>
        </p:txBody>
      </p:sp>
      <p:sp>
        <p:nvSpPr>
          <p:cNvPr id="31" name="Rectangle 30"/>
          <p:cNvSpPr/>
          <p:nvPr/>
        </p:nvSpPr>
        <p:spPr>
          <a:xfrm>
            <a:off x="5766412" y="4321800"/>
            <a:ext cx="740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cs typeface="Twinkl"/>
              </a:rPr>
              <a:t>(6,-5)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6552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1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1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1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6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7" grpId="0" animBg="1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Group 85"/>
          <p:cNvGrpSpPr/>
          <p:nvPr/>
        </p:nvGrpSpPr>
        <p:grpSpPr>
          <a:xfrm>
            <a:off x="2178938" y="3047827"/>
            <a:ext cx="4442493" cy="1521964"/>
            <a:chOff x="2186856" y="3047827"/>
            <a:chExt cx="4442493" cy="1521964"/>
          </a:xfrm>
        </p:grpSpPr>
        <p:cxnSp>
          <p:nvCxnSpPr>
            <p:cNvPr id="70" name="Straight Connector 69"/>
            <p:cNvCxnSpPr/>
            <p:nvPr/>
          </p:nvCxnSpPr>
          <p:spPr>
            <a:xfrm flipV="1">
              <a:off x="2186856" y="3057478"/>
              <a:ext cx="3273540" cy="8160"/>
            </a:xfrm>
            <a:prstGeom prst="line">
              <a:avLst/>
            </a:prstGeom>
            <a:ln w="19050">
              <a:solidFill>
                <a:srgbClr val="00B2F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flipV="1">
              <a:off x="3332014" y="4538668"/>
              <a:ext cx="3273540" cy="8160"/>
            </a:xfrm>
            <a:prstGeom prst="line">
              <a:avLst/>
            </a:prstGeom>
            <a:ln w="19050">
              <a:solidFill>
                <a:srgbClr val="00B2F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>
              <a:off x="2207757" y="3052545"/>
              <a:ext cx="1183871" cy="1517246"/>
            </a:xfrm>
            <a:prstGeom prst="line">
              <a:avLst/>
            </a:prstGeom>
            <a:ln w="19050">
              <a:solidFill>
                <a:srgbClr val="00B2F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>
              <a:off x="5445478" y="3047827"/>
              <a:ext cx="1183871" cy="1517246"/>
            </a:xfrm>
            <a:prstGeom prst="line">
              <a:avLst/>
            </a:prstGeom>
            <a:ln w="19050">
              <a:solidFill>
                <a:srgbClr val="00B2F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Rectangle 27"/>
          <p:cNvSpPr/>
          <p:nvPr/>
        </p:nvSpPr>
        <p:spPr>
          <a:xfrm>
            <a:off x="2039737" y="2509084"/>
            <a:ext cx="47949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dirty="0" smtClean="0">
                <a:cs typeface="Twinkl"/>
              </a:rPr>
              <a:t>-8    -7    -6    -5    -4    -3    -2    -1            1     2     3     4     5     6     7</a:t>
            </a:r>
            <a:endParaRPr lang="en-GB" sz="1100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Parallelograms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304966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US" dirty="0">
                <a:cs typeface="Twinkl"/>
              </a:rPr>
              <a:t>Here are three coordinates for a parallelogram. </a:t>
            </a:r>
            <a:r>
              <a:rPr lang="en-US" dirty="0" smtClean="0">
                <a:cs typeface="Twinkl"/>
              </a:rPr>
              <a:t>(-</a:t>
            </a:r>
            <a:r>
              <a:rPr lang="en-US" dirty="0">
                <a:cs typeface="Twinkl"/>
              </a:rPr>
              <a:t>8,-2) (-4,-7) (7,-7) </a:t>
            </a:r>
          </a:p>
        </p:txBody>
      </p:sp>
      <p:sp>
        <p:nvSpPr>
          <p:cNvPr id="2" name="Rectangle 1"/>
          <p:cNvSpPr/>
          <p:nvPr/>
        </p:nvSpPr>
        <p:spPr>
          <a:xfrm>
            <a:off x="662516" y="4823961"/>
            <a:ext cx="713677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cs typeface="Twinkl"/>
              </a:rPr>
              <a:t>What are the coordinates of the other corner of the parallelogram?</a:t>
            </a:r>
          </a:p>
        </p:txBody>
      </p:sp>
      <p:sp>
        <p:nvSpPr>
          <p:cNvPr id="6" name="Rectangle 5"/>
          <p:cNvSpPr/>
          <p:nvPr/>
        </p:nvSpPr>
        <p:spPr>
          <a:xfrm>
            <a:off x="653168" y="5656587"/>
            <a:ext cx="54927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cs typeface="Twinkl"/>
              </a:rPr>
              <a:t>Create your own similar parallelogram questions for a partner. </a:t>
            </a:r>
            <a:r>
              <a:rPr lang="en-US" dirty="0" smtClean="0">
                <a:cs typeface="Twinkl"/>
              </a:rPr>
              <a:t>Can </a:t>
            </a:r>
            <a:r>
              <a:rPr lang="en-US" dirty="0">
                <a:cs typeface="Twinkl"/>
              </a:rPr>
              <a:t>they explain the solution to you?</a:t>
            </a:r>
          </a:p>
        </p:txBody>
      </p:sp>
      <p:sp>
        <p:nvSpPr>
          <p:cNvPr id="8" name="Rectangle 7"/>
          <p:cNvSpPr/>
          <p:nvPr/>
        </p:nvSpPr>
        <p:spPr>
          <a:xfrm>
            <a:off x="1372272" y="2856629"/>
            <a:ext cx="8354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cs typeface="Twinkl"/>
              </a:rPr>
              <a:t>(-8,-2)</a:t>
            </a:r>
            <a:endParaRPr lang="en-GB" dirty="0"/>
          </a:p>
        </p:txBody>
      </p:sp>
      <p:sp>
        <p:nvSpPr>
          <p:cNvPr id="10" name="Oval 9"/>
          <p:cNvSpPr/>
          <p:nvPr/>
        </p:nvSpPr>
        <p:spPr>
          <a:xfrm>
            <a:off x="2178938" y="3034668"/>
            <a:ext cx="54070" cy="5407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6581244" y="4510354"/>
            <a:ext cx="61498" cy="6149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Connector 12"/>
          <p:cNvCxnSpPr/>
          <p:nvPr/>
        </p:nvCxnSpPr>
        <p:spPr>
          <a:xfrm>
            <a:off x="4567945" y="1853609"/>
            <a:ext cx="0" cy="2787550"/>
          </a:xfrm>
          <a:prstGeom prst="line">
            <a:avLst/>
          </a:prstGeom>
          <a:ln w="254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2039738" y="2455130"/>
            <a:ext cx="4845156" cy="0"/>
          </a:xfrm>
          <a:prstGeom prst="line">
            <a:avLst/>
          </a:prstGeom>
          <a:ln w="25400">
            <a:solidFill>
              <a:schemeClr val="tx1"/>
            </a:solidFill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860045" y="2374678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160612" y="2374678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032316" y="2366994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749044" y="2373116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452712" y="2374678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098977" y="2374678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399544" y="2374678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275843" y="2374678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3987976" y="2373116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691644" y="2374678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rot="5400000">
            <a:off x="4567027" y="2665171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6"/>
          <p:cNvGrpSpPr/>
          <p:nvPr/>
        </p:nvGrpSpPr>
        <p:grpSpPr>
          <a:xfrm rot="5400000">
            <a:off x="3987003" y="3580225"/>
            <a:ext cx="1176866" cy="153962"/>
            <a:chOff x="4889500" y="3763433"/>
            <a:chExt cx="1176866" cy="153962"/>
          </a:xfrm>
        </p:grpSpPr>
        <p:cxnSp>
          <p:nvCxnSpPr>
            <p:cNvPr id="39" name="Straight Connector 38"/>
            <p:cNvCxnSpPr/>
            <p:nvPr/>
          </p:nvCxnSpPr>
          <p:spPr>
            <a:xfrm>
              <a:off x="4889500" y="37649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5190067" y="37649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6066366" y="37649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5778499" y="3763433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5482168" y="3764995"/>
              <a:ext cx="0" cy="152400"/>
            </a:xfrm>
            <a:prstGeom prst="line">
              <a:avLst/>
            </a:prstGeom>
            <a:ln w="15875">
              <a:solidFill>
                <a:schemeClr val="tx1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Rectangle 33"/>
          <p:cNvSpPr/>
          <p:nvPr/>
        </p:nvSpPr>
        <p:spPr>
          <a:xfrm>
            <a:off x="4241132" y="2609534"/>
            <a:ext cx="29206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dirty="0" smtClean="0">
                <a:cs typeface="Twinkl"/>
              </a:rPr>
              <a:t>-1</a:t>
            </a:r>
            <a:endParaRPr lang="en-US" sz="1200" dirty="0" smtClean="0">
              <a:cs typeface="Twinkl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218330" y="2933749"/>
            <a:ext cx="31130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dirty="0" smtClean="0">
                <a:cs typeface="Twinkl"/>
              </a:rPr>
              <a:t>-2</a:t>
            </a:r>
          </a:p>
        </p:txBody>
      </p:sp>
      <p:sp>
        <p:nvSpPr>
          <p:cNvPr id="36" name="Rectangle 35"/>
          <p:cNvSpPr/>
          <p:nvPr/>
        </p:nvSpPr>
        <p:spPr>
          <a:xfrm>
            <a:off x="4221340" y="3223338"/>
            <a:ext cx="30809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dirty="0" smtClean="0">
                <a:cs typeface="Twinkl"/>
              </a:rPr>
              <a:t>-3</a:t>
            </a:r>
          </a:p>
        </p:txBody>
      </p:sp>
      <p:sp>
        <p:nvSpPr>
          <p:cNvPr id="37" name="Rectangle 36"/>
          <p:cNvSpPr/>
          <p:nvPr/>
        </p:nvSpPr>
        <p:spPr>
          <a:xfrm>
            <a:off x="4213326" y="3519970"/>
            <a:ext cx="3161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dirty="0" smtClean="0">
                <a:cs typeface="Twinkl"/>
              </a:rPr>
              <a:t>-4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216531" y="3833757"/>
            <a:ext cx="31290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dirty="0" smtClean="0">
                <a:cs typeface="Twinkl"/>
              </a:rPr>
              <a:t>-5</a:t>
            </a:r>
          </a:p>
        </p:txBody>
      </p:sp>
      <p:cxnSp>
        <p:nvCxnSpPr>
          <p:cNvPr id="49" name="Straight Connector 48"/>
          <p:cNvCxnSpPr/>
          <p:nvPr/>
        </p:nvCxnSpPr>
        <p:spPr>
          <a:xfrm>
            <a:off x="2797652" y="2373116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2506026" y="2373116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2204701" y="2371554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6607338" y="2374678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6324066" y="2380800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rot="5400000">
            <a:off x="4574655" y="4452468"/>
            <a:ext cx="0" cy="152400"/>
          </a:xfrm>
          <a:prstGeom prst="line">
            <a:avLst/>
          </a:prstGeom>
          <a:ln w="15875">
            <a:solidFill>
              <a:schemeClr val="tx1"/>
            </a:solidFill>
            <a:head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/>
          <p:cNvSpPr/>
          <p:nvPr/>
        </p:nvSpPr>
        <p:spPr>
          <a:xfrm>
            <a:off x="4206929" y="4108619"/>
            <a:ext cx="31290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dirty="0" smtClean="0">
                <a:cs typeface="Twinkl"/>
              </a:rPr>
              <a:t>-6</a:t>
            </a:r>
          </a:p>
        </p:txBody>
      </p:sp>
      <p:sp>
        <p:nvSpPr>
          <p:cNvPr id="59" name="Rectangle 58"/>
          <p:cNvSpPr/>
          <p:nvPr/>
        </p:nvSpPr>
        <p:spPr>
          <a:xfrm>
            <a:off x="4196267" y="4379549"/>
            <a:ext cx="31290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100" dirty="0" smtClean="0">
                <a:cs typeface="Twinkl"/>
              </a:rPr>
              <a:t>-7</a:t>
            </a:r>
          </a:p>
        </p:txBody>
      </p:sp>
      <p:grpSp>
        <p:nvGrpSpPr>
          <p:cNvPr id="68" name="Group 67"/>
          <p:cNvGrpSpPr/>
          <p:nvPr/>
        </p:nvGrpSpPr>
        <p:grpSpPr>
          <a:xfrm>
            <a:off x="5428703" y="2849760"/>
            <a:ext cx="764586" cy="369332"/>
            <a:chOff x="5428703" y="2849760"/>
            <a:chExt cx="764586" cy="369332"/>
          </a:xfrm>
        </p:grpSpPr>
        <p:sp>
          <p:nvSpPr>
            <p:cNvPr id="9" name="Rectangle 8"/>
            <p:cNvSpPr/>
            <p:nvPr/>
          </p:nvSpPr>
          <p:spPr>
            <a:xfrm>
              <a:off x="5460396" y="2849760"/>
              <a:ext cx="7328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smtClean="0">
                  <a:cs typeface="Twinkl"/>
                </a:rPr>
                <a:t>(3,-2)</a:t>
              </a:r>
              <a:endParaRPr lang="en-GB" dirty="0"/>
            </a:p>
          </p:txBody>
        </p:sp>
        <p:sp>
          <p:nvSpPr>
            <p:cNvPr id="60" name="Oval 59"/>
            <p:cNvSpPr/>
            <p:nvPr/>
          </p:nvSpPr>
          <p:spPr>
            <a:xfrm>
              <a:off x="5428703" y="3033332"/>
              <a:ext cx="54070" cy="5407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1" name="Rectangle 60"/>
          <p:cNvSpPr/>
          <p:nvPr/>
        </p:nvSpPr>
        <p:spPr>
          <a:xfrm>
            <a:off x="6629864" y="4344002"/>
            <a:ext cx="7152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cs typeface="Twinkl"/>
              </a:rPr>
              <a:t>(7,-7)</a:t>
            </a:r>
            <a:endParaRPr lang="en-GB" dirty="0"/>
          </a:p>
        </p:txBody>
      </p:sp>
      <p:sp>
        <p:nvSpPr>
          <p:cNvPr id="62" name="Oval 61"/>
          <p:cNvSpPr/>
          <p:nvPr/>
        </p:nvSpPr>
        <p:spPr>
          <a:xfrm>
            <a:off x="3332777" y="4520984"/>
            <a:ext cx="54070" cy="5407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2522261" y="4360020"/>
            <a:ext cx="8354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cs typeface="Twinkl"/>
              </a:rPr>
              <a:t>(-4,-7)</a:t>
            </a:r>
            <a:endParaRPr lang="en-GB" dirty="0"/>
          </a:p>
        </p:txBody>
      </p:sp>
      <p:sp>
        <p:nvSpPr>
          <p:cNvPr id="64" name="Rectangle 63"/>
          <p:cNvSpPr/>
          <p:nvPr/>
        </p:nvSpPr>
        <p:spPr>
          <a:xfrm>
            <a:off x="755650" y="5193293"/>
            <a:ext cx="1841893" cy="397933"/>
          </a:xfrm>
          <a:prstGeom prst="rect">
            <a:avLst/>
          </a:prstGeom>
          <a:solidFill>
            <a:srgbClr val="00B2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Click for answer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6780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13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1444</TotalTime>
  <Words>352</Words>
  <Application>Microsoft Office PowerPoint</Application>
  <PresentationFormat>On-screen Show (4:3)</PresentationFormat>
  <Paragraphs>62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Twinkl SemiBold</vt:lpstr>
      <vt:lpstr>Calibri</vt:lpstr>
      <vt:lpstr>Twinkl</vt:lpstr>
      <vt:lpstr>Arial</vt:lpstr>
      <vt:lpstr>Sassoon Infant Rg</vt:lpstr>
      <vt:lpstr>Office Theme</vt:lpstr>
      <vt:lpstr>PowerPoint Presentation</vt:lpstr>
      <vt:lpstr>The Coordinates Grid</vt:lpstr>
      <vt:lpstr>Rectangle</vt:lpstr>
      <vt:lpstr>Triangles</vt:lpstr>
      <vt:lpstr>Parallelograms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Jonathan Seaton</cp:lastModifiedBy>
  <cp:revision>147</cp:revision>
  <dcterms:created xsi:type="dcterms:W3CDTF">2014-10-01T16:09:27Z</dcterms:created>
  <dcterms:modified xsi:type="dcterms:W3CDTF">2017-01-02T09:35:25Z</dcterms:modified>
</cp:coreProperties>
</file>