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58" r:id="rId2"/>
    <p:sldId id="264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4" r:id="rId14"/>
    <p:sldId id="267" r:id="rId15"/>
  </p:sldIdLst>
  <p:sldSz cx="9144000" cy="6858000" type="screen4x3"/>
  <p:notesSz cx="6858000" cy="9144000"/>
  <p:embeddedFontLst>
    <p:embeddedFont>
      <p:font typeface="Twinkl" panose="020B0604020202020204" charset="0"/>
      <p:regular r:id="rId18"/>
      <p:bold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5A24"/>
    <a:srgbClr val="EB8634"/>
    <a:srgbClr val="F9B000"/>
    <a:srgbClr val="E5C800"/>
    <a:srgbClr val="18A0DB"/>
    <a:srgbClr val="DE1E5A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91" d="100"/>
          <a:sy n="91" d="100"/>
        </p:scale>
        <p:origin x="780" y="51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16/02/2026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16/02/2026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eystage2-ks2/ks2-maths/ks2-numbers-and-the-number-system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/>
        </p:nvSpPr>
        <p:spPr>
          <a:xfrm>
            <a:off x="4009938" y="5478011"/>
            <a:ext cx="1124124" cy="713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413" y="629897"/>
            <a:ext cx="8245684" cy="994306"/>
          </a:xfrm>
          <a:prstGeom prst="roundRect">
            <a:avLst>
              <a:gd name="adj" fmla="val 0"/>
            </a:avLst>
          </a:prstGeom>
          <a:solidFill>
            <a:schemeClr val="accent2"/>
          </a:solidFill>
        </p:spPr>
        <p:txBody>
          <a:bodyPr/>
          <a:lstStyle/>
          <a:p>
            <a:r>
              <a:rPr lang="en-GB" sz="5000" dirty="0">
                <a:solidFill>
                  <a:schemeClr val="bg1"/>
                </a:solidFill>
                <a:latin typeface="+mn-lt"/>
              </a:rPr>
              <a:t>How much is a thousand?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2015293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A </a:t>
            </a:r>
            <a:r>
              <a:rPr lang="en-GB" b="1" dirty="0"/>
              <a:t>thousand</a:t>
            </a:r>
            <a:r>
              <a:rPr lang="en-GB" dirty="0"/>
              <a:t> is </a:t>
            </a:r>
            <a:r>
              <a:rPr lang="en-GB" b="1" dirty="0"/>
              <a:t>ten hundreds</a:t>
            </a:r>
            <a:r>
              <a:rPr lang="en-GB" dirty="0"/>
              <a:t>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3429000"/>
            <a:ext cx="2198485" cy="2198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8105" y="2705254"/>
            <a:ext cx="2920245" cy="2921746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928497" y="4066335"/>
            <a:ext cx="2562334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6000" b="1" dirty="0">
                <a:solidFill>
                  <a:srgbClr val="F15A24"/>
                </a:solidFill>
              </a:rPr>
              <a:t>× 10 =  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413" y="629897"/>
            <a:ext cx="8245684" cy="994306"/>
          </a:xfrm>
          <a:prstGeom prst="roundRect">
            <a:avLst>
              <a:gd name="adj" fmla="val 0"/>
            </a:avLst>
          </a:prstGeom>
          <a:solidFill>
            <a:schemeClr val="accent2"/>
          </a:solidFill>
        </p:spPr>
        <p:txBody>
          <a:bodyPr/>
          <a:lstStyle/>
          <a:p>
            <a:r>
              <a:rPr lang="en-GB" sz="4700" dirty="0">
                <a:solidFill>
                  <a:schemeClr val="bg1"/>
                </a:solidFill>
                <a:latin typeface="+mn-lt"/>
              </a:rPr>
              <a:t>How much is ten thousand?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2015293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/>
              <a:t>Ten thousand </a:t>
            </a:r>
            <a:r>
              <a:rPr lang="en-GB" dirty="0"/>
              <a:t>is </a:t>
            </a:r>
            <a:r>
              <a:rPr lang="en-GB" b="1" dirty="0"/>
              <a:t>ten thousands</a:t>
            </a:r>
            <a:r>
              <a:rPr lang="en-GB" dirty="0"/>
              <a:t>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8039" y="2705254"/>
            <a:ext cx="2920245" cy="2921746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5291251" y="3627518"/>
            <a:ext cx="1861579" cy="107721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7000" b="1" dirty="0">
                <a:solidFill>
                  <a:srgbClr val="F15A24"/>
                </a:solidFill>
              </a:rPr>
              <a:t>× 10 </a:t>
            </a:r>
          </a:p>
        </p:txBody>
      </p:sp>
    </p:spTree>
    <p:extLst>
      <p:ext uri="{BB962C8B-B14F-4D97-AF65-F5344CB8AC3E}">
        <p14:creationId xmlns:p14="http://schemas.microsoft.com/office/powerpoint/2010/main" val="225206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413" y="629897"/>
            <a:ext cx="8245684" cy="994306"/>
          </a:xfrm>
          <a:prstGeom prst="roundRect">
            <a:avLst>
              <a:gd name="adj" fmla="val 0"/>
            </a:avLst>
          </a:prstGeom>
          <a:solidFill>
            <a:schemeClr val="accent2"/>
          </a:solidFill>
        </p:spPr>
        <p:txBody>
          <a:bodyPr/>
          <a:lstStyle/>
          <a:p>
            <a:r>
              <a:rPr lang="en-GB" sz="3800" dirty="0">
                <a:solidFill>
                  <a:schemeClr val="bg1"/>
                </a:solidFill>
                <a:latin typeface="+mn-lt"/>
              </a:rPr>
              <a:t>How much is a hundred thousand?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2015293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A </a:t>
            </a:r>
            <a:r>
              <a:rPr lang="en-GB" b="1" dirty="0"/>
              <a:t>hundred thousand </a:t>
            </a:r>
            <a:r>
              <a:rPr lang="en-GB" dirty="0"/>
              <a:t>is </a:t>
            </a:r>
            <a:r>
              <a:rPr lang="en-GB" b="1" dirty="0"/>
              <a:t>one hundred thousands</a:t>
            </a:r>
            <a:r>
              <a:rPr lang="en-GB" dirty="0"/>
              <a:t>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1486" y="2705254"/>
            <a:ext cx="2920245" cy="2921746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359618" y="3627518"/>
            <a:ext cx="2305960" cy="107721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7000" b="1" dirty="0">
                <a:solidFill>
                  <a:srgbClr val="F15A24"/>
                </a:solidFill>
              </a:rPr>
              <a:t>× 100 </a:t>
            </a:r>
          </a:p>
        </p:txBody>
      </p:sp>
    </p:spTree>
    <p:extLst>
      <p:ext uri="{BB962C8B-B14F-4D97-AF65-F5344CB8AC3E}">
        <p14:creationId xmlns:p14="http://schemas.microsoft.com/office/powerpoint/2010/main" val="1356762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413" y="629897"/>
            <a:ext cx="8245684" cy="994306"/>
          </a:xfrm>
          <a:prstGeom prst="roundRect">
            <a:avLst>
              <a:gd name="adj" fmla="val 0"/>
            </a:avLst>
          </a:prstGeom>
          <a:solidFill>
            <a:schemeClr val="accent2"/>
          </a:solidFill>
        </p:spPr>
        <p:txBody>
          <a:bodyPr/>
          <a:lstStyle/>
          <a:p>
            <a:r>
              <a:rPr lang="en-GB" sz="5000" dirty="0">
                <a:solidFill>
                  <a:schemeClr val="bg1"/>
                </a:solidFill>
                <a:latin typeface="+mn-lt"/>
              </a:rPr>
              <a:t>How much is a million?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2015293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A </a:t>
            </a:r>
            <a:r>
              <a:rPr lang="en-GB" b="1" dirty="0"/>
              <a:t>million</a:t>
            </a:r>
            <a:r>
              <a:rPr lang="en-GB" dirty="0"/>
              <a:t> is </a:t>
            </a:r>
            <a:r>
              <a:rPr lang="en-GB" b="1" dirty="0"/>
              <a:t>one thousand thousands</a:t>
            </a:r>
            <a:r>
              <a:rPr lang="en-GB" dirty="0"/>
              <a:t>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1127" y="2705254"/>
            <a:ext cx="2920245" cy="2921746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359618" y="3627518"/>
            <a:ext cx="2861436" cy="107721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7000" b="1" dirty="0">
                <a:solidFill>
                  <a:srgbClr val="F15A24"/>
                </a:solidFill>
              </a:rPr>
              <a:t>× 1000 </a:t>
            </a:r>
          </a:p>
        </p:txBody>
      </p:sp>
    </p:spTree>
    <p:extLst>
      <p:ext uri="{BB962C8B-B14F-4D97-AF65-F5344CB8AC3E}">
        <p14:creationId xmlns:p14="http://schemas.microsoft.com/office/powerpoint/2010/main" val="1388383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43413" y="629897"/>
            <a:ext cx="8245684" cy="994306"/>
          </a:xfrm>
          <a:prstGeom prst="roundRect">
            <a:avLst>
              <a:gd name="adj" fmla="val 0"/>
            </a:avLst>
          </a:prstGeom>
          <a:solidFill>
            <a:schemeClr val="accent2"/>
          </a:solidFill>
        </p:spPr>
        <p:txBody>
          <a:bodyPr/>
          <a:lstStyle/>
          <a:p>
            <a:r>
              <a:rPr lang="en-GB" sz="5000" dirty="0">
                <a:solidFill>
                  <a:schemeClr val="bg1"/>
                </a:solidFill>
                <a:latin typeface="+mn-lt"/>
              </a:rPr>
              <a:t>What is the number?</a:t>
            </a:r>
          </a:p>
        </p:txBody>
      </p:sp>
      <p:sp>
        <p:nvSpPr>
          <p:cNvPr id="2" name="Answer"/>
          <p:cNvSpPr/>
          <p:nvPr/>
        </p:nvSpPr>
        <p:spPr>
          <a:xfrm>
            <a:off x="2589291" y="5694783"/>
            <a:ext cx="1819747" cy="524944"/>
          </a:xfrm>
          <a:prstGeom prst="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sp>
        <p:nvSpPr>
          <p:cNvPr id="9" name="Words"/>
          <p:cNvSpPr/>
          <p:nvPr/>
        </p:nvSpPr>
        <p:spPr>
          <a:xfrm>
            <a:off x="4742507" y="5694783"/>
            <a:ext cx="1819747" cy="524944"/>
          </a:xfrm>
          <a:prstGeom prst="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Words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373502"/>
              </p:ext>
            </p:extLst>
          </p:nvPr>
        </p:nvGraphicFramePr>
        <p:xfrm>
          <a:off x="755650" y="1922021"/>
          <a:ext cx="7632702" cy="24688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0386">
                  <a:extLst>
                    <a:ext uri="{9D8B030D-6E8A-4147-A177-3AD203B41FA5}">
                      <a16:colId xmlns:a16="http://schemas.microsoft.com/office/drawing/2014/main" val="3637502406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1006207065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1978716500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3751745836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753522515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2491222811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3113473179"/>
                    </a:ext>
                  </a:extLst>
                </a:gridCol>
              </a:tblGrid>
              <a:tr h="55904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HTh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TTh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Th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9683173"/>
                  </a:ext>
                </a:extLst>
              </a:tr>
              <a:tr h="190978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6123034"/>
                  </a:ext>
                </a:extLst>
              </a:tr>
            </a:tbl>
          </a:graphicData>
        </a:graphic>
      </p:graphicFrame>
      <p:sp>
        <p:nvSpPr>
          <p:cNvPr id="4" name="Oval 3"/>
          <p:cNvSpPr/>
          <p:nvPr/>
        </p:nvSpPr>
        <p:spPr>
          <a:xfrm>
            <a:off x="1100065" y="2690635"/>
            <a:ext cx="394574" cy="39457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1100065" y="3244299"/>
            <a:ext cx="394574" cy="39457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2194717" y="2690635"/>
            <a:ext cx="394574" cy="39457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2194717" y="3244299"/>
            <a:ext cx="394574" cy="39457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2194717" y="3797962"/>
            <a:ext cx="394574" cy="39457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3296498" y="2690635"/>
            <a:ext cx="394574" cy="39457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4360459" y="2690635"/>
            <a:ext cx="394574" cy="39457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4360459" y="3244299"/>
            <a:ext cx="394574" cy="39457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5447851" y="2690635"/>
            <a:ext cx="394574" cy="39457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5447851" y="3244299"/>
            <a:ext cx="394574" cy="39457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6561988" y="2690635"/>
            <a:ext cx="394574" cy="39457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7648071" y="2690635"/>
            <a:ext cx="394574" cy="39457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755652" y="5219470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two million, three hundred and twelve thousand, two hundred and eleven</a:t>
            </a:r>
          </a:p>
        </p:txBody>
      </p:sp>
      <p:sp>
        <p:nvSpPr>
          <p:cNvPr id="40" name="Rectangle 39"/>
          <p:cNvSpPr/>
          <p:nvPr/>
        </p:nvSpPr>
        <p:spPr>
          <a:xfrm>
            <a:off x="755651" y="4390850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2</a:t>
            </a:r>
          </a:p>
        </p:txBody>
      </p:sp>
      <p:sp>
        <p:nvSpPr>
          <p:cNvPr id="41" name="Rectangle 40"/>
          <p:cNvSpPr/>
          <p:nvPr/>
        </p:nvSpPr>
        <p:spPr>
          <a:xfrm>
            <a:off x="1846451" y="4390850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3</a:t>
            </a:r>
          </a:p>
        </p:txBody>
      </p:sp>
      <p:sp>
        <p:nvSpPr>
          <p:cNvPr id="42" name="Rectangle 41"/>
          <p:cNvSpPr/>
          <p:nvPr/>
        </p:nvSpPr>
        <p:spPr>
          <a:xfrm>
            <a:off x="5118851" y="4390850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2</a:t>
            </a:r>
          </a:p>
        </p:txBody>
      </p:sp>
      <p:sp>
        <p:nvSpPr>
          <p:cNvPr id="43" name="Rectangle 42"/>
          <p:cNvSpPr/>
          <p:nvPr/>
        </p:nvSpPr>
        <p:spPr>
          <a:xfrm>
            <a:off x="2937251" y="4390850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1</a:t>
            </a:r>
          </a:p>
        </p:txBody>
      </p:sp>
      <p:sp>
        <p:nvSpPr>
          <p:cNvPr id="44" name="Rectangle 43"/>
          <p:cNvSpPr/>
          <p:nvPr/>
        </p:nvSpPr>
        <p:spPr>
          <a:xfrm>
            <a:off x="4028051" y="4390850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2</a:t>
            </a:r>
          </a:p>
        </p:txBody>
      </p:sp>
      <p:sp>
        <p:nvSpPr>
          <p:cNvPr id="45" name="Rectangle 44"/>
          <p:cNvSpPr/>
          <p:nvPr/>
        </p:nvSpPr>
        <p:spPr>
          <a:xfrm>
            <a:off x="6209651" y="4390850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1</a:t>
            </a:r>
          </a:p>
        </p:txBody>
      </p:sp>
      <p:sp>
        <p:nvSpPr>
          <p:cNvPr id="46" name="Rectangle 45"/>
          <p:cNvSpPr/>
          <p:nvPr/>
        </p:nvSpPr>
        <p:spPr>
          <a:xfrm>
            <a:off x="7300452" y="4390850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996573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43413" y="629897"/>
            <a:ext cx="8245684" cy="994306"/>
          </a:xfrm>
          <a:prstGeom prst="roundRect">
            <a:avLst>
              <a:gd name="adj" fmla="val 0"/>
            </a:avLst>
          </a:prstGeom>
          <a:solidFill>
            <a:schemeClr val="accent2"/>
          </a:solidFill>
        </p:spPr>
        <p:txBody>
          <a:bodyPr/>
          <a:lstStyle/>
          <a:p>
            <a:r>
              <a:rPr lang="en-GB" sz="5000" dirty="0">
                <a:solidFill>
                  <a:schemeClr val="bg1"/>
                </a:solidFill>
                <a:latin typeface="+mn-lt"/>
              </a:rPr>
              <a:t>What is the number?</a:t>
            </a:r>
          </a:p>
        </p:txBody>
      </p:sp>
      <p:sp>
        <p:nvSpPr>
          <p:cNvPr id="2" name="Answer"/>
          <p:cNvSpPr/>
          <p:nvPr/>
        </p:nvSpPr>
        <p:spPr>
          <a:xfrm>
            <a:off x="2589291" y="5694783"/>
            <a:ext cx="1819747" cy="524944"/>
          </a:xfrm>
          <a:prstGeom prst="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sp>
        <p:nvSpPr>
          <p:cNvPr id="9" name="Words"/>
          <p:cNvSpPr/>
          <p:nvPr/>
        </p:nvSpPr>
        <p:spPr>
          <a:xfrm>
            <a:off x="4742507" y="5694783"/>
            <a:ext cx="1819747" cy="524944"/>
          </a:xfrm>
          <a:prstGeom prst="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Words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5921034"/>
              </p:ext>
            </p:extLst>
          </p:nvPr>
        </p:nvGraphicFramePr>
        <p:xfrm>
          <a:off x="755650" y="1818785"/>
          <a:ext cx="7632702" cy="24688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0386">
                  <a:extLst>
                    <a:ext uri="{9D8B030D-6E8A-4147-A177-3AD203B41FA5}">
                      <a16:colId xmlns:a16="http://schemas.microsoft.com/office/drawing/2014/main" val="3637502406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1006207065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1978716500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3751745836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753522515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2491222811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3113473179"/>
                    </a:ext>
                  </a:extLst>
                </a:gridCol>
              </a:tblGrid>
              <a:tr h="55904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HTh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TTh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Th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9683173"/>
                  </a:ext>
                </a:extLst>
              </a:tr>
              <a:tr h="190978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6123034"/>
                  </a:ext>
                </a:extLst>
              </a:tr>
            </a:tbl>
          </a:graphicData>
        </a:graphic>
      </p:graphicFrame>
      <p:sp>
        <p:nvSpPr>
          <p:cNvPr id="39" name="Rectangle 38"/>
          <p:cNvSpPr/>
          <p:nvPr/>
        </p:nvSpPr>
        <p:spPr>
          <a:xfrm>
            <a:off x="755652" y="5075183"/>
            <a:ext cx="7632700" cy="5232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1700" dirty="0"/>
              <a:t>three million, four hundred and </a:t>
            </a:r>
            <a:br>
              <a:rPr lang="en-GB" sz="1700" dirty="0"/>
            </a:br>
            <a:r>
              <a:rPr lang="en-GB" sz="1700" dirty="0"/>
              <a:t>twenty-three thousand, one hundred and twenty-four</a:t>
            </a:r>
          </a:p>
        </p:txBody>
      </p:sp>
      <p:sp>
        <p:nvSpPr>
          <p:cNvPr id="40" name="Rectangle 39"/>
          <p:cNvSpPr/>
          <p:nvPr/>
        </p:nvSpPr>
        <p:spPr>
          <a:xfrm>
            <a:off x="755651" y="4287614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3</a:t>
            </a:r>
          </a:p>
        </p:txBody>
      </p:sp>
      <p:sp>
        <p:nvSpPr>
          <p:cNvPr id="41" name="Rectangle 40"/>
          <p:cNvSpPr/>
          <p:nvPr/>
        </p:nvSpPr>
        <p:spPr>
          <a:xfrm>
            <a:off x="1846451" y="4287614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4</a:t>
            </a:r>
          </a:p>
        </p:txBody>
      </p:sp>
      <p:sp>
        <p:nvSpPr>
          <p:cNvPr id="42" name="Rectangle 41"/>
          <p:cNvSpPr/>
          <p:nvPr/>
        </p:nvSpPr>
        <p:spPr>
          <a:xfrm>
            <a:off x="5118851" y="4287614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1</a:t>
            </a:r>
          </a:p>
        </p:txBody>
      </p:sp>
      <p:sp>
        <p:nvSpPr>
          <p:cNvPr id="43" name="Rectangle 42"/>
          <p:cNvSpPr/>
          <p:nvPr/>
        </p:nvSpPr>
        <p:spPr>
          <a:xfrm>
            <a:off x="2937251" y="4287614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2</a:t>
            </a:r>
          </a:p>
        </p:txBody>
      </p:sp>
      <p:sp>
        <p:nvSpPr>
          <p:cNvPr id="44" name="Rectangle 43"/>
          <p:cNvSpPr/>
          <p:nvPr/>
        </p:nvSpPr>
        <p:spPr>
          <a:xfrm>
            <a:off x="4028051" y="4287614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3</a:t>
            </a:r>
          </a:p>
        </p:txBody>
      </p:sp>
      <p:sp>
        <p:nvSpPr>
          <p:cNvPr id="45" name="Rectangle 44"/>
          <p:cNvSpPr/>
          <p:nvPr/>
        </p:nvSpPr>
        <p:spPr>
          <a:xfrm>
            <a:off x="6209651" y="4287614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2</a:t>
            </a:r>
          </a:p>
        </p:txBody>
      </p:sp>
      <p:sp>
        <p:nvSpPr>
          <p:cNvPr id="46" name="Rectangle 45"/>
          <p:cNvSpPr/>
          <p:nvPr/>
        </p:nvSpPr>
        <p:spPr>
          <a:xfrm>
            <a:off x="7300452" y="4287614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4</a:t>
            </a:r>
          </a:p>
        </p:txBody>
      </p:sp>
      <p:sp>
        <p:nvSpPr>
          <p:cNvPr id="27" name="Oval 26"/>
          <p:cNvSpPr/>
          <p:nvPr/>
        </p:nvSpPr>
        <p:spPr>
          <a:xfrm>
            <a:off x="1123397" y="2506285"/>
            <a:ext cx="323154" cy="32315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1123397" y="2954983"/>
            <a:ext cx="323154" cy="32315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1123397" y="3403681"/>
            <a:ext cx="323154" cy="32315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2216635" y="2506285"/>
            <a:ext cx="323154" cy="32315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2216635" y="2954983"/>
            <a:ext cx="323154" cy="32315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2216635" y="3403681"/>
            <a:ext cx="323154" cy="32315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2216635" y="3852378"/>
            <a:ext cx="323154" cy="32315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3309873" y="2506285"/>
            <a:ext cx="323154" cy="32315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3309873" y="2954983"/>
            <a:ext cx="323154" cy="32315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4403111" y="2506285"/>
            <a:ext cx="323154" cy="32315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4403111" y="2954983"/>
            <a:ext cx="323154" cy="32315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4403111" y="3403681"/>
            <a:ext cx="323154" cy="32315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/>
          <p:cNvSpPr/>
          <p:nvPr/>
        </p:nvSpPr>
        <p:spPr>
          <a:xfrm>
            <a:off x="5496349" y="2506285"/>
            <a:ext cx="323154" cy="32315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/>
          <p:cNvSpPr/>
          <p:nvPr/>
        </p:nvSpPr>
        <p:spPr>
          <a:xfrm>
            <a:off x="6589587" y="2506285"/>
            <a:ext cx="323154" cy="32315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/>
          <p:cNvSpPr/>
          <p:nvPr/>
        </p:nvSpPr>
        <p:spPr>
          <a:xfrm>
            <a:off x="6589587" y="2954983"/>
            <a:ext cx="323154" cy="32315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7682824" y="2506285"/>
            <a:ext cx="323154" cy="32315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/>
          <p:cNvSpPr/>
          <p:nvPr/>
        </p:nvSpPr>
        <p:spPr>
          <a:xfrm>
            <a:off x="7682824" y="2954983"/>
            <a:ext cx="323154" cy="32315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/>
          <p:cNvSpPr/>
          <p:nvPr/>
        </p:nvSpPr>
        <p:spPr>
          <a:xfrm>
            <a:off x="7682824" y="3403681"/>
            <a:ext cx="323154" cy="32315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/>
          <p:cNvSpPr/>
          <p:nvPr/>
        </p:nvSpPr>
        <p:spPr>
          <a:xfrm>
            <a:off x="7682824" y="3852378"/>
            <a:ext cx="323154" cy="32315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478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43413" y="629897"/>
            <a:ext cx="8245684" cy="994306"/>
          </a:xfrm>
          <a:prstGeom prst="roundRect">
            <a:avLst>
              <a:gd name="adj" fmla="val 0"/>
            </a:avLst>
          </a:prstGeom>
          <a:solidFill>
            <a:schemeClr val="accent2"/>
          </a:solidFill>
        </p:spPr>
        <p:txBody>
          <a:bodyPr/>
          <a:lstStyle/>
          <a:p>
            <a:r>
              <a:rPr lang="en-GB" sz="5000" dirty="0">
                <a:solidFill>
                  <a:schemeClr val="bg1"/>
                </a:solidFill>
                <a:latin typeface="+mn-lt"/>
              </a:rPr>
              <a:t>What is the number?</a:t>
            </a:r>
          </a:p>
        </p:txBody>
      </p:sp>
      <p:sp>
        <p:nvSpPr>
          <p:cNvPr id="2" name="Answer"/>
          <p:cNvSpPr/>
          <p:nvPr/>
        </p:nvSpPr>
        <p:spPr>
          <a:xfrm>
            <a:off x="2589291" y="5694783"/>
            <a:ext cx="1819747" cy="524944"/>
          </a:xfrm>
          <a:prstGeom prst="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sp>
        <p:nvSpPr>
          <p:cNvPr id="9" name="Words"/>
          <p:cNvSpPr/>
          <p:nvPr/>
        </p:nvSpPr>
        <p:spPr>
          <a:xfrm>
            <a:off x="4742507" y="5694783"/>
            <a:ext cx="1819747" cy="524944"/>
          </a:xfrm>
          <a:prstGeom prst="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Words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5492353"/>
              </p:ext>
            </p:extLst>
          </p:nvPr>
        </p:nvGraphicFramePr>
        <p:xfrm>
          <a:off x="755650" y="1899899"/>
          <a:ext cx="7632702" cy="24688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0386">
                  <a:extLst>
                    <a:ext uri="{9D8B030D-6E8A-4147-A177-3AD203B41FA5}">
                      <a16:colId xmlns:a16="http://schemas.microsoft.com/office/drawing/2014/main" val="3637502406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1006207065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1978716500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3751745836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753522515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2491222811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3113473179"/>
                    </a:ext>
                  </a:extLst>
                </a:gridCol>
              </a:tblGrid>
              <a:tr h="55904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HTh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TTh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Th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9683173"/>
                  </a:ext>
                </a:extLst>
              </a:tr>
              <a:tr h="190978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6123034"/>
                  </a:ext>
                </a:extLst>
              </a:tr>
            </a:tbl>
          </a:graphicData>
        </a:graphic>
      </p:graphicFrame>
      <p:sp>
        <p:nvSpPr>
          <p:cNvPr id="39" name="Rectangle 38"/>
          <p:cNvSpPr/>
          <p:nvPr/>
        </p:nvSpPr>
        <p:spPr>
          <a:xfrm>
            <a:off x="755652" y="5214505"/>
            <a:ext cx="7632700" cy="2616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1700" dirty="0"/>
              <a:t>one million, four hundred and fifty-four thousand, five hundred and thirty-five</a:t>
            </a:r>
          </a:p>
        </p:txBody>
      </p:sp>
      <p:sp>
        <p:nvSpPr>
          <p:cNvPr id="40" name="Rectangle 39"/>
          <p:cNvSpPr/>
          <p:nvPr/>
        </p:nvSpPr>
        <p:spPr>
          <a:xfrm>
            <a:off x="755651" y="4368728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1</a:t>
            </a:r>
          </a:p>
        </p:txBody>
      </p:sp>
      <p:sp>
        <p:nvSpPr>
          <p:cNvPr id="41" name="Rectangle 40"/>
          <p:cNvSpPr/>
          <p:nvPr/>
        </p:nvSpPr>
        <p:spPr>
          <a:xfrm>
            <a:off x="1846451" y="4368728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4</a:t>
            </a:r>
          </a:p>
        </p:txBody>
      </p:sp>
      <p:sp>
        <p:nvSpPr>
          <p:cNvPr id="42" name="Rectangle 41"/>
          <p:cNvSpPr/>
          <p:nvPr/>
        </p:nvSpPr>
        <p:spPr>
          <a:xfrm>
            <a:off x="5118851" y="4368728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5</a:t>
            </a:r>
          </a:p>
        </p:txBody>
      </p:sp>
      <p:sp>
        <p:nvSpPr>
          <p:cNvPr id="43" name="Rectangle 42"/>
          <p:cNvSpPr/>
          <p:nvPr/>
        </p:nvSpPr>
        <p:spPr>
          <a:xfrm>
            <a:off x="2937251" y="4368728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5</a:t>
            </a:r>
          </a:p>
        </p:txBody>
      </p:sp>
      <p:sp>
        <p:nvSpPr>
          <p:cNvPr id="44" name="Rectangle 43"/>
          <p:cNvSpPr/>
          <p:nvPr/>
        </p:nvSpPr>
        <p:spPr>
          <a:xfrm>
            <a:off x="4028051" y="4368728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4</a:t>
            </a:r>
          </a:p>
        </p:txBody>
      </p:sp>
      <p:sp>
        <p:nvSpPr>
          <p:cNvPr id="45" name="Rectangle 44"/>
          <p:cNvSpPr/>
          <p:nvPr/>
        </p:nvSpPr>
        <p:spPr>
          <a:xfrm>
            <a:off x="6209651" y="4368728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3</a:t>
            </a:r>
          </a:p>
        </p:txBody>
      </p:sp>
      <p:sp>
        <p:nvSpPr>
          <p:cNvPr id="46" name="Rectangle 45"/>
          <p:cNvSpPr/>
          <p:nvPr/>
        </p:nvSpPr>
        <p:spPr>
          <a:xfrm>
            <a:off x="7300452" y="4368728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5</a:t>
            </a:r>
          </a:p>
        </p:txBody>
      </p:sp>
      <p:sp>
        <p:nvSpPr>
          <p:cNvPr id="34" name="Oval 33"/>
          <p:cNvSpPr/>
          <p:nvPr/>
        </p:nvSpPr>
        <p:spPr>
          <a:xfrm>
            <a:off x="1157581" y="2549015"/>
            <a:ext cx="277970" cy="277970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/>
          <p:cNvSpPr/>
          <p:nvPr/>
        </p:nvSpPr>
        <p:spPr>
          <a:xfrm>
            <a:off x="2248831" y="2549015"/>
            <a:ext cx="277970" cy="277970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/>
          <p:cNvSpPr/>
          <p:nvPr/>
        </p:nvSpPr>
        <p:spPr>
          <a:xfrm>
            <a:off x="2248831" y="2900210"/>
            <a:ext cx="277970" cy="277970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/>
          <p:cNvSpPr/>
          <p:nvPr/>
        </p:nvSpPr>
        <p:spPr>
          <a:xfrm>
            <a:off x="2249501" y="3257957"/>
            <a:ext cx="277970" cy="277970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2248831" y="3615704"/>
            <a:ext cx="277970" cy="277970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/>
          <p:cNvSpPr/>
          <p:nvPr/>
        </p:nvSpPr>
        <p:spPr>
          <a:xfrm>
            <a:off x="3340081" y="2549015"/>
            <a:ext cx="277970" cy="277970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/>
          <p:cNvSpPr/>
          <p:nvPr/>
        </p:nvSpPr>
        <p:spPr>
          <a:xfrm>
            <a:off x="3340081" y="2900210"/>
            <a:ext cx="277970" cy="277970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/>
          <p:cNvSpPr/>
          <p:nvPr/>
        </p:nvSpPr>
        <p:spPr>
          <a:xfrm>
            <a:off x="3340751" y="3257957"/>
            <a:ext cx="277970" cy="277970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/>
          <p:cNvSpPr/>
          <p:nvPr/>
        </p:nvSpPr>
        <p:spPr>
          <a:xfrm>
            <a:off x="3340081" y="3615704"/>
            <a:ext cx="277970" cy="277970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/>
          <p:cNvSpPr/>
          <p:nvPr/>
        </p:nvSpPr>
        <p:spPr>
          <a:xfrm>
            <a:off x="3340081" y="4013581"/>
            <a:ext cx="277970" cy="277970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/>
          <p:cNvSpPr/>
          <p:nvPr/>
        </p:nvSpPr>
        <p:spPr>
          <a:xfrm>
            <a:off x="4431331" y="2549015"/>
            <a:ext cx="277970" cy="277970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/>
          <p:cNvSpPr/>
          <p:nvPr/>
        </p:nvSpPr>
        <p:spPr>
          <a:xfrm>
            <a:off x="4431331" y="2900210"/>
            <a:ext cx="277970" cy="277970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/>
          <p:cNvSpPr/>
          <p:nvPr/>
        </p:nvSpPr>
        <p:spPr>
          <a:xfrm>
            <a:off x="4432001" y="3257957"/>
            <a:ext cx="277970" cy="277970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val 78"/>
          <p:cNvSpPr/>
          <p:nvPr/>
        </p:nvSpPr>
        <p:spPr>
          <a:xfrm>
            <a:off x="4431331" y="3615704"/>
            <a:ext cx="277970" cy="277970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Oval 81"/>
          <p:cNvSpPr/>
          <p:nvPr/>
        </p:nvSpPr>
        <p:spPr>
          <a:xfrm>
            <a:off x="5522581" y="2549015"/>
            <a:ext cx="277970" cy="277970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/>
          <p:cNvSpPr/>
          <p:nvPr/>
        </p:nvSpPr>
        <p:spPr>
          <a:xfrm>
            <a:off x="5522581" y="2900210"/>
            <a:ext cx="277970" cy="277970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val 83"/>
          <p:cNvSpPr/>
          <p:nvPr/>
        </p:nvSpPr>
        <p:spPr>
          <a:xfrm>
            <a:off x="5523251" y="3257957"/>
            <a:ext cx="277970" cy="277970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Oval 84"/>
          <p:cNvSpPr/>
          <p:nvPr/>
        </p:nvSpPr>
        <p:spPr>
          <a:xfrm>
            <a:off x="5522581" y="3615704"/>
            <a:ext cx="277970" cy="277970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Oval 85"/>
          <p:cNvSpPr/>
          <p:nvPr/>
        </p:nvSpPr>
        <p:spPr>
          <a:xfrm>
            <a:off x="5522581" y="4013581"/>
            <a:ext cx="277970" cy="277970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Oval 87"/>
          <p:cNvSpPr/>
          <p:nvPr/>
        </p:nvSpPr>
        <p:spPr>
          <a:xfrm>
            <a:off x="6613831" y="2549015"/>
            <a:ext cx="277970" cy="277970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Oval 88"/>
          <p:cNvSpPr/>
          <p:nvPr/>
        </p:nvSpPr>
        <p:spPr>
          <a:xfrm>
            <a:off x="6613831" y="2900210"/>
            <a:ext cx="277970" cy="277970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Oval 89"/>
          <p:cNvSpPr/>
          <p:nvPr/>
        </p:nvSpPr>
        <p:spPr>
          <a:xfrm>
            <a:off x="6614501" y="3257957"/>
            <a:ext cx="277970" cy="277970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Oval 93"/>
          <p:cNvSpPr/>
          <p:nvPr/>
        </p:nvSpPr>
        <p:spPr>
          <a:xfrm>
            <a:off x="7705081" y="2549015"/>
            <a:ext cx="277970" cy="277970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Oval 94"/>
          <p:cNvSpPr/>
          <p:nvPr/>
        </p:nvSpPr>
        <p:spPr>
          <a:xfrm>
            <a:off x="7705081" y="2900210"/>
            <a:ext cx="277970" cy="277970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Oval 95"/>
          <p:cNvSpPr/>
          <p:nvPr/>
        </p:nvSpPr>
        <p:spPr>
          <a:xfrm>
            <a:off x="7705751" y="3257957"/>
            <a:ext cx="277970" cy="277970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Oval 96"/>
          <p:cNvSpPr/>
          <p:nvPr/>
        </p:nvSpPr>
        <p:spPr>
          <a:xfrm>
            <a:off x="7705081" y="3615704"/>
            <a:ext cx="277970" cy="277970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Oval 97"/>
          <p:cNvSpPr/>
          <p:nvPr/>
        </p:nvSpPr>
        <p:spPr>
          <a:xfrm>
            <a:off x="7705081" y="4013581"/>
            <a:ext cx="277970" cy="277970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246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43413" y="629897"/>
            <a:ext cx="8245684" cy="994306"/>
          </a:xfrm>
          <a:prstGeom prst="roundRect">
            <a:avLst>
              <a:gd name="adj" fmla="val 0"/>
            </a:avLst>
          </a:prstGeom>
          <a:solidFill>
            <a:schemeClr val="accent2"/>
          </a:solidFill>
        </p:spPr>
        <p:txBody>
          <a:bodyPr/>
          <a:lstStyle/>
          <a:p>
            <a:r>
              <a:rPr lang="en-GB" sz="5000" dirty="0">
                <a:solidFill>
                  <a:schemeClr val="bg1"/>
                </a:solidFill>
                <a:latin typeface="+mn-lt"/>
              </a:rPr>
              <a:t>What is the number?</a:t>
            </a:r>
          </a:p>
        </p:txBody>
      </p:sp>
      <p:sp>
        <p:nvSpPr>
          <p:cNvPr id="2" name="Answer"/>
          <p:cNvSpPr/>
          <p:nvPr/>
        </p:nvSpPr>
        <p:spPr>
          <a:xfrm>
            <a:off x="2589291" y="5694783"/>
            <a:ext cx="1819747" cy="524944"/>
          </a:xfrm>
          <a:prstGeom prst="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sp>
        <p:nvSpPr>
          <p:cNvPr id="9" name="Words"/>
          <p:cNvSpPr/>
          <p:nvPr/>
        </p:nvSpPr>
        <p:spPr>
          <a:xfrm>
            <a:off x="4742507" y="5694783"/>
            <a:ext cx="1819747" cy="524944"/>
          </a:xfrm>
          <a:prstGeom prst="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Words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9548018"/>
              </p:ext>
            </p:extLst>
          </p:nvPr>
        </p:nvGraphicFramePr>
        <p:xfrm>
          <a:off x="755650" y="1857169"/>
          <a:ext cx="7632702" cy="24688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0386">
                  <a:extLst>
                    <a:ext uri="{9D8B030D-6E8A-4147-A177-3AD203B41FA5}">
                      <a16:colId xmlns:a16="http://schemas.microsoft.com/office/drawing/2014/main" val="3637502406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1006207065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1978716500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3751745836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753522515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2491222811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3113473179"/>
                    </a:ext>
                  </a:extLst>
                </a:gridCol>
              </a:tblGrid>
              <a:tr h="55904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HTh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TTh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Th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9683173"/>
                  </a:ext>
                </a:extLst>
              </a:tr>
              <a:tr h="190978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6123034"/>
                  </a:ext>
                </a:extLst>
              </a:tr>
            </a:tbl>
          </a:graphicData>
        </a:graphic>
      </p:graphicFrame>
      <p:sp>
        <p:nvSpPr>
          <p:cNvPr id="39" name="Rectangle 38"/>
          <p:cNvSpPr/>
          <p:nvPr/>
        </p:nvSpPr>
        <p:spPr>
          <a:xfrm>
            <a:off x="755652" y="5096298"/>
            <a:ext cx="7632700" cy="5232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1700" dirty="0"/>
              <a:t>four million, three hundred and ninety-five thousand, eight hundred and seventy-six</a:t>
            </a:r>
          </a:p>
        </p:txBody>
      </p:sp>
      <p:sp>
        <p:nvSpPr>
          <p:cNvPr id="40" name="Rectangle 39"/>
          <p:cNvSpPr/>
          <p:nvPr/>
        </p:nvSpPr>
        <p:spPr>
          <a:xfrm>
            <a:off x="755651" y="4325998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4</a:t>
            </a:r>
          </a:p>
        </p:txBody>
      </p:sp>
      <p:sp>
        <p:nvSpPr>
          <p:cNvPr id="41" name="Rectangle 40"/>
          <p:cNvSpPr/>
          <p:nvPr/>
        </p:nvSpPr>
        <p:spPr>
          <a:xfrm>
            <a:off x="1846451" y="4325998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3</a:t>
            </a:r>
          </a:p>
        </p:txBody>
      </p:sp>
      <p:sp>
        <p:nvSpPr>
          <p:cNvPr id="42" name="Rectangle 41"/>
          <p:cNvSpPr/>
          <p:nvPr/>
        </p:nvSpPr>
        <p:spPr>
          <a:xfrm>
            <a:off x="5118851" y="4325998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8</a:t>
            </a:r>
          </a:p>
        </p:txBody>
      </p:sp>
      <p:sp>
        <p:nvSpPr>
          <p:cNvPr id="43" name="Rectangle 42"/>
          <p:cNvSpPr/>
          <p:nvPr/>
        </p:nvSpPr>
        <p:spPr>
          <a:xfrm>
            <a:off x="2937251" y="4325998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9</a:t>
            </a:r>
          </a:p>
        </p:txBody>
      </p:sp>
      <p:sp>
        <p:nvSpPr>
          <p:cNvPr id="44" name="Rectangle 43"/>
          <p:cNvSpPr/>
          <p:nvPr/>
        </p:nvSpPr>
        <p:spPr>
          <a:xfrm>
            <a:off x="4028051" y="4325998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5</a:t>
            </a:r>
          </a:p>
        </p:txBody>
      </p:sp>
      <p:sp>
        <p:nvSpPr>
          <p:cNvPr id="45" name="Rectangle 44"/>
          <p:cNvSpPr/>
          <p:nvPr/>
        </p:nvSpPr>
        <p:spPr>
          <a:xfrm>
            <a:off x="6209651" y="4325998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7</a:t>
            </a:r>
          </a:p>
        </p:txBody>
      </p:sp>
      <p:sp>
        <p:nvSpPr>
          <p:cNvPr id="46" name="Rectangle 45"/>
          <p:cNvSpPr/>
          <p:nvPr/>
        </p:nvSpPr>
        <p:spPr>
          <a:xfrm>
            <a:off x="7300452" y="4325998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6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3541406" y="2489193"/>
            <a:ext cx="278640" cy="1344659"/>
            <a:chOff x="3541406" y="2549015"/>
            <a:chExt cx="278640" cy="1344659"/>
          </a:xfrm>
        </p:grpSpPr>
        <p:sp>
          <p:nvSpPr>
            <p:cNvPr id="57" name="Oval 56"/>
            <p:cNvSpPr/>
            <p:nvPr/>
          </p:nvSpPr>
          <p:spPr>
            <a:xfrm>
              <a:off x="3541406" y="2549015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Oval 57"/>
            <p:cNvSpPr/>
            <p:nvPr/>
          </p:nvSpPr>
          <p:spPr>
            <a:xfrm>
              <a:off x="3541406" y="2900210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" name="Oval 59"/>
            <p:cNvSpPr/>
            <p:nvPr/>
          </p:nvSpPr>
          <p:spPr>
            <a:xfrm>
              <a:off x="3542076" y="3257957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Oval 60"/>
            <p:cNvSpPr/>
            <p:nvPr/>
          </p:nvSpPr>
          <p:spPr>
            <a:xfrm>
              <a:off x="3541406" y="3615704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3134978" y="2489193"/>
            <a:ext cx="278640" cy="1742536"/>
            <a:chOff x="3134978" y="2549015"/>
            <a:chExt cx="278640" cy="1742536"/>
          </a:xfrm>
        </p:grpSpPr>
        <p:sp>
          <p:nvSpPr>
            <p:cNvPr id="66" name="Oval 65"/>
            <p:cNvSpPr/>
            <p:nvPr/>
          </p:nvSpPr>
          <p:spPr>
            <a:xfrm>
              <a:off x="3134978" y="2549015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Oval 66"/>
            <p:cNvSpPr/>
            <p:nvPr/>
          </p:nvSpPr>
          <p:spPr>
            <a:xfrm>
              <a:off x="3134978" y="2900210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Oval 67"/>
            <p:cNvSpPr/>
            <p:nvPr/>
          </p:nvSpPr>
          <p:spPr>
            <a:xfrm>
              <a:off x="3135648" y="3257957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Oval 72"/>
            <p:cNvSpPr/>
            <p:nvPr/>
          </p:nvSpPr>
          <p:spPr>
            <a:xfrm>
              <a:off x="3134978" y="3615704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" name="Oval 73"/>
            <p:cNvSpPr/>
            <p:nvPr/>
          </p:nvSpPr>
          <p:spPr>
            <a:xfrm>
              <a:off x="3134978" y="4013581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256810" y="2508197"/>
            <a:ext cx="278640" cy="986912"/>
            <a:chOff x="2256810" y="2568019"/>
            <a:chExt cx="278640" cy="986912"/>
          </a:xfrm>
        </p:grpSpPr>
        <p:sp>
          <p:nvSpPr>
            <p:cNvPr id="47" name="Oval 46"/>
            <p:cNvSpPr/>
            <p:nvPr/>
          </p:nvSpPr>
          <p:spPr>
            <a:xfrm>
              <a:off x="2256810" y="2568019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Oval 47"/>
            <p:cNvSpPr/>
            <p:nvPr/>
          </p:nvSpPr>
          <p:spPr>
            <a:xfrm>
              <a:off x="2256810" y="2919214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Oval 48"/>
            <p:cNvSpPr/>
            <p:nvPr/>
          </p:nvSpPr>
          <p:spPr>
            <a:xfrm>
              <a:off x="2257480" y="3276961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153594" y="2508197"/>
            <a:ext cx="278640" cy="1344659"/>
            <a:chOff x="3693806" y="2701415"/>
            <a:chExt cx="278640" cy="1344659"/>
          </a:xfrm>
        </p:grpSpPr>
        <p:sp>
          <p:nvSpPr>
            <p:cNvPr id="51" name="Oval 50"/>
            <p:cNvSpPr/>
            <p:nvPr/>
          </p:nvSpPr>
          <p:spPr>
            <a:xfrm>
              <a:off x="3693806" y="2701415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Oval 51"/>
            <p:cNvSpPr/>
            <p:nvPr/>
          </p:nvSpPr>
          <p:spPr>
            <a:xfrm>
              <a:off x="3693806" y="3052610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Oval 52"/>
            <p:cNvSpPr/>
            <p:nvPr/>
          </p:nvSpPr>
          <p:spPr>
            <a:xfrm>
              <a:off x="3694476" y="3410357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Oval 53"/>
            <p:cNvSpPr/>
            <p:nvPr/>
          </p:nvSpPr>
          <p:spPr>
            <a:xfrm>
              <a:off x="3693806" y="3768104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4432680" y="2508197"/>
            <a:ext cx="278640" cy="1742536"/>
            <a:chOff x="3134978" y="2549015"/>
            <a:chExt cx="278640" cy="1742536"/>
          </a:xfrm>
        </p:grpSpPr>
        <p:sp>
          <p:nvSpPr>
            <p:cNvPr id="56" name="Oval 55"/>
            <p:cNvSpPr/>
            <p:nvPr/>
          </p:nvSpPr>
          <p:spPr>
            <a:xfrm>
              <a:off x="3134978" y="2549015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Oval 58"/>
            <p:cNvSpPr/>
            <p:nvPr/>
          </p:nvSpPr>
          <p:spPr>
            <a:xfrm>
              <a:off x="3134978" y="2900210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2" name="Oval 61"/>
            <p:cNvSpPr/>
            <p:nvPr/>
          </p:nvSpPr>
          <p:spPr>
            <a:xfrm>
              <a:off x="3135648" y="3257957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Oval 62"/>
            <p:cNvSpPr/>
            <p:nvPr/>
          </p:nvSpPr>
          <p:spPr>
            <a:xfrm>
              <a:off x="3134978" y="3615704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Oval 63"/>
            <p:cNvSpPr/>
            <p:nvPr/>
          </p:nvSpPr>
          <p:spPr>
            <a:xfrm>
              <a:off x="3134978" y="4013581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2" name="Group 121"/>
          <p:cNvGrpSpPr/>
          <p:nvPr/>
        </p:nvGrpSpPr>
        <p:grpSpPr>
          <a:xfrm>
            <a:off x="5717276" y="2508197"/>
            <a:ext cx="278640" cy="986912"/>
            <a:chOff x="3541406" y="2549015"/>
            <a:chExt cx="278640" cy="986912"/>
          </a:xfrm>
        </p:grpSpPr>
        <p:sp>
          <p:nvSpPr>
            <p:cNvPr id="123" name="Oval 122"/>
            <p:cNvSpPr/>
            <p:nvPr/>
          </p:nvSpPr>
          <p:spPr>
            <a:xfrm>
              <a:off x="3541406" y="2549015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4" name="Oval 123"/>
            <p:cNvSpPr/>
            <p:nvPr/>
          </p:nvSpPr>
          <p:spPr>
            <a:xfrm>
              <a:off x="3541406" y="2900210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5" name="Oval 124"/>
            <p:cNvSpPr/>
            <p:nvPr/>
          </p:nvSpPr>
          <p:spPr>
            <a:xfrm>
              <a:off x="3542076" y="3257957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7" name="Group 126"/>
          <p:cNvGrpSpPr/>
          <p:nvPr/>
        </p:nvGrpSpPr>
        <p:grpSpPr>
          <a:xfrm>
            <a:off x="5310848" y="2508197"/>
            <a:ext cx="278640" cy="1742536"/>
            <a:chOff x="3134978" y="2549015"/>
            <a:chExt cx="278640" cy="1742536"/>
          </a:xfrm>
        </p:grpSpPr>
        <p:sp>
          <p:nvSpPr>
            <p:cNvPr id="128" name="Oval 127"/>
            <p:cNvSpPr/>
            <p:nvPr/>
          </p:nvSpPr>
          <p:spPr>
            <a:xfrm>
              <a:off x="3134978" y="2549015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9" name="Oval 128"/>
            <p:cNvSpPr/>
            <p:nvPr/>
          </p:nvSpPr>
          <p:spPr>
            <a:xfrm>
              <a:off x="3134978" y="2900210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0" name="Oval 129"/>
            <p:cNvSpPr/>
            <p:nvPr/>
          </p:nvSpPr>
          <p:spPr>
            <a:xfrm>
              <a:off x="3135648" y="3257957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1" name="Oval 130"/>
            <p:cNvSpPr/>
            <p:nvPr/>
          </p:nvSpPr>
          <p:spPr>
            <a:xfrm>
              <a:off x="3134978" y="3615704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2" name="Oval 131"/>
            <p:cNvSpPr/>
            <p:nvPr/>
          </p:nvSpPr>
          <p:spPr>
            <a:xfrm>
              <a:off x="3134978" y="4013581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3" name="Group 132"/>
          <p:cNvGrpSpPr/>
          <p:nvPr/>
        </p:nvGrpSpPr>
        <p:grpSpPr>
          <a:xfrm>
            <a:off x="6812543" y="2508197"/>
            <a:ext cx="277970" cy="629165"/>
            <a:chOff x="3541406" y="2549015"/>
            <a:chExt cx="277970" cy="629165"/>
          </a:xfrm>
        </p:grpSpPr>
        <p:sp>
          <p:nvSpPr>
            <p:cNvPr id="134" name="Oval 133"/>
            <p:cNvSpPr/>
            <p:nvPr/>
          </p:nvSpPr>
          <p:spPr>
            <a:xfrm>
              <a:off x="3541406" y="2549015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5" name="Oval 134"/>
            <p:cNvSpPr/>
            <p:nvPr/>
          </p:nvSpPr>
          <p:spPr>
            <a:xfrm>
              <a:off x="3541406" y="2900210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6" name="Group 135"/>
          <p:cNvGrpSpPr/>
          <p:nvPr/>
        </p:nvGrpSpPr>
        <p:grpSpPr>
          <a:xfrm>
            <a:off x="6406115" y="2508197"/>
            <a:ext cx="278640" cy="1742536"/>
            <a:chOff x="3134978" y="2549015"/>
            <a:chExt cx="278640" cy="1742536"/>
          </a:xfrm>
        </p:grpSpPr>
        <p:sp>
          <p:nvSpPr>
            <p:cNvPr id="137" name="Oval 136"/>
            <p:cNvSpPr/>
            <p:nvPr/>
          </p:nvSpPr>
          <p:spPr>
            <a:xfrm>
              <a:off x="3134978" y="2549015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8" name="Oval 137"/>
            <p:cNvSpPr/>
            <p:nvPr/>
          </p:nvSpPr>
          <p:spPr>
            <a:xfrm>
              <a:off x="3134978" y="2900210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9" name="Oval 138"/>
            <p:cNvSpPr/>
            <p:nvPr/>
          </p:nvSpPr>
          <p:spPr>
            <a:xfrm>
              <a:off x="3135648" y="3257957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0" name="Oval 139"/>
            <p:cNvSpPr/>
            <p:nvPr/>
          </p:nvSpPr>
          <p:spPr>
            <a:xfrm>
              <a:off x="3134978" y="3615704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1" name="Oval 140"/>
            <p:cNvSpPr/>
            <p:nvPr/>
          </p:nvSpPr>
          <p:spPr>
            <a:xfrm>
              <a:off x="3134978" y="4013581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43" name="Oval 142"/>
          <p:cNvSpPr/>
          <p:nvPr/>
        </p:nvSpPr>
        <p:spPr>
          <a:xfrm>
            <a:off x="7907169" y="2508197"/>
            <a:ext cx="277970" cy="277970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45" name="Group 144"/>
          <p:cNvGrpSpPr/>
          <p:nvPr/>
        </p:nvGrpSpPr>
        <p:grpSpPr>
          <a:xfrm>
            <a:off x="7500741" y="2508197"/>
            <a:ext cx="278640" cy="1742536"/>
            <a:chOff x="3134978" y="2549015"/>
            <a:chExt cx="278640" cy="1742536"/>
          </a:xfrm>
        </p:grpSpPr>
        <p:sp>
          <p:nvSpPr>
            <p:cNvPr id="146" name="Oval 145"/>
            <p:cNvSpPr/>
            <p:nvPr/>
          </p:nvSpPr>
          <p:spPr>
            <a:xfrm>
              <a:off x="3134978" y="2549015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7" name="Oval 146"/>
            <p:cNvSpPr/>
            <p:nvPr/>
          </p:nvSpPr>
          <p:spPr>
            <a:xfrm>
              <a:off x="3134978" y="2900210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8" name="Oval 147"/>
            <p:cNvSpPr/>
            <p:nvPr/>
          </p:nvSpPr>
          <p:spPr>
            <a:xfrm>
              <a:off x="3135648" y="3257957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9" name="Oval 148"/>
            <p:cNvSpPr/>
            <p:nvPr/>
          </p:nvSpPr>
          <p:spPr>
            <a:xfrm>
              <a:off x="3134978" y="3615704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Oval 149"/>
            <p:cNvSpPr/>
            <p:nvPr/>
          </p:nvSpPr>
          <p:spPr>
            <a:xfrm>
              <a:off x="3134978" y="4013581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3334039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43413" y="629897"/>
            <a:ext cx="8245684" cy="994306"/>
          </a:xfrm>
          <a:prstGeom prst="roundRect">
            <a:avLst>
              <a:gd name="adj" fmla="val 0"/>
            </a:avLst>
          </a:prstGeom>
          <a:solidFill>
            <a:schemeClr val="accent2"/>
          </a:solidFill>
        </p:spPr>
        <p:txBody>
          <a:bodyPr/>
          <a:lstStyle/>
          <a:p>
            <a:r>
              <a:rPr lang="en-GB" sz="5000" dirty="0">
                <a:solidFill>
                  <a:schemeClr val="bg1"/>
                </a:solidFill>
                <a:latin typeface="+mn-lt"/>
              </a:rPr>
              <a:t>What is the number?</a:t>
            </a:r>
          </a:p>
        </p:txBody>
      </p:sp>
      <p:sp>
        <p:nvSpPr>
          <p:cNvPr id="2" name="Answer"/>
          <p:cNvSpPr/>
          <p:nvPr/>
        </p:nvSpPr>
        <p:spPr>
          <a:xfrm>
            <a:off x="2589291" y="5694783"/>
            <a:ext cx="1819747" cy="524944"/>
          </a:xfrm>
          <a:prstGeom prst="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sp>
        <p:nvSpPr>
          <p:cNvPr id="9" name="Words"/>
          <p:cNvSpPr/>
          <p:nvPr/>
        </p:nvSpPr>
        <p:spPr>
          <a:xfrm>
            <a:off x="4742507" y="5694783"/>
            <a:ext cx="1819747" cy="524944"/>
          </a:xfrm>
          <a:prstGeom prst="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Words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041026"/>
              </p:ext>
            </p:extLst>
          </p:nvPr>
        </p:nvGraphicFramePr>
        <p:xfrm>
          <a:off x="755650" y="1942629"/>
          <a:ext cx="7632702" cy="24688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0386">
                  <a:extLst>
                    <a:ext uri="{9D8B030D-6E8A-4147-A177-3AD203B41FA5}">
                      <a16:colId xmlns:a16="http://schemas.microsoft.com/office/drawing/2014/main" val="3637502406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1006207065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1978716500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3751745836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753522515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2491222811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3113473179"/>
                    </a:ext>
                  </a:extLst>
                </a:gridCol>
              </a:tblGrid>
              <a:tr h="55904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HTh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TTh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Th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9683173"/>
                  </a:ext>
                </a:extLst>
              </a:tr>
              <a:tr h="190978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6123034"/>
                  </a:ext>
                </a:extLst>
              </a:tr>
            </a:tbl>
          </a:graphicData>
        </a:graphic>
      </p:graphicFrame>
      <p:sp>
        <p:nvSpPr>
          <p:cNvPr id="39" name="Rectangle 38"/>
          <p:cNvSpPr/>
          <p:nvPr/>
        </p:nvSpPr>
        <p:spPr>
          <a:xfrm>
            <a:off x="755652" y="5225180"/>
            <a:ext cx="7632700" cy="2616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1700" dirty="0"/>
              <a:t>one million, five hundred and seventy-seven thousand and twenty-one</a:t>
            </a:r>
          </a:p>
        </p:txBody>
      </p:sp>
      <p:sp>
        <p:nvSpPr>
          <p:cNvPr id="40" name="Rectangle 39"/>
          <p:cNvSpPr/>
          <p:nvPr/>
        </p:nvSpPr>
        <p:spPr>
          <a:xfrm>
            <a:off x="755651" y="4411458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1</a:t>
            </a:r>
          </a:p>
        </p:txBody>
      </p:sp>
      <p:sp>
        <p:nvSpPr>
          <p:cNvPr id="41" name="Rectangle 40"/>
          <p:cNvSpPr/>
          <p:nvPr/>
        </p:nvSpPr>
        <p:spPr>
          <a:xfrm>
            <a:off x="1846451" y="4411458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5</a:t>
            </a:r>
          </a:p>
        </p:txBody>
      </p:sp>
      <p:sp>
        <p:nvSpPr>
          <p:cNvPr id="42" name="Rectangle 41"/>
          <p:cNvSpPr/>
          <p:nvPr/>
        </p:nvSpPr>
        <p:spPr>
          <a:xfrm>
            <a:off x="5118851" y="4411458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0</a:t>
            </a:r>
          </a:p>
        </p:txBody>
      </p:sp>
      <p:sp>
        <p:nvSpPr>
          <p:cNvPr id="43" name="Rectangle 42"/>
          <p:cNvSpPr/>
          <p:nvPr/>
        </p:nvSpPr>
        <p:spPr>
          <a:xfrm>
            <a:off x="2937251" y="4411458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7</a:t>
            </a:r>
          </a:p>
        </p:txBody>
      </p:sp>
      <p:sp>
        <p:nvSpPr>
          <p:cNvPr id="44" name="Rectangle 43"/>
          <p:cNvSpPr/>
          <p:nvPr/>
        </p:nvSpPr>
        <p:spPr>
          <a:xfrm>
            <a:off x="4028051" y="4411458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7</a:t>
            </a:r>
          </a:p>
        </p:txBody>
      </p:sp>
      <p:sp>
        <p:nvSpPr>
          <p:cNvPr id="45" name="Rectangle 44"/>
          <p:cNvSpPr/>
          <p:nvPr/>
        </p:nvSpPr>
        <p:spPr>
          <a:xfrm>
            <a:off x="6209651" y="4411458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2</a:t>
            </a:r>
          </a:p>
        </p:txBody>
      </p:sp>
      <p:sp>
        <p:nvSpPr>
          <p:cNvPr id="46" name="Rectangle 45"/>
          <p:cNvSpPr/>
          <p:nvPr/>
        </p:nvSpPr>
        <p:spPr>
          <a:xfrm>
            <a:off x="7300452" y="4411458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1</a:t>
            </a:r>
          </a:p>
        </p:txBody>
      </p:sp>
      <p:sp>
        <p:nvSpPr>
          <p:cNvPr id="51" name="Oval 50"/>
          <p:cNvSpPr/>
          <p:nvPr/>
        </p:nvSpPr>
        <p:spPr>
          <a:xfrm>
            <a:off x="1153594" y="2593657"/>
            <a:ext cx="277970" cy="277970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7" name="Group 76"/>
          <p:cNvGrpSpPr/>
          <p:nvPr/>
        </p:nvGrpSpPr>
        <p:grpSpPr>
          <a:xfrm>
            <a:off x="2237989" y="2574653"/>
            <a:ext cx="278640" cy="1742536"/>
            <a:chOff x="3134978" y="2549015"/>
            <a:chExt cx="278640" cy="1742536"/>
          </a:xfrm>
        </p:grpSpPr>
        <p:sp>
          <p:nvSpPr>
            <p:cNvPr id="78" name="Oval 77"/>
            <p:cNvSpPr/>
            <p:nvPr/>
          </p:nvSpPr>
          <p:spPr>
            <a:xfrm>
              <a:off x="3134978" y="2549015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9" name="Oval 78"/>
            <p:cNvSpPr/>
            <p:nvPr/>
          </p:nvSpPr>
          <p:spPr>
            <a:xfrm>
              <a:off x="3134978" y="2900210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" name="Oval 81"/>
            <p:cNvSpPr/>
            <p:nvPr/>
          </p:nvSpPr>
          <p:spPr>
            <a:xfrm>
              <a:off x="3135648" y="3257957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3" name="Oval 82"/>
            <p:cNvSpPr/>
            <p:nvPr/>
          </p:nvSpPr>
          <p:spPr>
            <a:xfrm>
              <a:off x="3134978" y="3615704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4" name="Oval 83"/>
            <p:cNvSpPr/>
            <p:nvPr/>
          </p:nvSpPr>
          <p:spPr>
            <a:xfrm>
              <a:off x="3134978" y="4013581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4633366" y="2574653"/>
            <a:ext cx="277970" cy="629165"/>
            <a:chOff x="3541406" y="2549015"/>
            <a:chExt cx="277970" cy="629165"/>
          </a:xfrm>
        </p:grpSpPr>
        <p:sp>
          <p:nvSpPr>
            <p:cNvPr id="86" name="Oval 85"/>
            <p:cNvSpPr/>
            <p:nvPr/>
          </p:nvSpPr>
          <p:spPr>
            <a:xfrm>
              <a:off x="3541406" y="2549015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8" name="Oval 87"/>
            <p:cNvSpPr/>
            <p:nvPr/>
          </p:nvSpPr>
          <p:spPr>
            <a:xfrm>
              <a:off x="3541406" y="2900210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4" name="Group 93"/>
          <p:cNvGrpSpPr/>
          <p:nvPr/>
        </p:nvGrpSpPr>
        <p:grpSpPr>
          <a:xfrm>
            <a:off x="4226938" y="2574653"/>
            <a:ext cx="278640" cy="1742536"/>
            <a:chOff x="3134978" y="2549015"/>
            <a:chExt cx="278640" cy="1742536"/>
          </a:xfrm>
        </p:grpSpPr>
        <p:sp>
          <p:nvSpPr>
            <p:cNvPr id="95" name="Oval 94"/>
            <p:cNvSpPr/>
            <p:nvPr/>
          </p:nvSpPr>
          <p:spPr>
            <a:xfrm>
              <a:off x="3134978" y="2549015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Oval 95"/>
            <p:cNvSpPr/>
            <p:nvPr/>
          </p:nvSpPr>
          <p:spPr>
            <a:xfrm>
              <a:off x="3134978" y="2900210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7" name="Oval 96"/>
            <p:cNvSpPr/>
            <p:nvPr/>
          </p:nvSpPr>
          <p:spPr>
            <a:xfrm>
              <a:off x="3135648" y="3257957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8" name="Oval 97"/>
            <p:cNvSpPr/>
            <p:nvPr/>
          </p:nvSpPr>
          <p:spPr>
            <a:xfrm>
              <a:off x="3134978" y="3615704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" name="Oval 101"/>
            <p:cNvSpPr/>
            <p:nvPr/>
          </p:nvSpPr>
          <p:spPr>
            <a:xfrm>
              <a:off x="3134978" y="4013581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07" name="Group 106"/>
          <p:cNvGrpSpPr/>
          <p:nvPr/>
        </p:nvGrpSpPr>
        <p:grpSpPr>
          <a:xfrm>
            <a:off x="3543966" y="2574653"/>
            <a:ext cx="277970" cy="629165"/>
            <a:chOff x="3541406" y="2549015"/>
            <a:chExt cx="277970" cy="629165"/>
          </a:xfrm>
        </p:grpSpPr>
        <p:sp>
          <p:nvSpPr>
            <p:cNvPr id="121" name="Oval 120"/>
            <p:cNvSpPr/>
            <p:nvPr/>
          </p:nvSpPr>
          <p:spPr>
            <a:xfrm>
              <a:off x="3541406" y="2549015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Oval 121"/>
            <p:cNvSpPr/>
            <p:nvPr/>
          </p:nvSpPr>
          <p:spPr>
            <a:xfrm>
              <a:off x="3541406" y="2900210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3" name="Group 122"/>
          <p:cNvGrpSpPr/>
          <p:nvPr/>
        </p:nvGrpSpPr>
        <p:grpSpPr>
          <a:xfrm>
            <a:off x="3137538" y="2574653"/>
            <a:ext cx="278640" cy="1742536"/>
            <a:chOff x="3134978" y="2549015"/>
            <a:chExt cx="278640" cy="1742536"/>
          </a:xfrm>
        </p:grpSpPr>
        <p:sp>
          <p:nvSpPr>
            <p:cNvPr id="124" name="Oval 123"/>
            <p:cNvSpPr/>
            <p:nvPr/>
          </p:nvSpPr>
          <p:spPr>
            <a:xfrm>
              <a:off x="3134978" y="2549015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5" name="Oval 124"/>
            <p:cNvSpPr/>
            <p:nvPr/>
          </p:nvSpPr>
          <p:spPr>
            <a:xfrm>
              <a:off x="3134978" y="2900210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6" name="Oval 125"/>
            <p:cNvSpPr/>
            <p:nvPr/>
          </p:nvSpPr>
          <p:spPr>
            <a:xfrm>
              <a:off x="3135648" y="3257957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7" name="Oval 126"/>
            <p:cNvSpPr/>
            <p:nvPr/>
          </p:nvSpPr>
          <p:spPr>
            <a:xfrm>
              <a:off x="3134978" y="3615704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8" name="Oval 127"/>
            <p:cNvSpPr/>
            <p:nvPr/>
          </p:nvSpPr>
          <p:spPr>
            <a:xfrm>
              <a:off x="3134978" y="4013581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29" name="Oval 128"/>
          <p:cNvSpPr/>
          <p:nvPr/>
        </p:nvSpPr>
        <p:spPr>
          <a:xfrm>
            <a:off x="7705416" y="2574653"/>
            <a:ext cx="277970" cy="277970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30" name="Group 129"/>
          <p:cNvGrpSpPr/>
          <p:nvPr/>
        </p:nvGrpSpPr>
        <p:grpSpPr>
          <a:xfrm>
            <a:off x="6614615" y="2574653"/>
            <a:ext cx="277970" cy="629165"/>
            <a:chOff x="3541406" y="2549015"/>
            <a:chExt cx="277970" cy="629165"/>
          </a:xfrm>
        </p:grpSpPr>
        <p:sp>
          <p:nvSpPr>
            <p:cNvPr id="131" name="Oval 130"/>
            <p:cNvSpPr/>
            <p:nvPr/>
          </p:nvSpPr>
          <p:spPr>
            <a:xfrm>
              <a:off x="3541406" y="2549015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2" name="Oval 131"/>
            <p:cNvSpPr/>
            <p:nvPr/>
          </p:nvSpPr>
          <p:spPr>
            <a:xfrm>
              <a:off x="3541406" y="2900210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367704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43413" y="629897"/>
            <a:ext cx="8245684" cy="994306"/>
          </a:xfrm>
          <a:prstGeom prst="roundRect">
            <a:avLst>
              <a:gd name="adj" fmla="val 0"/>
            </a:avLst>
          </a:prstGeom>
          <a:solidFill>
            <a:schemeClr val="accent2"/>
          </a:solidFill>
        </p:spPr>
        <p:txBody>
          <a:bodyPr/>
          <a:lstStyle/>
          <a:p>
            <a:r>
              <a:rPr lang="en-GB" sz="5000" dirty="0">
                <a:solidFill>
                  <a:schemeClr val="bg1"/>
                </a:solidFill>
                <a:latin typeface="+mn-lt"/>
              </a:rPr>
              <a:t>What is the number?</a:t>
            </a:r>
          </a:p>
        </p:txBody>
      </p:sp>
      <p:sp>
        <p:nvSpPr>
          <p:cNvPr id="2" name="Answer"/>
          <p:cNvSpPr/>
          <p:nvPr/>
        </p:nvSpPr>
        <p:spPr>
          <a:xfrm>
            <a:off x="2589291" y="5694783"/>
            <a:ext cx="1819747" cy="524944"/>
          </a:xfrm>
          <a:prstGeom prst="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sp>
        <p:nvSpPr>
          <p:cNvPr id="9" name="Words"/>
          <p:cNvSpPr/>
          <p:nvPr/>
        </p:nvSpPr>
        <p:spPr>
          <a:xfrm>
            <a:off x="4742507" y="5694783"/>
            <a:ext cx="1819747" cy="524944"/>
          </a:xfrm>
          <a:prstGeom prst="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Words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755650" y="1942629"/>
          <a:ext cx="7632702" cy="24688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0386">
                  <a:extLst>
                    <a:ext uri="{9D8B030D-6E8A-4147-A177-3AD203B41FA5}">
                      <a16:colId xmlns:a16="http://schemas.microsoft.com/office/drawing/2014/main" val="3637502406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1006207065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1978716500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3751745836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753522515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2491222811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3113473179"/>
                    </a:ext>
                  </a:extLst>
                </a:gridCol>
              </a:tblGrid>
              <a:tr h="55904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HTh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TTh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Th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9683173"/>
                  </a:ext>
                </a:extLst>
              </a:tr>
              <a:tr h="190978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6123034"/>
                  </a:ext>
                </a:extLst>
              </a:tr>
            </a:tbl>
          </a:graphicData>
        </a:graphic>
      </p:graphicFrame>
      <p:sp>
        <p:nvSpPr>
          <p:cNvPr id="39" name="Rectangle 38"/>
          <p:cNvSpPr/>
          <p:nvPr/>
        </p:nvSpPr>
        <p:spPr>
          <a:xfrm>
            <a:off x="755652" y="5225180"/>
            <a:ext cx="7632700" cy="2616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1700" dirty="0"/>
              <a:t>two million, eight thousand, five hundred and forty-five</a:t>
            </a:r>
          </a:p>
        </p:txBody>
      </p:sp>
      <p:sp>
        <p:nvSpPr>
          <p:cNvPr id="40" name="Rectangle 39"/>
          <p:cNvSpPr/>
          <p:nvPr/>
        </p:nvSpPr>
        <p:spPr>
          <a:xfrm>
            <a:off x="755651" y="4411458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2</a:t>
            </a:r>
          </a:p>
        </p:txBody>
      </p:sp>
      <p:sp>
        <p:nvSpPr>
          <p:cNvPr id="41" name="Rectangle 40"/>
          <p:cNvSpPr/>
          <p:nvPr/>
        </p:nvSpPr>
        <p:spPr>
          <a:xfrm>
            <a:off x="1846451" y="4411458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0</a:t>
            </a:r>
          </a:p>
        </p:txBody>
      </p:sp>
      <p:sp>
        <p:nvSpPr>
          <p:cNvPr id="42" name="Rectangle 41"/>
          <p:cNvSpPr/>
          <p:nvPr/>
        </p:nvSpPr>
        <p:spPr>
          <a:xfrm>
            <a:off x="5118851" y="4411458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5</a:t>
            </a:r>
          </a:p>
        </p:txBody>
      </p:sp>
      <p:sp>
        <p:nvSpPr>
          <p:cNvPr id="43" name="Rectangle 42"/>
          <p:cNvSpPr/>
          <p:nvPr/>
        </p:nvSpPr>
        <p:spPr>
          <a:xfrm>
            <a:off x="2937251" y="4411458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0</a:t>
            </a:r>
          </a:p>
        </p:txBody>
      </p:sp>
      <p:sp>
        <p:nvSpPr>
          <p:cNvPr id="44" name="Rectangle 43"/>
          <p:cNvSpPr/>
          <p:nvPr/>
        </p:nvSpPr>
        <p:spPr>
          <a:xfrm>
            <a:off x="4028051" y="4411458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8</a:t>
            </a:r>
          </a:p>
        </p:txBody>
      </p:sp>
      <p:sp>
        <p:nvSpPr>
          <p:cNvPr id="45" name="Rectangle 44"/>
          <p:cNvSpPr/>
          <p:nvPr/>
        </p:nvSpPr>
        <p:spPr>
          <a:xfrm>
            <a:off x="6209651" y="4411458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4</a:t>
            </a:r>
          </a:p>
        </p:txBody>
      </p:sp>
      <p:sp>
        <p:nvSpPr>
          <p:cNvPr id="46" name="Rectangle 45"/>
          <p:cNvSpPr/>
          <p:nvPr/>
        </p:nvSpPr>
        <p:spPr>
          <a:xfrm>
            <a:off x="7300452" y="4411458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5</a:t>
            </a:r>
          </a:p>
        </p:txBody>
      </p:sp>
      <p:grpSp>
        <p:nvGrpSpPr>
          <p:cNvPr id="107" name="Group 106"/>
          <p:cNvGrpSpPr/>
          <p:nvPr/>
        </p:nvGrpSpPr>
        <p:grpSpPr>
          <a:xfrm>
            <a:off x="1159152" y="2574653"/>
            <a:ext cx="277970" cy="629165"/>
            <a:chOff x="3541406" y="2549015"/>
            <a:chExt cx="277970" cy="629165"/>
          </a:xfrm>
        </p:grpSpPr>
        <p:sp>
          <p:nvSpPr>
            <p:cNvPr id="121" name="Oval 120"/>
            <p:cNvSpPr/>
            <p:nvPr/>
          </p:nvSpPr>
          <p:spPr>
            <a:xfrm>
              <a:off x="3541406" y="2549015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Oval 121"/>
            <p:cNvSpPr/>
            <p:nvPr/>
          </p:nvSpPr>
          <p:spPr>
            <a:xfrm>
              <a:off x="3541406" y="2900210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4634767" y="2574653"/>
            <a:ext cx="278640" cy="986912"/>
            <a:chOff x="3541406" y="2549015"/>
            <a:chExt cx="278640" cy="986912"/>
          </a:xfrm>
        </p:grpSpPr>
        <p:sp>
          <p:nvSpPr>
            <p:cNvPr id="48" name="Oval 47"/>
            <p:cNvSpPr/>
            <p:nvPr/>
          </p:nvSpPr>
          <p:spPr>
            <a:xfrm>
              <a:off x="3541406" y="2549015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Oval 48"/>
            <p:cNvSpPr/>
            <p:nvPr/>
          </p:nvSpPr>
          <p:spPr>
            <a:xfrm>
              <a:off x="3541406" y="2900210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Oval 49"/>
            <p:cNvSpPr/>
            <p:nvPr/>
          </p:nvSpPr>
          <p:spPr>
            <a:xfrm>
              <a:off x="3542076" y="3257957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4228339" y="2574653"/>
            <a:ext cx="278640" cy="1742536"/>
            <a:chOff x="3134978" y="2549015"/>
            <a:chExt cx="278640" cy="1742536"/>
          </a:xfrm>
        </p:grpSpPr>
        <p:sp>
          <p:nvSpPr>
            <p:cNvPr id="53" name="Oval 52"/>
            <p:cNvSpPr/>
            <p:nvPr/>
          </p:nvSpPr>
          <p:spPr>
            <a:xfrm>
              <a:off x="3134978" y="2549015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Oval 53"/>
            <p:cNvSpPr/>
            <p:nvPr/>
          </p:nvSpPr>
          <p:spPr>
            <a:xfrm>
              <a:off x="3134978" y="2900210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Oval 54"/>
            <p:cNvSpPr/>
            <p:nvPr/>
          </p:nvSpPr>
          <p:spPr>
            <a:xfrm>
              <a:off x="3135648" y="3257957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Oval 55"/>
            <p:cNvSpPr/>
            <p:nvPr/>
          </p:nvSpPr>
          <p:spPr>
            <a:xfrm>
              <a:off x="3134978" y="3615704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Oval 56"/>
            <p:cNvSpPr/>
            <p:nvPr/>
          </p:nvSpPr>
          <p:spPr>
            <a:xfrm>
              <a:off x="3134978" y="4013581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5513060" y="2574653"/>
            <a:ext cx="278640" cy="1742536"/>
            <a:chOff x="3134978" y="2549015"/>
            <a:chExt cx="278640" cy="1742536"/>
          </a:xfrm>
        </p:grpSpPr>
        <p:sp>
          <p:nvSpPr>
            <p:cNvPr id="59" name="Oval 58"/>
            <p:cNvSpPr/>
            <p:nvPr/>
          </p:nvSpPr>
          <p:spPr>
            <a:xfrm>
              <a:off x="3134978" y="2549015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" name="Oval 59"/>
            <p:cNvSpPr/>
            <p:nvPr/>
          </p:nvSpPr>
          <p:spPr>
            <a:xfrm>
              <a:off x="3134978" y="2900210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Oval 60"/>
            <p:cNvSpPr/>
            <p:nvPr/>
          </p:nvSpPr>
          <p:spPr>
            <a:xfrm>
              <a:off x="3135648" y="3257957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2" name="Oval 61"/>
            <p:cNvSpPr/>
            <p:nvPr/>
          </p:nvSpPr>
          <p:spPr>
            <a:xfrm>
              <a:off x="3134978" y="3615704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Oval 62"/>
            <p:cNvSpPr/>
            <p:nvPr/>
          </p:nvSpPr>
          <p:spPr>
            <a:xfrm>
              <a:off x="3134978" y="4013581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6614280" y="2574653"/>
            <a:ext cx="278640" cy="1344659"/>
            <a:chOff x="3134978" y="2549015"/>
            <a:chExt cx="278640" cy="1344659"/>
          </a:xfrm>
        </p:grpSpPr>
        <p:sp>
          <p:nvSpPr>
            <p:cNvPr id="65" name="Oval 64"/>
            <p:cNvSpPr/>
            <p:nvPr/>
          </p:nvSpPr>
          <p:spPr>
            <a:xfrm>
              <a:off x="3134978" y="2549015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Oval 65"/>
            <p:cNvSpPr/>
            <p:nvPr/>
          </p:nvSpPr>
          <p:spPr>
            <a:xfrm>
              <a:off x="3134978" y="2900210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Oval 66"/>
            <p:cNvSpPr/>
            <p:nvPr/>
          </p:nvSpPr>
          <p:spPr>
            <a:xfrm>
              <a:off x="3135648" y="3257957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Oval 67"/>
            <p:cNvSpPr/>
            <p:nvPr/>
          </p:nvSpPr>
          <p:spPr>
            <a:xfrm>
              <a:off x="3134978" y="3615704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7705081" y="2574653"/>
            <a:ext cx="278640" cy="1742536"/>
            <a:chOff x="3134978" y="2549015"/>
            <a:chExt cx="278640" cy="1742536"/>
          </a:xfrm>
        </p:grpSpPr>
        <p:sp>
          <p:nvSpPr>
            <p:cNvPr id="71" name="Oval 70"/>
            <p:cNvSpPr/>
            <p:nvPr/>
          </p:nvSpPr>
          <p:spPr>
            <a:xfrm>
              <a:off x="3134978" y="2549015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" name="Oval 71"/>
            <p:cNvSpPr/>
            <p:nvPr/>
          </p:nvSpPr>
          <p:spPr>
            <a:xfrm>
              <a:off x="3134978" y="2900210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Oval 72"/>
            <p:cNvSpPr/>
            <p:nvPr/>
          </p:nvSpPr>
          <p:spPr>
            <a:xfrm>
              <a:off x="3135648" y="3257957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" name="Oval 73"/>
            <p:cNvSpPr/>
            <p:nvPr/>
          </p:nvSpPr>
          <p:spPr>
            <a:xfrm>
              <a:off x="3134978" y="3615704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Oval 74"/>
            <p:cNvSpPr/>
            <p:nvPr/>
          </p:nvSpPr>
          <p:spPr>
            <a:xfrm>
              <a:off x="3134978" y="4013581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980575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43413" y="629897"/>
            <a:ext cx="8245684" cy="994306"/>
          </a:xfrm>
          <a:prstGeom prst="roundRect">
            <a:avLst>
              <a:gd name="adj" fmla="val 0"/>
            </a:avLst>
          </a:prstGeom>
          <a:solidFill>
            <a:schemeClr val="accent2"/>
          </a:solidFill>
        </p:spPr>
        <p:txBody>
          <a:bodyPr/>
          <a:lstStyle/>
          <a:p>
            <a:r>
              <a:rPr lang="en-GB" sz="5000" dirty="0">
                <a:solidFill>
                  <a:schemeClr val="bg1"/>
                </a:solidFill>
                <a:latin typeface="+mn-lt"/>
              </a:rPr>
              <a:t>What is the number?</a:t>
            </a:r>
          </a:p>
        </p:txBody>
      </p:sp>
      <p:sp>
        <p:nvSpPr>
          <p:cNvPr id="2" name="Answer"/>
          <p:cNvSpPr/>
          <p:nvPr/>
        </p:nvSpPr>
        <p:spPr>
          <a:xfrm>
            <a:off x="2589291" y="5694783"/>
            <a:ext cx="1819747" cy="524944"/>
          </a:xfrm>
          <a:prstGeom prst="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sp>
        <p:nvSpPr>
          <p:cNvPr id="9" name="Words"/>
          <p:cNvSpPr/>
          <p:nvPr/>
        </p:nvSpPr>
        <p:spPr>
          <a:xfrm>
            <a:off x="4742507" y="5694783"/>
            <a:ext cx="1819747" cy="524944"/>
          </a:xfrm>
          <a:prstGeom prst="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Words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755650" y="1942629"/>
          <a:ext cx="7632702" cy="24688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0386">
                  <a:extLst>
                    <a:ext uri="{9D8B030D-6E8A-4147-A177-3AD203B41FA5}">
                      <a16:colId xmlns:a16="http://schemas.microsoft.com/office/drawing/2014/main" val="3637502406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1006207065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1978716500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3751745836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753522515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2491222811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3113473179"/>
                    </a:ext>
                  </a:extLst>
                </a:gridCol>
              </a:tblGrid>
              <a:tr h="55904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HTh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TTh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Th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9683173"/>
                  </a:ext>
                </a:extLst>
              </a:tr>
              <a:tr h="190978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6123034"/>
                  </a:ext>
                </a:extLst>
              </a:tr>
            </a:tbl>
          </a:graphicData>
        </a:graphic>
      </p:graphicFrame>
      <p:sp>
        <p:nvSpPr>
          <p:cNvPr id="39" name="Rectangle 38"/>
          <p:cNvSpPr/>
          <p:nvPr/>
        </p:nvSpPr>
        <p:spPr>
          <a:xfrm>
            <a:off x="755652" y="5225180"/>
            <a:ext cx="7632700" cy="2616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1700" dirty="0"/>
              <a:t>two million, nine hundred and ninety-seven thousand and twenty-nine</a:t>
            </a:r>
          </a:p>
        </p:txBody>
      </p:sp>
      <p:sp>
        <p:nvSpPr>
          <p:cNvPr id="40" name="Rectangle 39"/>
          <p:cNvSpPr/>
          <p:nvPr/>
        </p:nvSpPr>
        <p:spPr>
          <a:xfrm>
            <a:off x="755651" y="4411458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2</a:t>
            </a:r>
          </a:p>
        </p:txBody>
      </p:sp>
      <p:sp>
        <p:nvSpPr>
          <p:cNvPr id="41" name="Rectangle 40"/>
          <p:cNvSpPr/>
          <p:nvPr/>
        </p:nvSpPr>
        <p:spPr>
          <a:xfrm>
            <a:off x="1846451" y="4411458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9</a:t>
            </a:r>
          </a:p>
        </p:txBody>
      </p:sp>
      <p:sp>
        <p:nvSpPr>
          <p:cNvPr id="42" name="Rectangle 41"/>
          <p:cNvSpPr/>
          <p:nvPr/>
        </p:nvSpPr>
        <p:spPr>
          <a:xfrm>
            <a:off x="5118851" y="4411458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0</a:t>
            </a:r>
          </a:p>
        </p:txBody>
      </p:sp>
      <p:sp>
        <p:nvSpPr>
          <p:cNvPr id="43" name="Rectangle 42"/>
          <p:cNvSpPr/>
          <p:nvPr/>
        </p:nvSpPr>
        <p:spPr>
          <a:xfrm>
            <a:off x="2937251" y="4411458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9</a:t>
            </a:r>
          </a:p>
        </p:txBody>
      </p:sp>
      <p:sp>
        <p:nvSpPr>
          <p:cNvPr id="44" name="Rectangle 43"/>
          <p:cNvSpPr/>
          <p:nvPr/>
        </p:nvSpPr>
        <p:spPr>
          <a:xfrm>
            <a:off x="4028051" y="4411458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7</a:t>
            </a:r>
          </a:p>
        </p:txBody>
      </p:sp>
      <p:sp>
        <p:nvSpPr>
          <p:cNvPr id="45" name="Rectangle 44"/>
          <p:cNvSpPr/>
          <p:nvPr/>
        </p:nvSpPr>
        <p:spPr>
          <a:xfrm>
            <a:off x="6209651" y="4411458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2</a:t>
            </a:r>
          </a:p>
        </p:txBody>
      </p:sp>
      <p:sp>
        <p:nvSpPr>
          <p:cNvPr id="46" name="Rectangle 45"/>
          <p:cNvSpPr/>
          <p:nvPr/>
        </p:nvSpPr>
        <p:spPr>
          <a:xfrm>
            <a:off x="7300452" y="4411458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9</a:t>
            </a:r>
          </a:p>
        </p:txBody>
      </p:sp>
      <p:grpSp>
        <p:nvGrpSpPr>
          <p:cNvPr id="107" name="Group 106"/>
          <p:cNvGrpSpPr/>
          <p:nvPr/>
        </p:nvGrpSpPr>
        <p:grpSpPr>
          <a:xfrm>
            <a:off x="1159152" y="2574653"/>
            <a:ext cx="277970" cy="629165"/>
            <a:chOff x="3541406" y="2549015"/>
            <a:chExt cx="277970" cy="629165"/>
          </a:xfrm>
        </p:grpSpPr>
        <p:sp>
          <p:nvSpPr>
            <p:cNvPr id="121" name="Oval 120"/>
            <p:cNvSpPr/>
            <p:nvPr/>
          </p:nvSpPr>
          <p:spPr>
            <a:xfrm>
              <a:off x="3541406" y="2549015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Oval 121"/>
            <p:cNvSpPr/>
            <p:nvPr/>
          </p:nvSpPr>
          <p:spPr>
            <a:xfrm>
              <a:off x="3541406" y="2900210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4634767" y="2574653"/>
            <a:ext cx="277970" cy="629165"/>
            <a:chOff x="3541406" y="2549015"/>
            <a:chExt cx="277970" cy="629165"/>
          </a:xfrm>
        </p:grpSpPr>
        <p:sp>
          <p:nvSpPr>
            <p:cNvPr id="48" name="Oval 47"/>
            <p:cNvSpPr/>
            <p:nvPr/>
          </p:nvSpPr>
          <p:spPr>
            <a:xfrm>
              <a:off x="3541406" y="2549015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Oval 48"/>
            <p:cNvSpPr/>
            <p:nvPr/>
          </p:nvSpPr>
          <p:spPr>
            <a:xfrm>
              <a:off x="3541406" y="2900210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4228339" y="2574653"/>
            <a:ext cx="278640" cy="1742536"/>
            <a:chOff x="3134978" y="2549015"/>
            <a:chExt cx="278640" cy="1742536"/>
          </a:xfrm>
        </p:grpSpPr>
        <p:sp>
          <p:nvSpPr>
            <p:cNvPr id="53" name="Oval 52"/>
            <p:cNvSpPr/>
            <p:nvPr/>
          </p:nvSpPr>
          <p:spPr>
            <a:xfrm>
              <a:off x="3134978" y="2549015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Oval 53"/>
            <p:cNvSpPr/>
            <p:nvPr/>
          </p:nvSpPr>
          <p:spPr>
            <a:xfrm>
              <a:off x="3134978" y="2900210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Oval 54"/>
            <p:cNvSpPr/>
            <p:nvPr/>
          </p:nvSpPr>
          <p:spPr>
            <a:xfrm>
              <a:off x="3135648" y="3257957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Oval 55"/>
            <p:cNvSpPr/>
            <p:nvPr/>
          </p:nvSpPr>
          <p:spPr>
            <a:xfrm>
              <a:off x="3134978" y="3615704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Oval 56"/>
            <p:cNvSpPr/>
            <p:nvPr/>
          </p:nvSpPr>
          <p:spPr>
            <a:xfrm>
              <a:off x="3134978" y="4013581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3541406" y="2574653"/>
            <a:ext cx="278640" cy="1344659"/>
            <a:chOff x="3541406" y="2549015"/>
            <a:chExt cx="278640" cy="1344659"/>
          </a:xfrm>
        </p:grpSpPr>
        <p:sp>
          <p:nvSpPr>
            <p:cNvPr id="69" name="Oval 68"/>
            <p:cNvSpPr/>
            <p:nvPr/>
          </p:nvSpPr>
          <p:spPr>
            <a:xfrm>
              <a:off x="3541406" y="2549015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" name="Oval 75"/>
            <p:cNvSpPr/>
            <p:nvPr/>
          </p:nvSpPr>
          <p:spPr>
            <a:xfrm>
              <a:off x="3541406" y="2900210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Oval 76"/>
            <p:cNvSpPr/>
            <p:nvPr/>
          </p:nvSpPr>
          <p:spPr>
            <a:xfrm>
              <a:off x="3542076" y="3257957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Oval 77"/>
            <p:cNvSpPr/>
            <p:nvPr/>
          </p:nvSpPr>
          <p:spPr>
            <a:xfrm>
              <a:off x="3541406" y="3615704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9" name="Group 78"/>
          <p:cNvGrpSpPr/>
          <p:nvPr/>
        </p:nvGrpSpPr>
        <p:grpSpPr>
          <a:xfrm>
            <a:off x="3134978" y="2574653"/>
            <a:ext cx="278640" cy="1742536"/>
            <a:chOff x="3134978" y="2549015"/>
            <a:chExt cx="278640" cy="1742536"/>
          </a:xfrm>
        </p:grpSpPr>
        <p:sp>
          <p:nvSpPr>
            <p:cNvPr id="80" name="Oval 79"/>
            <p:cNvSpPr/>
            <p:nvPr/>
          </p:nvSpPr>
          <p:spPr>
            <a:xfrm>
              <a:off x="3134978" y="2549015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Oval 80"/>
            <p:cNvSpPr/>
            <p:nvPr/>
          </p:nvSpPr>
          <p:spPr>
            <a:xfrm>
              <a:off x="3134978" y="2900210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" name="Oval 81"/>
            <p:cNvSpPr/>
            <p:nvPr/>
          </p:nvSpPr>
          <p:spPr>
            <a:xfrm>
              <a:off x="3135648" y="3257957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3" name="Oval 82"/>
            <p:cNvSpPr/>
            <p:nvPr/>
          </p:nvSpPr>
          <p:spPr>
            <a:xfrm>
              <a:off x="3134978" y="3615704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4" name="Oval 83"/>
            <p:cNvSpPr/>
            <p:nvPr/>
          </p:nvSpPr>
          <p:spPr>
            <a:xfrm>
              <a:off x="3134978" y="4013581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2448643" y="2574653"/>
            <a:ext cx="278640" cy="1344659"/>
            <a:chOff x="3541406" y="2549015"/>
            <a:chExt cx="278640" cy="1344659"/>
          </a:xfrm>
        </p:grpSpPr>
        <p:sp>
          <p:nvSpPr>
            <p:cNvPr id="86" name="Oval 85"/>
            <p:cNvSpPr/>
            <p:nvPr/>
          </p:nvSpPr>
          <p:spPr>
            <a:xfrm>
              <a:off x="3541406" y="2549015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7" name="Oval 86"/>
            <p:cNvSpPr/>
            <p:nvPr/>
          </p:nvSpPr>
          <p:spPr>
            <a:xfrm>
              <a:off x="3541406" y="2900210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8" name="Oval 87"/>
            <p:cNvSpPr/>
            <p:nvPr/>
          </p:nvSpPr>
          <p:spPr>
            <a:xfrm>
              <a:off x="3542076" y="3257957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9" name="Oval 88"/>
            <p:cNvSpPr/>
            <p:nvPr/>
          </p:nvSpPr>
          <p:spPr>
            <a:xfrm>
              <a:off x="3541406" y="3615704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0" name="Group 89"/>
          <p:cNvGrpSpPr/>
          <p:nvPr/>
        </p:nvGrpSpPr>
        <p:grpSpPr>
          <a:xfrm>
            <a:off x="2042215" y="2574653"/>
            <a:ext cx="278640" cy="1742536"/>
            <a:chOff x="3134978" y="2549015"/>
            <a:chExt cx="278640" cy="1742536"/>
          </a:xfrm>
        </p:grpSpPr>
        <p:sp>
          <p:nvSpPr>
            <p:cNvPr id="91" name="Oval 90"/>
            <p:cNvSpPr/>
            <p:nvPr/>
          </p:nvSpPr>
          <p:spPr>
            <a:xfrm>
              <a:off x="3134978" y="2549015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Oval 91"/>
            <p:cNvSpPr/>
            <p:nvPr/>
          </p:nvSpPr>
          <p:spPr>
            <a:xfrm>
              <a:off x="3134978" y="2900210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Oval 92"/>
            <p:cNvSpPr/>
            <p:nvPr/>
          </p:nvSpPr>
          <p:spPr>
            <a:xfrm>
              <a:off x="3135648" y="3257957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Oval 93"/>
            <p:cNvSpPr/>
            <p:nvPr/>
          </p:nvSpPr>
          <p:spPr>
            <a:xfrm>
              <a:off x="3134978" y="3615704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5" name="Oval 94"/>
            <p:cNvSpPr/>
            <p:nvPr/>
          </p:nvSpPr>
          <p:spPr>
            <a:xfrm>
              <a:off x="3134978" y="4013581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6" name="Group 95"/>
          <p:cNvGrpSpPr/>
          <p:nvPr/>
        </p:nvGrpSpPr>
        <p:grpSpPr>
          <a:xfrm>
            <a:off x="6614615" y="2574653"/>
            <a:ext cx="277970" cy="629165"/>
            <a:chOff x="3541406" y="2549015"/>
            <a:chExt cx="277970" cy="629165"/>
          </a:xfrm>
        </p:grpSpPr>
        <p:sp>
          <p:nvSpPr>
            <p:cNvPr id="97" name="Oval 96"/>
            <p:cNvSpPr/>
            <p:nvPr/>
          </p:nvSpPr>
          <p:spPr>
            <a:xfrm>
              <a:off x="3541406" y="2549015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8" name="Oval 97"/>
            <p:cNvSpPr/>
            <p:nvPr/>
          </p:nvSpPr>
          <p:spPr>
            <a:xfrm>
              <a:off x="3541406" y="2900210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9" name="Group 98"/>
          <p:cNvGrpSpPr/>
          <p:nvPr/>
        </p:nvGrpSpPr>
        <p:grpSpPr>
          <a:xfrm>
            <a:off x="7906497" y="2574653"/>
            <a:ext cx="278640" cy="1344659"/>
            <a:chOff x="3541406" y="2549015"/>
            <a:chExt cx="278640" cy="1344659"/>
          </a:xfrm>
        </p:grpSpPr>
        <p:sp>
          <p:nvSpPr>
            <p:cNvPr id="100" name="Oval 99"/>
            <p:cNvSpPr/>
            <p:nvPr/>
          </p:nvSpPr>
          <p:spPr>
            <a:xfrm>
              <a:off x="3541406" y="2549015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1" name="Oval 100"/>
            <p:cNvSpPr/>
            <p:nvPr/>
          </p:nvSpPr>
          <p:spPr>
            <a:xfrm>
              <a:off x="3541406" y="2900210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" name="Oval 101"/>
            <p:cNvSpPr/>
            <p:nvPr/>
          </p:nvSpPr>
          <p:spPr>
            <a:xfrm>
              <a:off x="3542076" y="3257957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3" name="Oval 102"/>
            <p:cNvSpPr/>
            <p:nvPr/>
          </p:nvSpPr>
          <p:spPr>
            <a:xfrm>
              <a:off x="3541406" y="3615704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4" name="Group 103"/>
          <p:cNvGrpSpPr/>
          <p:nvPr/>
        </p:nvGrpSpPr>
        <p:grpSpPr>
          <a:xfrm>
            <a:off x="7500069" y="2574653"/>
            <a:ext cx="278640" cy="1742536"/>
            <a:chOff x="3134978" y="2549015"/>
            <a:chExt cx="278640" cy="1742536"/>
          </a:xfrm>
        </p:grpSpPr>
        <p:sp>
          <p:nvSpPr>
            <p:cNvPr id="105" name="Oval 104"/>
            <p:cNvSpPr/>
            <p:nvPr/>
          </p:nvSpPr>
          <p:spPr>
            <a:xfrm>
              <a:off x="3134978" y="2549015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" name="Oval 105"/>
            <p:cNvSpPr/>
            <p:nvPr/>
          </p:nvSpPr>
          <p:spPr>
            <a:xfrm>
              <a:off x="3134978" y="2900210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8" name="Oval 107"/>
            <p:cNvSpPr/>
            <p:nvPr/>
          </p:nvSpPr>
          <p:spPr>
            <a:xfrm>
              <a:off x="3135648" y="3257957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9" name="Oval 108"/>
            <p:cNvSpPr/>
            <p:nvPr/>
          </p:nvSpPr>
          <p:spPr>
            <a:xfrm>
              <a:off x="3134978" y="3615704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0" name="Oval 109"/>
            <p:cNvSpPr/>
            <p:nvPr/>
          </p:nvSpPr>
          <p:spPr>
            <a:xfrm>
              <a:off x="3134978" y="4013581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365422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43413" y="629897"/>
            <a:ext cx="8245684" cy="994306"/>
          </a:xfrm>
          <a:prstGeom prst="roundRect">
            <a:avLst>
              <a:gd name="adj" fmla="val 0"/>
            </a:avLst>
          </a:prstGeom>
          <a:solidFill>
            <a:schemeClr val="accent2"/>
          </a:solidFill>
        </p:spPr>
        <p:txBody>
          <a:bodyPr/>
          <a:lstStyle/>
          <a:p>
            <a:r>
              <a:rPr lang="en-GB" sz="5000" dirty="0">
                <a:solidFill>
                  <a:schemeClr val="bg1"/>
                </a:solidFill>
                <a:latin typeface="+mn-lt"/>
              </a:rPr>
              <a:t>What is the number?</a:t>
            </a:r>
          </a:p>
        </p:txBody>
      </p:sp>
      <p:sp>
        <p:nvSpPr>
          <p:cNvPr id="2" name="Answer"/>
          <p:cNvSpPr/>
          <p:nvPr/>
        </p:nvSpPr>
        <p:spPr>
          <a:xfrm>
            <a:off x="2589291" y="5694783"/>
            <a:ext cx="1819747" cy="524944"/>
          </a:xfrm>
          <a:prstGeom prst="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sp>
        <p:nvSpPr>
          <p:cNvPr id="9" name="Words"/>
          <p:cNvSpPr/>
          <p:nvPr/>
        </p:nvSpPr>
        <p:spPr>
          <a:xfrm>
            <a:off x="4742507" y="5694783"/>
            <a:ext cx="1819747" cy="524944"/>
          </a:xfrm>
          <a:prstGeom prst="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Words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755650" y="1942629"/>
          <a:ext cx="7632702" cy="24688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0386">
                  <a:extLst>
                    <a:ext uri="{9D8B030D-6E8A-4147-A177-3AD203B41FA5}">
                      <a16:colId xmlns:a16="http://schemas.microsoft.com/office/drawing/2014/main" val="3637502406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1006207065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1978716500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3751745836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753522515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2491222811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3113473179"/>
                    </a:ext>
                  </a:extLst>
                </a:gridCol>
              </a:tblGrid>
              <a:tr h="55904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HTh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TTh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Th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9683173"/>
                  </a:ext>
                </a:extLst>
              </a:tr>
              <a:tr h="190978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6123034"/>
                  </a:ext>
                </a:extLst>
              </a:tr>
            </a:tbl>
          </a:graphicData>
        </a:graphic>
      </p:graphicFrame>
      <p:sp>
        <p:nvSpPr>
          <p:cNvPr id="39" name="Rectangle 38"/>
          <p:cNvSpPr/>
          <p:nvPr/>
        </p:nvSpPr>
        <p:spPr>
          <a:xfrm>
            <a:off x="755652" y="5225180"/>
            <a:ext cx="7632700" cy="2616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1700" dirty="0"/>
              <a:t>five million, two hundred and three thousand and forty-eight</a:t>
            </a:r>
          </a:p>
        </p:txBody>
      </p:sp>
      <p:sp>
        <p:nvSpPr>
          <p:cNvPr id="40" name="Rectangle 39"/>
          <p:cNvSpPr/>
          <p:nvPr/>
        </p:nvSpPr>
        <p:spPr>
          <a:xfrm>
            <a:off x="755651" y="4411458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5</a:t>
            </a:r>
          </a:p>
        </p:txBody>
      </p:sp>
      <p:sp>
        <p:nvSpPr>
          <p:cNvPr id="41" name="Rectangle 40"/>
          <p:cNvSpPr/>
          <p:nvPr/>
        </p:nvSpPr>
        <p:spPr>
          <a:xfrm>
            <a:off x="1846451" y="4411458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2</a:t>
            </a:r>
          </a:p>
        </p:txBody>
      </p:sp>
      <p:sp>
        <p:nvSpPr>
          <p:cNvPr id="42" name="Rectangle 41"/>
          <p:cNvSpPr/>
          <p:nvPr/>
        </p:nvSpPr>
        <p:spPr>
          <a:xfrm>
            <a:off x="5118851" y="4411458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0</a:t>
            </a:r>
          </a:p>
        </p:txBody>
      </p:sp>
      <p:sp>
        <p:nvSpPr>
          <p:cNvPr id="43" name="Rectangle 42"/>
          <p:cNvSpPr/>
          <p:nvPr/>
        </p:nvSpPr>
        <p:spPr>
          <a:xfrm>
            <a:off x="2937251" y="4411458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0</a:t>
            </a:r>
          </a:p>
        </p:txBody>
      </p:sp>
      <p:sp>
        <p:nvSpPr>
          <p:cNvPr id="44" name="Rectangle 43"/>
          <p:cNvSpPr/>
          <p:nvPr/>
        </p:nvSpPr>
        <p:spPr>
          <a:xfrm>
            <a:off x="4028051" y="4411458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3</a:t>
            </a:r>
          </a:p>
        </p:txBody>
      </p:sp>
      <p:sp>
        <p:nvSpPr>
          <p:cNvPr id="45" name="Rectangle 44"/>
          <p:cNvSpPr/>
          <p:nvPr/>
        </p:nvSpPr>
        <p:spPr>
          <a:xfrm>
            <a:off x="6209651" y="4411458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4</a:t>
            </a:r>
          </a:p>
        </p:txBody>
      </p:sp>
      <p:sp>
        <p:nvSpPr>
          <p:cNvPr id="46" name="Rectangle 45"/>
          <p:cNvSpPr/>
          <p:nvPr/>
        </p:nvSpPr>
        <p:spPr>
          <a:xfrm>
            <a:off x="7300452" y="4411458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8</a:t>
            </a:r>
          </a:p>
        </p:txBody>
      </p:sp>
      <p:grpSp>
        <p:nvGrpSpPr>
          <p:cNvPr id="47" name="Group 46"/>
          <p:cNvGrpSpPr/>
          <p:nvPr/>
        </p:nvGrpSpPr>
        <p:grpSpPr>
          <a:xfrm>
            <a:off x="2251415" y="2574653"/>
            <a:ext cx="277970" cy="629165"/>
            <a:chOff x="3541406" y="2549015"/>
            <a:chExt cx="277970" cy="629165"/>
          </a:xfrm>
        </p:grpSpPr>
        <p:sp>
          <p:nvSpPr>
            <p:cNvPr id="48" name="Oval 47"/>
            <p:cNvSpPr/>
            <p:nvPr/>
          </p:nvSpPr>
          <p:spPr>
            <a:xfrm>
              <a:off x="3541406" y="2549015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Oval 48"/>
            <p:cNvSpPr/>
            <p:nvPr/>
          </p:nvSpPr>
          <p:spPr>
            <a:xfrm>
              <a:off x="3541406" y="2900210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4432680" y="2574653"/>
            <a:ext cx="278640" cy="986912"/>
            <a:chOff x="3134978" y="2549015"/>
            <a:chExt cx="278640" cy="986912"/>
          </a:xfrm>
        </p:grpSpPr>
        <p:sp>
          <p:nvSpPr>
            <p:cNvPr id="53" name="Oval 52"/>
            <p:cNvSpPr/>
            <p:nvPr/>
          </p:nvSpPr>
          <p:spPr>
            <a:xfrm>
              <a:off x="3134978" y="2549015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Oval 53"/>
            <p:cNvSpPr/>
            <p:nvPr/>
          </p:nvSpPr>
          <p:spPr>
            <a:xfrm>
              <a:off x="3134978" y="2900210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Oval 54"/>
            <p:cNvSpPr/>
            <p:nvPr/>
          </p:nvSpPr>
          <p:spPr>
            <a:xfrm>
              <a:off x="3135648" y="3257957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6611116" y="2574653"/>
            <a:ext cx="278640" cy="1344659"/>
            <a:chOff x="3541406" y="2549015"/>
            <a:chExt cx="278640" cy="1344659"/>
          </a:xfrm>
        </p:grpSpPr>
        <p:sp>
          <p:nvSpPr>
            <p:cNvPr id="69" name="Oval 68"/>
            <p:cNvSpPr/>
            <p:nvPr/>
          </p:nvSpPr>
          <p:spPr>
            <a:xfrm>
              <a:off x="3541406" y="2549015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" name="Oval 75"/>
            <p:cNvSpPr/>
            <p:nvPr/>
          </p:nvSpPr>
          <p:spPr>
            <a:xfrm>
              <a:off x="3541406" y="2900210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Oval 76"/>
            <p:cNvSpPr/>
            <p:nvPr/>
          </p:nvSpPr>
          <p:spPr>
            <a:xfrm>
              <a:off x="3542076" y="3257957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Oval 77"/>
            <p:cNvSpPr/>
            <p:nvPr/>
          </p:nvSpPr>
          <p:spPr>
            <a:xfrm>
              <a:off x="3541406" y="3615704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9" name="Group 98"/>
          <p:cNvGrpSpPr/>
          <p:nvPr/>
        </p:nvGrpSpPr>
        <p:grpSpPr>
          <a:xfrm>
            <a:off x="7906497" y="2574653"/>
            <a:ext cx="278640" cy="986912"/>
            <a:chOff x="3541406" y="2549015"/>
            <a:chExt cx="278640" cy="986912"/>
          </a:xfrm>
        </p:grpSpPr>
        <p:sp>
          <p:nvSpPr>
            <p:cNvPr id="100" name="Oval 99"/>
            <p:cNvSpPr/>
            <p:nvPr/>
          </p:nvSpPr>
          <p:spPr>
            <a:xfrm>
              <a:off x="3541406" y="2549015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1" name="Oval 100"/>
            <p:cNvSpPr/>
            <p:nvPr/>
          </p:nvSpPr>
          <p:spPr>
            <a:xfrm>
              <a:off x="3541406" y="2900210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" name="Oval 101"/>
            <p:cNvSpPr/>
            <p:nvPr/>
          </p:nvSpPr>
          <p:spPr>
            <a:xfrm>
              <a:off x="3542076" y="3257957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4" name="Group 103"/>
          <p:cNvGrpSpPr/>
          <p:nvPr/>
        </p:nvGrpSpPr>
        <p:grpSpPr>
          <a:xfrm>
            <a:off x="7500069" y="2574653"/>
            <a:ext cx="278640" cy="1742536"/>
            <a:chOff x="3134978" y="2549015"/>
            <a:chExt cx="278640" cy="1742536"/>
          </a:xfrm>
        </p:grpSpPr>
        <p:sp>
          <p:nvSpPr>
            <p:cNvPr id="105" name="Oval 104"/>
            <p:cNvSpPr/>
            <p:nvPr/>
          </p:nvSpPr>
          <p:spPr>
            <a:xfrm>
              <a:off x="3134978" y="2549015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" name="Oval 105"/>
            <p:cNvSpPr/>
            <p:nvPr/>
          </p:nvSpPr>
          <p:spPr>
            <a:xfrm>
              <a:off x="3134978" y="2900210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8" name="Oval 107"/>
            <p:cNvSpPr/>
            <p:nvPr/>
          </p:nvSpPr>
          <p:spPr>
            <a:xfrm>
              <a:off x="3135648" y="3257957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9" name="Oval 108"/>
            <p:cNvSpPr/>
            <p:nvPr/>
          </p:nvSpPr>
          <p:spPr>
            <a:xfrm>
              <a:off x="3134978" y="3615704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0" name="Oval 109"/>
            <p:cNvSpPr/>
            <p:nvPr/>
          </p:nvSpPr>
          <p:spPr>
            <a:xfrm>
              <a:off x="3134978" y="4013581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1160280" y="2574653"/>
            <a:ext cx="278640" cy="1742536"/>
            <a:chOff x="3134978" y="2549015"/>
            <a:chExt cx="278640" cy="1742536"/>
          </a:xfrm>
        </p:grpSpPr>
        <p:sp>
          <p:nvSpPr>
            <p:cNvPr id="64" name="Oval 63"/>
            <p:cNvSpPr/>
            <p:nvPr/>
          </p:nvSpPr>
          <p:spPr>
            <a:xfrm>
              <a:off x="3134978" y="2549015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Oval 64"/>
            <p:cNvSpPr/>
            <p:nvPr/>
          </p:nvSpPr>
          <p:spPr>
            <a:xfrm>
              <a:off x="3134978" y="2900210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Oval 65"/>
            <p:cNvSpPr/>
            <p:nvPr/>
          </p:nvSpPr>
          <p:spPr>
            <a:xfrm>
              <a:off x="3135648" y="3257957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Oval 66"/>
            <p:cNvSpPr/>
            <p:nvPr/>
          </p:nvSpPr>
          <p:spPr>
            <a:xfrm>
              <a:off x="3134978" y="3615704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Oval 67"/>
            <p:cNvSpPr/>
            <p:nvPr/>
          </p:nvSpPr>
          <p:spPr>
            <a:xfrm>
              <a:off x="3134978" y="4013581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583662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278</TotalTime>
  <Words>322</Words>
  <Application>Microsoft Office PowerPoint</Application>
  <PresentationFormat>On-screen Show (4:3)</PresentationFormat>
  <Paragraphs>156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Twinkl</vt:lpstr>
      <vt:lpstr>Office Theme</vt:lpstr>
      <vt:lpstr>PowerPoint Presentation</vt:lpstr>
      <vt:lpstr>How much is a thousand?</vt:lpstr>
      <vt:lpstr>How much is ten thousand?</vt:lpstr>
      <vt:lpstr>How much is a hundred thousand?</vt:lpstr>
      <vt:lpstr>How much is a million?</vt:lpstr>
      <vt:lpstr>What is the number?</vt:lpstr>
      <vt:lpstr>What is the number?</vt:lpstr>
      <vt:lpstr>What is the number?</vt:lpstr>
      <vt:lpstr>What is the number?</vt:lpstr>
      <vt:lpstr>What is the number?</vt:lpstr>
      <vt:lpstr>What is the number?</vt:lpstr>
      <vt:lpstr>What is the number?</vt:lpstr>
      <vt:lpstr>What is the number?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Monteith</dc:creator>
  <cp:lastModifiedBy>A MCCUNE</cp:lastModifiedBy>
  <cp:revision>12</cp:revision>
  <dcterms:created xsi:type="dcterms:W3CDTF">2020-02-24T12:24:55Z</dcterms:created>
  <dcterms:modified xsi:type="dcterms:W3CDTF">2026-02-16T18:02:32Z</dcterms:modified>
</cp:coreProperties>
</file>