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56" r:id="rId3"/>
    <p:sldId id="264" r:id="rId4"/>
    <p:sldId id="289" r:id="rId5"/>
    <p:sldId id="290" r:id="rId6"/>
    <p:sldId id="275" r:id="rId7"/>
    <p:sldId id="292" r:id="rId8"/>
    <p:sldId id="291" r:id="rId9"/>
    <p:sldId id="293" r:id="rId10"/>
    <p:sldId id="294" r:id="rId11"/>
    <p:sldId id="277" r:id="rId12"/>
    <p:sldId id="276" r:id="rId13"/>
    <p:sldId id="295" r:id="rId14"/>
    <p:sldId id="278" r:id="rId15"/>
    <p:sldId id="279" r:id="rId16"/>
    <p:sldId id="280" r:id="rId17"/>
    <p:sldId id="281" r:id="rId18"/>
    <p:sldId id="282" r:id="rId19"/>
    <p:sldId id="284" r:id="rId20"/>
    <p:sldId id="285" r:id="rId21"/>
    <p:sldId id="286" r:id="rId22"/>
    <p:sldId id="287" r:id="rId23"/>
    <p:sldId id="288" r:id="rId24"/>
    <p:sldId id="267" r:id="rId25"/>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Roboto" panose="02000000000000000000" pitchFamily="2" charset="0"/>
      <p:regular r:id="rId32"/>
      <p:bold r:id="rId33"/>
      <p:italic r:id="rId34"/>
      <p:boldItalic r:id="rId35"/>
    </p:embeddedFont>
    <p:embeddedFont>
      <p:font typeface="Twinkl" pitchFamily="2" charset="77"/>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guide id="12" orient="horz" pos="216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215"/>
    <a:srgbClr val="F1884C"/>
    <a:srgbClr val="E94E13"/>
    <a:srgbClr val="F7C1A2"/>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128" d="100"/>
          <a:sy n="128" d="100"/>
        </p:scale>
        <p:origin x="1424" y="176"/>
      </p:cViewPr>
      <p:guideLst>
        <p:guide orient="horz" pos="2160"/>
        <p:guide pos="2880"/>
        <p:guide pos="340"/>
        <p:guide orient="horz" pos="3974"/>
        <p:guide pos="5420"/>
        <p:guide orient="horz" pos="346"/>
        <p:guide pos="476"/>
        <p:guide orient="horz" pos="482"/>
        <p:guide orient="horz" pos="3838"/>
        <p:guide pos="5284"/>
        <p:guide orient="horz" pos="2169"/>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89F1ACE0-7122-7E42-A78C-08777B51A3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1E7E7DD9-6850-3C49-BFA7-29A2EFC3CC9E}" type="slidenum">
              <a:rPr lang="en-US" altLang="en-US" sz="1200"/>
              <a:pPr eaLnBrk="1" hangingPunct="1"/>
              <a:t>13</a:t>
            </a:fld>
            <a:endParaRPr lang="en-US" altLang="en-US" sz="1200"/>
          </a:p>
        </p:txBody>
      </p:sp>
      <p:sp>
        <p:nvSpPr>
          <p:cNvPr id="23555" name="Rectangle 2">
            <a:extLst>
              <a:ext uri="{FF2B5EF4-FFF2-40B4-BE49-F238E27FC236}">
                <a16:creationId xmlns:a16="http://schemas.microsoft.com/office/drawing/2014/main" id="{B0342E51-4383-BF43-BB46-F3D01CCA7B87}"/>
              </a:ext>
            </a:extLst>
          </p:cNvPr>
          <p:cNvSpPr>
            <a:spLocks noRot="1" noChangeArrowheads="1" noTextEdit="1"/>
          </p:cNvSpPr>
          <p:nvPr>
            <p:ph type="sldImg"/>
          </p:nvPr>
        </p:nvSpPr>
        <p:spPr>
          <a:ln/>
        </p:spPr>
      </p:sp>
      <p:sp>
        <p:nvSpPr>
          <p:cNvPr id="23556" name="Rectangle 3">
            <a:extLst>
              <a:ext uri="{FF2B5EF4-FFF2-40B4-BE49-F238E27FC236}">
                <a16:creationId xmlns:a16="http://schemas.microsoft.com/office/drawing/2014/main" id="{5E313D4B-B0B6-C447-A43A-3F4C902DD78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There are actually over 90 pyramids in Egpyt</a:t>
            </a:r>
          </a:p>
        </p:txBody>
      </p:sp>
    </p:spTree>
    <p:extLst>
      <p:ext uri="{BB962C8B-B14F-4D97-AF65-F5344CB8AC3E}">
        <p14:creationId xmlns:p14="http://schemas.microsoft.com/office/powerpoint/2010/main" val="29243515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he-ancient-world-world-history-history-subjects-key-stage-2/ks2-egyptians/ks2-egyptians-powerpoint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he-ancient-world-world-history-history-subjects-key-stage-2/ks2-egyptians/ks2-egyptians-powerpoints"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4" name="Freeform 7">
            <a:extLst>
              <a:ext uri="{FF2B5EF4-FFF2-40B4-BE49-F238E27FC236}">
                <a16:creationId xmlns:a16="http://schemas.microsoft.com/office/drawing/2014/main" id="{B0A8C143-0318-694C-A99C-F3490D52B808}"/>
              </a:ext>
            </a:extLst>
          </p:cNvPr>
          <p:cNvSpPr>
            <a:spLocks/>
          </p:cNvSpPr>
          <p:nvPr/>
        </p:nvSpPr>
        <p:spPr bwMode="auto">
          <a:xfrm>
            <a:off x="3024188" y="46038"/>
            <a:ext cx="3144837" cy="1046162"/>
          </a:xfrm>
          <a:custGeom>
            <a:avLst/>
            <a:gdLst>
              <a:gd name="T0" fmla="*/ 26 w 1981"/>
              <a:gd name="T1" fmla="*/ 107 h 659"/>
              <a:gd name="T2" fmla="*/ 42 w 1981"/>
              <a:gd name="T3" fmla="*/ 100 h 659"/>
              <a:gd name="T4" fmla="*/ 717 w 1981"/>
              <a:gd name="T5" fmla="*/ 100 h 659"/>
              <a:gd name="T6" fmla="*/ 767 w 1981"/>
              <a:gd name="T7" fmla="*/ 64 h 659"/>
              <a:gd name="T8" fmla="*/ 801 w 1981"/>
              <a:gd name="T9" fmla="*/ 44 h 659"/>
              <a:gd name="T10" fmla="*/ 835 w 1981"/>
              <a:gd name="T11" fmla="*/ 28 h 659"/>
              <a:gd name="T12" fmla="*/ 877 w 1981"/>
              <a:gd name="T13" fmla="*/ 18 h 659"/>
              <a:gd name="T14" fmla="*/ 917 w 1981"/>
              <a:gd name="T15" fmla="*/ 9 h 659"/>
              <a:gd name="T16" fmla="*/ 960 w 1981"/>
              <a:gd name="T17" fmla="*/ 4 h 659"/>
              <a:gd name="T18" fmla="*/ 1014 w 1981"/>
              <a:gd name="T19" fmla="*/ 0 h 659"/>
              <a:gd name="T20" fmla="*/ 1076 w 1981"/>
              <a:gd name="T21" fmla="*/ 9 h 659"/>
              <a:gd name="T22" fmla="*/ 1133 w 1981"/>
              <a:gd name="T23" fmla="*/ 24 h 659"/>
              <a:gd name="T24" fmla="*/ 1174 w 1981"/>
              <a:gd name="T25" fmla="*/ 44 h 659"/>
              <a:gd name="T26" fmla="*/ 1219 w 1981"/>
              <a:gd name="T27" fmla="*/ 64 h 659"/>
              <a:gd name="T28" fmla="*/ 1247 w 1981"/>
              <a:gd name="T29" fmla="*/ 82 h 659"/>
              <a:gd name="T30" fmla="*/ 1273 w 1981"/>
              <a:gd name="T31" fmla="*/ 103 h 659"/>
              <a:gd name="T32" fmla="*/ 1919 w 1981"/>
              <a:gd name="T33" fmla="*/ 100 h 659"/>
              <a:gd name="T34" fmla="*/ 1941 w 1981"/>
              <a:gd name="T35" fmla="*/ 105 h 659"/>
              <a:gd name="T36" fmla="*/ 1956 w 1981"/>
              <a:gd name="T37" fmla="*/ 116 h 659"/>
              <a:gd name="T38" fmla="*/ 1970 w 1981"/>
              <a:gd name="T39" fmla="*/ 146 h 659"/>
              <a:gd name="T40" fmla="*/ 1978 w 1981"/>
              <a:gd name="T41" fmla="*/ 180 h 659"/>
              <a:gd name="T42" fmla="*/ 1980 w 1981"/>
              <a:gd name="T43" fmla="*/ 220 h 659"/>
              <a:gd name="T44" fmla="*/ 1980 w 1981"/>
              <a:gd name="T45" fmla="*/ 559 h 659"/>
              <a:gd name="T46" fmla="*/ 1284 w 1981"/>
              <a:gd name="T47" fmla="*/ 560 h 659"/>
              <a:gd name="T48" fmla="*/ 1112 w 1981"/>
              <a:gd name="T49" fmla="*/ 656 h 659"/>
              <a:gd name="T50" fmla="*/ 829 w 1981"/>
              <a:gd name="T51" fmla="*/ 658 h 659"/>
              <a:gd name="T52" fmla="*/ 694 w 1981"/>
              <a:gd name="T53" fmla="*/ 554 h 659"/>
              <a:gd name="T54" fmla="*/ 74 w 1981"/>
              <a:gd name="T55" fmla="*/ 559 h 659"/>
              <a:gd name="T56" fmla="*/ 0 w 1981"/>
              <a:gd name="T57" fmla="*/ 559 h 659"/>
              <a:gd name="T58" fmla="*/ 0 w 1981"/>
              <a:gd name="T59" fmla="*/ 243 h 659"/>
              <a:gd name="T60" fmla="*/ 0 w 1981"/>
              <a:gd name="T61" fmla="*/ 196 h 659"/>
              <a:gd name="T62" fmla="*/ 8 w 1981"/>
              <a:gd name="T63" fmla="*/ 151 h 659"/>
              <a:gd name="T64" fmla="*/ 15 w 1981"/>
              <a:gd name="T65" fmla="*/ 128 h 659"/>
              <a:gd name="T66" fmla="*/ 26 w 1981"/>
              <a:gd name="T67" fmla="*/ 107 h 6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81" h="659">
                <a:moveTo>
                  <a:pt x="26" y="107"/>
                </a:moveTo>
                <a:lnTo>
                  <a:pt x="42" y="100"/>
                </a:lnTo>
                <a:lnTo>
                  <a:pt x="717" y="100"/>
                </a:lnTo>
                <a:lnTo>
                  <a:pt x="767" y="64"/>
                </a:lnTo>
                <a:lnTo>
                  <a:pt x="801" y="44"/>
                </a:lnTo>
                <a:lnTo>
                  <a:pt x="835" y="28"/>
                </a:lnTo>
                <a:lnTo>
                  <a:pt x="877" y="18"/>
                </a:lnTo>
                <a:lnTo>
                  <a:pt x="917" y="9"/>
                </a:lnTo>
                <a:lnTo>
                  <a:pt x="960" y="4"/>
                </a:lnTo>
                <a:lnTo>
                  <a:pt x="1014" y="0"/>
                </a:lnTo>
                <a:lnTo>
                  <a:pt x="1076" y="9"/>
                </a:lnTo>
                <a:lnTo>
                  <a:pt x="1133" y="24"/>
                </a:lnTo>
                <a:lnTo>
                  <a:pt x="1174" y="44"/>
                </a:lnTo>
                <a:lnTo>
                  <a:pt x="1219" y="64"/>
                </a:lnTo>
                <a:lnTo>
                  <a:pt x="1247" y="82"/>
                </a:lnTo>
                <a:lnTo>
                  <a:pt x="1273" y="103"/>
                </a:lnTo>
                <a:lnTo>
                  <a:pt x="1919" y="100"/>
                </a:lnTo>
                <a:lnTo>
                  <a:pt x="1941" y="105"/>
                </a:lnTo>
                <a:lnTo>
                  <a:pt x="1956" y="116"/>
                </a:lnTo>
                <a:lnTo>
                  <a:pt x="1970" y="146"/>
                </a:lnTo>
                <a:lnTo>
                  <a:pt x="1978" y="180"/>
                </a:lnTo>
                <a:lnTo>
                  <a:pt x="1980" y="220"/>
                </a:lnTo>
                <a:lnTo>
                  <a:pt x="1980" y="559"/>
                </a:lnTo>
                <a:lnTo>
                  <a:pt x="1284" y="560"/>
                </a:lnTo>
                <a:lnTo>
                  <a:pt x="1112" y="656"/>
                </a:lnTo>
                <a:lnTo>
                  <a:pt x="829" y="658"/>
                </a:lnTo>
                <a:lnTo>
                  <a:pt x="694" y="554"/>
                </a:lnTo>
                <a:lnTo>
                  <a:pt x="74" y="559"/>
                </a:lnTo>
                <a:lnTo>
                  <a:pt x="0" y="559"/>
                </a:lnTo>
                <a:lnTo>
                  <a:pt x="0" y="243"/>
                </a:lnTo>
                <a:lnTo>
                  <a:pt x="0" y="196"/>
                </a:lnTo>
                <a:lnTo>
                  <a:pt x="8" y="151"/>
                </a:lnTo>
                <a:lnTo>
                  <a:pt x="15" y="128"/>
                </a:lnTo>
                <a:lnTo>
                  <a:pt x="26" y="107"/>
                </a:lnTo>
              </a:path>
            </a:pathLst>
          </a:custGeom>
          <a:gradFill rotWithShape="0">
            <a:gsLst>
              <a:gs pos="0">
                <a:srgbClr val="00CCFF"/>
              </a:gs>
              <a:gs pos="50000">
                <a:srgbClr val="FFFFFF"/>
              </a:gs>
              <a:gs pos="100000">
                <a:srgbClr val="00CCFF"/>
              </a:gs>
            </a:gsLst>
            <a:lin ang="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5" name="Oval 8">
            <a:extLst>
              <a:ext uri="{FF2B5EF4-FFF2-40B4-BE49-F238E27FC236}">
                <a16:creationId xmlns:a16="http://schemas.microsoft.com/office/drawing/2014/main" id="{DDBBE43E-D421-C840-BFDF-BDC48CFD1E25}"/>
              </a:ext>
            </a:extLst>
          </p:cNvPr>
          <p:cNvSpPr>
            <a:spLocks noChangeArrowheads="1"/>
          </p:cNvSpPr>
          <p:nvPr/>
        </p:nvSpPr>
        <p:spPr bwMode="auto">
          <a:xfrm>
            <a:off x="4003675" y="57150"/>
            <a:ext cx="1217613" cy="1079500"/>
          </a:xfrm>
          <a:prstGeom prst="ellipse">
            <a:avLst/>
          </a:prstGeom>
          <a:gradFill rotWithShape="0">
            <a:gsLst>
              <a:gs pos="0">
                <a:srgbClr val="00CCFF"/>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endParaRPr kumimoji="1" lang="en-US" altLang="en-US"/>
          </a:p>
        </p:txBody>
      </p:sp>
      <p:sp>
        <p:nvSpPr>
          <p:cNvPr id="6" name="Freeform 9">
            <a:extLst>
              <a:ext uri="{FF2B5EF4-FFF2-40B4-BE49-F238E27FC236}">
                <a16:creationId xmlns:a16="http://schemas.microsoft.com/office/drawing/2014/main" id="{899D1852-203D-D445-A757-CBEFB4B604B0}"/>
              </a:ext>
            </a:extLst>
          </p:cNvPr>
          <p:cNvSpPr>
            <a:spLocks/>
          </p:cNvSpPr>
          <p:nvPr/>
        </p:nvSpPr>
        <p:spPr bwMode="auto">
          <a:xfrm>
            <a:off x="3022600" y="684213"/>
            <a:ext cx="3146425" cy="485775"/>
          </a:xfrm>
          <a:custGeom>
            <a:avLst/>
            <a:gdLst>
              <a:gd name="T0" fmla="*/ 96 w 1982"/>
              <a:gd name="T1" fmla="*/ 68 h 306"/>
              <a:gd name="T2" fmla="*/ 156 w 1982"/>
              <a:gd name="T3" fmla="*/ 68 h 306"/>
              <a:gd name="T4" fmla="*/ 203 w 1982"/>
              <a:gd name="T5" fmla="*/ 101 h 306"/>
              <a:gd name="T6" fmla="*/ 279 w 1982"/>
              <a:gd name="T7" fmla="*/ 82 h 306"/>
              <a:gd name="T8" fmla="*/ 366 w 1982"/>
              <a:gd name="T9" fmla="*/ 71 h 306"/>
              <a:gd name="T10" fmla="*/ 427 w 1982"/>
              <a:gd name="T11" fmla="*/ 92 h 306"/>
              <a:gd name="T12" fmla="*/ 493 w 1982"/>
              <a:gd name="T13" fmla="*/ 82 h 306"/>
              <a:gd name="T14" fmla="*/ 599 w 1982"/>
              <a:gd name="T15" fmla="*/ 87 h 306"/>
              <a:gd name="T16" fmla="*/ 667 w 1982"/>
              <a:gd name="T17" fmla="*/ 101 h 306"/>
              <a:gd name="T18" fmla="*/ 766 w 1982"/>
              <a:gd name="T19" fmla="*/ 128 h 306"/>
              <a:gd name="T20" fmla="*/ 814 w 1982"/>
              <a:gd name="T21" fmla="*/ 158 h 306"/>
              <a:gd name="T22" fmla="*/ 850 w 1982"/>
              <a:gd name="T23" fmla="*/ 208 h 306"/>
              <a:gd name="T24" fmla="*/ 917 w 1982"/>
              <a:gd name="T25" fmla="*/ 206 h 306"/>
              <a:gd name="T26" fmla="*/ 979 w 1982"/>
              <a:gd name="T27" fmla="*/ 222 h 306"/>
              <a:gd name="T28" fmla="*/ 1033 w 1982"/>
              <a:gd name="T29" fmla="*/ 210 h 306"/>
              <a:gd name="T30" fmla="*/ 1091 w 1982"/>
              <a:gd name="T31" fmla="*/ 194 h 306"/>
              <a:gd name="T32" fmla="*/ 1156 w 1982"/>
              <a:gd name="T33" fmla="*/ 162 h 306"/>
              <a:gd name="T34" fmla="*/ 1220 w 1982"/>
              <a:gd name="T35" fmla="*/ 109 h 306"/>
              <a:gd name="T36" fmla="*/ 1291 w 1982"/>
              <a:gd name="T37" fmla="*/ 83 h 306"/>
              <a:gd name="T38" fmla="*/ 1339 w 1982"/>
              <a:gd name="T39" fmla="*/ 90 h 306"/>
              <a:gd name="T40" fmla="*/ 1398 w 1982"/>
              <a:gd name="T41" fmla="*/ 91 h 306"/>
              <a:gd name="T42" fmla="*/ 1480 w 1982"/>
              <a:gd name="T43" fmla="*/ 111 h 306"/>
              <a:gd name="T44" fmla="*/ 1527 w 1982"/>
              <a:gd name="T45" fmla="*/ 82 h 306"/>
              <a:gd name="T46" fmla="*/ 1569 w 1982"/>
              <a:gd name="T47" fmla="*/ 88 h 306"/>
              <a:gd name="T48" fmla="*/ 1642 w 1982"/>
              <a:gd name="T49" fmla="*/ 53 h 306"/>
              <a:gd name="T50" fmla="*/ 1687 w 1982"/>
              <a:gd name="T51" fmla="*/ 57 h 306"/>
              <a:gd name="T52" fmla="*/ 1739 w 1982"/>
              <a:gd name="T53" fmla="*/ 11 h 306"/>
              <a:gd name="T54" fmla="*/ 1792 w 1982"/>
              <a:gd name="T55" fmla="*/ 51 h 306"/>
              <a:gd name="T56" fmla="*/ 1847 w 1982"/>
              <a:gd name="T57" fmla="*/ 0 h 306"/>
              <a:gd name="T58" fmla="*/ 1896 w 1982"/>
              <a:gd name="T59" fmla="*/ 61 h 306"/>
              <a:gd name="T60" fmla="*/ 1946 w 1982"/>
              <a:gd name="T61" fmla="*/ 26 h 306"/>
              <a:gd name="T62" fmla="*/ 1981 w 1982"/>
              <a:gd name="T63" fmla="*/ 46 h 306"/>
              <a:gd name="T64" fmla="*/ 1304 w 1982"/>
              <a:gd name="T65" fmla="*/ 230 h 306"/>
              <a:gd name="T66" fmla="*/ 893 w 1982"/>
              <a:gd name="T67" fmla="*/ 305 h 306"/>
              <a:gd name="T68" fmla="*/ 699 w 1982"/>
              <a:gd name="T69" fmla="*/ 157 h 306"/>
              <a:gd name="T70" fmla="*/ 0 w 1982"/>
              <a:gd name="T71" fmla="*/ 31 h 306"/>
              <a:gd name="T72" fmla="*/ 29 w 1982"/>
              <a:gd name="T73" fmla="*/ 53 h 306"/>
              <a:gd name="T74" fmla="*/ 68 w 1982"/>
              <a:gd name="T75" fmla="*/ 61 h 3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82" h="306">
                <a:moveTo>
                  <a:pt x="68" y="61"/>
                </a:moveTo>
                <a:lnTo>
                  <a:pt x="96" y="68"/>
                </a:lnTo>
                <a:lnTo>
                  <a:pt x="126" y="61"/>
                </a:lnTo>
                <a:lnTo>
                  <a:pt x="156" y="68"/>
                </a:lnTo>
                <a:lnTo>
                  <a:pt x="178" y="86"/>
                </a:lnTo>
                <a:lnTo>
                  <a:pt x="203" y="101"/>
                </a:lnTo>
                <a:lnTo>
                  <a:pt x="244" y="88"/>
                </a:lnTo>
                <a:lnTo>
                  <a:pt x="279" y="82"/>
                </a:lnTo>
                <a:lnTo>
                  <a:pt x="330" y="82"/>
                </a:lnTo>
                <a:lnTo>
                  <a:pt x="366" y="71"/>
                </a:lnTo>
                <a:lnTo>
                  <a:pt x="398" y="81"/>
                </a:lnTo>
                <a:lnTo>
                  <a:pt x="427" y="92"/>
                </a:lnTo>
                <a:lnTo>
                  <a:pt x="452" y="95"/>
                </a:lnTo>
                <a:lnTo>
                  <a:pt x="493" y="82"/>
                </a:lnTo>
                <a:lnTo>
                  <a:pt x="536" y="82"/>
                </a:lnTo>
                <a:lnTo>
                  <a:pt x="599" y="87"/>
                </a:lnTo>
                <a:lnTo>
                  <a:pt x="625" y="105"/>
                </a:lnTo>
                <a:lnTo>
                  <a:pt x="667" y="101"/>
                </a:lnTo>
                <a:lnTo>
                  <a:pt x="725" y="95"/>
                </a:lnTo>
                <a:lnTo>
                  <a:pt x="766" y="128"/>
                </a:lnTo>
                <a:lnTo>
                  <a:pt x="790" y="135"/>
                </a:lnTo>
                <a:lnTo>
                  <a:pt x="814" y="158"/>
                </a:lnTo>
                <a:lnTo>
                  <a:pt x="826" y="194"/>
                </a:lnTo>
                <a:lnTo>
                  <a:pt x="850" y="208"/>
                </a:lnTo>
                <a:lnTo>
                  <a:pt x="880" y="208"/>
                </a:lnTo>
                <a:lnTo>
                  <a:pt x="917" y="206"/>
                </a:lnTo>
                <a:lnTo>
                  <a:pt x="953" y="208"/>
                </a:lnTo>
                <a:lnTo>
                  <a:pt x="979" y="222"/>
                </a:lnTo>
                <a:lnTo>
                  <a:pt x="999" y="211"/>
                </a:lnTo>
                <a:lnTo>
                  <a:pt x="1033" y="210"/>
                </a:lnTo>
                <a:lnTo>
                  <a:pt x="1065" y="189"/>
                </a:lnTo>
                <a:lnTo>
                  <a:pt x="1091" y="194"/>
                </a:lnTo>
                <a:lnTo>
                  <a:pt x="1136" y="187"/>
                </a:lnTo>
                <a:lnTo>
                  <a:pt x="1156" y="162"/>
                </a:lnTo>
                <a:lnTo>
                  <a:pt x="1208" y="141"/>
                </a:lnTo>
                <a:lnTo>
                  <a:pt x="1220" y="109"/>
                </a:lnTo>
                <a:lnTo>
                  <a:pt x="1246" y="93"/>
                </a:lnTo>
                <a:lnTo>
                  <a:pt x="1291" y="83"/>
                </a:lnTo>
                <a:lnTo>
                  <a:pt x="1315" y="95"/>
                </a:lnTo>
                <a:lnTo>
                  <a:pt x="1339" y="90"/>
                </a:lnTo>
                <a:lnTo>
                  <a:pt x="1368" y="101"/>
                </a:lnTo>
                <a:lnTo>
                  <a:pt x="1398" y="91"/>
                </a:lnTo>
                <a:lnTo>
                  <a:pt x="1455" y="101"/>
                </a:lnTo>
                <a:lnTo>
                  <a:pt x="1480" y="111"/>
                </a:lnTo>
                <a:lnTo>
                  <a:pt x="1508" y="84"/>
                </a:lnTo>
                <a:lnTo>
                  <a:pt x="1527" y="82"/>
                </a:lnTo>
                <a:lnTo>
                  <a:pt x="1549" y="92"/>
                </a:lnTo>
                <a:lnTo>
                  <a:pt x="1569" y="88"/>
                </a:lnTo>
                <a:lnTo>
                  <a:pt x="1596" y="61"/>
                </a:lnTo>
                <a:lnTo>
                  <a:pt x="1642" y="53"/>
                </a:lnTo>
                <a:lnTo>
                  <a:pt x="1664" y="57"/>
                </a:lnTo>
                <a:lnTo>
                  <a:pt x="1687" y="57"/>
                </a:lnTo>
                <a:lnTo>
                  <a:pt x="1720" y="23"/>
                </a:lnTo>
                <a:lnTo>
                  <a:pt x="1739" y="11"/>
                </a:lnTo>
                <a:lnTo>
                  <a:pt x="1764" y="16"/>
                </a:lnTo>
                <a:lnTo>
                  <a:pt x="1792" y="51"/>
                </a:lnTo>
                <a:lnTo>
                  <a:pt x="1820" y="29"/>
                </a:lnTo>
                <a:lnTo>
                  <a:pt x="1847" y="0"/>
                </a:lnTo>
                <a:lnTo>
                  <a:pt x="1870" y="1"/>
                </a:lnTo>
                <a:lnTo>
                  <a:pt x="1896" y="61"/>
                </a:lnTo>
                <a:lnTo>
                  <a:pt x="1917" y="51"/>
                </a:lnTo>
                <a:lnTo>
                  <a:pt x="1946" y="26"/>
                </a:lnTo>
                <a:lnTo>
                  <a:pt x="1969" y="25"/>
                </a:lnTo>
                <a:lnTo>
                  <a:pt x="1981" y="46"/>
                </a:lnTo>
                <a:lnTo>
                  <a:pt x="1981" y="196"/>
                </a:lnTo>
                <a:lnTo>
                  <a:pt x="1304" y="230"/>
                </a:lnTo>
                <a:lnTo>
                  <a:pt x="1098" y="293"/>
                </a:lnTo>
                <a:lnTo>
                  <a:pt x="893" y="305"/>
                </a:lnTo>
                <a:lnTo>
                  <a:pt x="792" y="250"/>
                </a:lnTo>
                <a:lnTo>
                  <a:pt x="699" y="157"/>
                </a:lnTo>
                <a:lnTo>
                  <a:pt x="0" y="141"/>
                </a:lnTo>
                <a:lnTo>
                  <a:pt x="0" y="31"/>
                </a:lnTo>
                <a:lnTo>
                  <a:pt x="12" y="47"/>
                </a:lnTo>
                <a:lnTo>
                  <a:pt x="29" y="53"/>
                </a:lnTo>
                <a:lnTo>
                  <a:pt x="51" y="55"/>
                </a:lnTo>
                <a:lnTo>
                  <a:pt x="68" y="61"/>
                </a:lnTo>
              </a:path>
            </a:pathLst>
          </a:custGeom>
          <a:solidFill>
            <a:srgbClr val="003300"/>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7" name="Freeform 10">
            <a:extLst>
              <a:ext uri="{FF2B5EF4-FFF2-40B4-BE49-F238E27FC236}">
                <a16:creationId xmlns:a16="http://schemas.microsoft.com/office/drawing/2014/main" id="{3A602BB9-876D-E948-A113-FAA868BF7AD5}"/>
              </a:ext>
            </a:extLst>
          </p:cNvPr>
          <p:cNvSpPr>
            <a:spLocks/>
          </p:cNvSpPr>
          <p:nvPr/>
        </p:nvSpPr>
        <p:spPr bwMode="auto">
          <a:xfrm>
            <a:off x="3022600" y="771525"/>
            <a:ext cx="3146425" cy="490538"/>
          </a:xfrm>
          <a:custGeom>
            <a:avLst/>
            <a:gdLst>
              <a:gd name="T0" fmla="*/ 42 w 1982"/>
              <a:gd name="T1" fmla="*/ 200 h 309"/>
              <a:gd name="T2" fmla="*/ 714 w 1982"/>
              <a:gd name="T3" fmla="*/ 201 h 309"/>
              <a:gd name="T4" fmla="*/ 772 w 1982"/>
              <a:gd name="T5" fmla="*/ 249 h 309"/>
              <a:gd name="T6" fmla="*/ 844 w 1982"/>
              <a:gd name="T7" fmla="*/ 281 h 309"/>
              <a:gd name="T8" fmla="*/ 932 w 1982"/>
              <a:gd name="T9" fmla="*/ 301 h 309"/>
              <a:gd name="T10" fmla="*/ 1065 w 1982"/>
              <a:gd name="T11" fmla="*/ 301 h 309"/>
              <a:gd name="T12" fmla="*/ 1221 w 1982"/>
              <a:gd name="T13" fmla="*/ 253 h 309"/>
              <a:gd name="T14" fmla="*/ 1287 w 1982"/>
              <a:gd name="T15" fmla="*/ 200 h 309"/>
              <a:gd name="T16" fmla="*/ 1942 w 1982"/>
              <a:gd name="T17" fmla="*/ 199 h 309"/>
              <a:gd name="T18" fmla="*/ 1971 w 1982"/>
              <a:gd name="T19" fmla="*/ 184 h 309"/>
              <a:gd name="T20" fmla="*/ 1981 w 1982"/>
              <a:gd name="T21" fmla="*/ 155 h 309"/>
              <a:gd name="T22" fmla="*/ 1964 w 1982"/>
              <a:gd name="T23" fmla="*/ 0 h 309"/>
              <a:gd name="T24" fmla="*/ 1946 w 1982"/>
              <a:gd name="T25" fmla="*/ 29 h 309"/>
              <a:gd name="T26" fmla="*/ 1931 w 1982"/>
              <a:gd name="T27" fmla="*/ 53 h 309"/>
              <a:gd name="T28" fmla="*/ 1897 w 1982"/>
              <a:gd name="T29" fmla="*/ 38 h 309"/>
              <a:gd name="T30" fmla="*/ 1856 w 1982"/>
              <a:gd name="T31" fmla="*/ 23 h 309"/>
              <a:gd name="T32" fmla="*/ 1805 w 1982"/>
              <a:gd name="T33" fmla="*/ 53 h 309"/>
              <a:gd name="T34" fmla="*/ 1771 w 1982"/>
              <a:gd name="T35" fmla="*/ 38 h 309"/>
              <a:gd name="T36" fmla="*/ 1727 w 1982"/>
              <a:gd name="T37" fmla="*/ 31 h 309"/>
              <a:gd name="T38" fmla="*/ 1705 w 1982"/>
              <a:gd name="T39" fmla="*/ 61 h 309"/>
              <a:gd name="T40" fmla="*/ 1660 w 1982"/>
              <a:gd name="T41" fmla="*/ 53 h 309"/>
              <a:gd name="T42" fmla="*/ 1597 w 1982"/>
              <a:gd name="T43" fmla="*/ 61 h 309"/>
              <a:gd name="T44" fmla="*/ 1538 w 1982"/>
              <a:gd name="T45" fmla="*/ 53 h 309"/>
              <a:gd name="T46" fmla="*/ 1479 w 1982"/>
              <a:gd name="T47" fmla="*/ 76 h 309"/>
              <a:gd name="T48" fmla="*/ 1429 w 1982"/>
              <a:gd name="T49" fmla="*/ 55 h 309"/>
              <a:gd name="T50" fmla="*/ 1344 w 1982"/>
              <a:gd name="T51" fmla="*/ 72 h 309"/>
              <a:gd name="T52" fmla="*/ 1281 w 1982"/>
              <a:gd name="T53" fmla="*/ 69 h 309"/>
              <a:gd name="T54" fmla="*/ 1242 w 1982"/>
              <a:gd name="T55" fmla="*/ 130 h 309"/>
              <a:gd name="T56" fmla="*/ 1214 w 1982"/>
              <a:gd name="T57" fmla="*/ 178 h 309"/>
              <a:gd name="T58" fmla="*/ 1156 w 1982"/>
              <a:gd name="T59" fmla="*/ 196 h 309"/>
              <a:gd name="T60" fmla="*/ 1106 w 1982"/>
              <a:gd name="T61" fmla="*/ 213 h 309"/>
              <a:gd name="T62" fmla="*/ 1005 w 1982"/>
              <a:gd name="T63" fmla="*/ 221 h 309"/>
              <a:gd name="T64" fmla="*/ 883 w 1982"/>
              <a:gd name="T65" fmla="*/ 233 h 309"/>
              <a:gd name="T66" fmla="*/ 792 w 1982"/>
              <a:gd name="T67" fmla="*/ 186 h 309"/>
              <a:gd name="T68" fmla="*/ 721 w 1982"/>
              <a:gd name="T69" fmla="*/ 91 h 309"/>
              <a:gd name="T70" fmla="*/ 634 w 1982"/>
              <a:gd name="T71" fmla="*/ 76 h 309"/>
              <a:gd name="T72" fmla="*/ 526 w 1982"/>
              <a:gd name="T73" fmla="*/ 53 h 309"/>
              <a:gd name="T74" fmla="*/ 415 w 1982"/>
              <a:gd name="T75" fmla="*/ 38 h 309"/>
              <a:gd name="T76" fmla="*/ 339 w 1982"/>
              <a:gd name="T77" fmla="*/ 57 h 309"/>
              <a:gd name="T78" fmla="*/ 295 w 1982"/>
              <a:gd name="T79" fmla="*/ 51 h 309"/>
              <a:gd name="T80" fmla="*/ 231 w 1982"/>
              <a:gd name="T81" fmla="*/ 59 h 309"/>
              <a:gd name="T82" fmla="*/ 162 w 1982"/>
              <a:gd name="T83" fmla="*/ 57 h 309"/>
              <a:gd name="T84" fmla="*/ 90 w 1982"/>
              <a:gd name="T85" fmla="*/ 70 h 309"/>
              <a:gd name="T86" fmla="*/ 18 w 1982"/>
              <a:gd name="T87" fmla="*/ 61 h 309"/>
              <a:gd name="T88" fmla="*/ 2 w 1982"/>
              <a:gd name="T89" fmla="*/ 120 h 309"/>
              <a:gd name="T90" fmla="*/ 14 w 1982"/>
              <a:gd name="T91" fmla="*/ 190 h 3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982" h="309">
                <a:moveTo>
                  <a:pt x="26" y="196"/>
                </a:moveTo>
                <a:lnTo>
                  <a:pt x="42" y="200"/>
                </a:lnTo>
                <a:lnTo>
                  <a:pt x="61" y="201"/>
                </a:lnTo>
                <a:lnTo>
                  <a:pt x="714" y="201"/>
                </a:lnTo>
                <a:lnTo>
                  <a:pt x="727" y="217"/>
                </a:lnTo>
                <a:lnTo>
                  <a:pt x="772" y="249"/>
                </a:lnTo>
                <a:lnTo>
                  <a:pt x="811" y="267"/>
                </a:lnTo>
                <a:lnTo>
                  <a:pt x="844" y="281"/>
                </a:lnTo>
                <a:lnTo>
                  <a:pt x="887" y="296"/>
                </a:lnTo>
                <a:lnTo>
                  <a:pt x="932" y="301"/>
                </a:lnTo>
                <a:lnTo>
                  <a:pt x="1001" y="308"/>
                </a:lnTo>
                <a:lnTo>
                  <a:pt x="1065" y="301"/>
                </a:lnTo>
                <a:lnTo>
                  <a:pt x="1147" y="285"/>
                </a:lnTo>
                <a:lnTo>
                  <a:pt x="1221" y="253"/>
                </a:lnTo>
                <a:lnTo>
                  <a:pt x="1264" y="221"/>
                </a:lnTo>
                <a:lnTo>
                  <a:pt x="1287" y="200"/>
                </a:lnTo>
                <a:lnTo>
                  <a:pt x="1920" y="201"/>
                </a:lnTo>
                <a:lnTo>
                  <a:pt x="1942" y="199"/>
                </a:lnTo>
                <a:lnTo>
                  <a:pt x="1957" y="195"/>
                </a:lnTo>
                <a:lnTo>
                  <a:pt x="1971" y="184"/>
                </a:lnTo>
                <a:lnTo>
                  <a:pt x="1979" y="170"/>
                </a:lnTo>
                <a:lnTo>
                  <a:pt x="1981" y="155"/>
                </a:lnTo>
                <a:lnTo>
                  <a:pt x="1981" y="23"/>
                </a:lnTo>
                <a:lnTo>
                  <a:pt x="1964" y="0"/>
                </a:lnTo>
                <a:lnTo>
                  <a:pt x="1955" y="7"/>
                </a:lnTo>
                <a:lnTo>
                  <a:pt x="1946" y="29"/>
                </a:lnTo>
                <a:lnTo>
                  <a:pt x="1940" y="55"/>
                </a:lnTo>
                <a:lnTo>
                  <a:pt x="1931" y="53"/>
                </a:lnTo>
                <a:lnTo>
                  <a:pt x="1920" y="51"/>
                </a:lnTo>
                <a:lnTo>
                  <a:pt x="1897" y="38"/>
                </a:lnTo>
                <a:lnTo>
                  <a:pt x="1881" y="27"/>
                </a:lnTo>
                <a:lnTo>
                  <a:pt x="1856" y="23"/>
                </a:lnTo>
                <a:lnTo>
                  <a:pt x="1830" y="35"/>
                </a:lnTo>
                <a:lnTo>
                  <a:pt x="1805" y="53"/>
                </a:lnTo>
                <a:lnTo>
                  <a:pt x="1787" y="40"/>
                </a:lnTo>
                <a:lnTo>
                  <a:pt x="1771" y="38"/>
                </a:lnTo>
                <a:lnTo>
                  <a:pt x="1749" y="27"/>
                </a:lnTo>
                <a:lnTo>
                  <a:pt x="1727" y="31"/>
                </a:lnTo>
                <a:lnTo>
                  <a:pt x="1711" y="44"/>
                </a:lnTo>
                <a:lnTo>
                  <a:pt x="1705" y="61"/>
                </a:lnTo>
                <a:lnTo>
                  <a:pt x="1686" y="53"/>
                </a:lnTo>
                <a:lnTo>
                  <a:pt x="1660" y="53"/>
                </a:lnTo>
                <a:lnTo>
                  <a:pt x="1627" y="46"/>
                </a:lnTo>
                <a:lnTo>
                  <a:pt x="1597" y="61"/>
                </a:lnTo>
                <a:lnTo>
                  <a:pt x="1571" y="39"/>
                </a:lnTo>
                <a:lnTo>
                  <a:pt x="1538" y="53"/>
                </a:lnTo>
                <a:lnTo>
                  <a:pt x="1505" y="89"/>
                </a:lnTo>
                <a:lnTo>
                  <a:pt x="1479" y="76"/>
                </a:lnTo>
                <a:lnTo>
                  <a:pt x="1455" y="62"/>
                </a:lnTo>
                <a:lnTo>
                  <a:pt x="1429" y="55"/>
                </a:lnTo>
                <a:lnTo>
                  <a:pt x="1396" y="61"/>
                </a:lnTo>
                <a:lnTo>
                  <a:pt x="1344" y="72"/>
                </a:lnTo>
                <a:lnTo>
                  <a:pt x="1297" y="60"/>
                </a:lnTo>
                <a:lnTo>
                  <a:pt x="1281" y="69"/>
                </a:lnTo>
                <a:lnTo>
                  <a:pt x="1259" y="91"/>
                </a:lnTo>
                <a:lnTo>
                  <a:pt x="1242" y="130"/>
                </a:lnTo>
                <a:lnTo>
                  <a:pt x="1222" y="150"/>
                </a:lnTo>
                <a:lnTo>
                  <a:pt x="1214" y="178"/>
                </a:lnTo>
                <a:lnTo>
                  <a:pt x="1192" y="190"/>
                </a:lnTo>
                <a:lnTo>
                  <a:pt x="1156" y="196"/>
                </a:lnTo>
                <a:lnTo>
                  <a:pt x="1115" y="199"/>
                </a:lnTo>
                <a:lnTo>
                  <a:pt x="1106" y="213"/>
                </a:lnTo>
                <a:lnTo>
                  <a:pt x="1053" y="209"/>
                </a:lnTo>
                <a:lnTo>
                  <a:pt x="1005" y="221"/>
                </a:lnTo>
                <a:lnTo>
                  <a:pt x="960" y="218"/>
                </a:lnTo>
                <a:lnTo>
                  <a:pt x="883" y="233"/>
                </a:lnTo>
                <a:lnTo>
                  <a:pt x="840" y="196"/>
                </a:lnTo>
                <a:lnTo>
                  <a:pt x="792" y="186"/>
                </a:lnTo>
                <a:lnTo>
                  <a:pt x="742" y="121"/>
                </a:lnTo>
                <a:lnTo>
                  <a:pt x="721" y="91"/>
                </a:lnTo>
                <a:lnTo>
                  <a:pt x="696" y="84"/>
                </a:lnTo>
                <a:lnTo>
                  <a:pt x="634" y="76"/>
                </a:lnTo>
                <a:lnTo>
                  <a:pt x="582" y="68"/>
                </a:lnTo>
                <a:lnTo>
                  <a:pt x="526" y="53"/>
                </a:lnTo>
                <a:lnTo>
                  <a:pt x="475" y="68"/>
                </a:lnTo>
                <a:lnTo>
                  <a:pt x="415" y="38"/>
                </a:lnTo>
                <a:lnTo>
                  <a:pt x="370" y="39"/>
                </a:lnTo>
                <a:lnTo>
                  <a:pt x="339" y="57"/>
                </a:lnTo>
                <a:lnTo>
                  <a:pt x="320" y="42"/>
                </a:lnTo>
                <a:lnTo>
                  <a:pt x="295" y="51"/>
                </a:lnTo>
                <a:lnTo>
                  <a:pt x="263" y="53"/>
                </a:lnTo>
                <a:lnTo>
                  <a:pt x="231" y="59"/>
                </a:lnTo>
                <a:lnTo>
                  <a:pt x="193" y="72"/>
                </a:lnTo>
                <a:lnTo>
                  <a:pt x="162" y="57"/>
                </a:lnTo>
                <a:lnTo>
                  <a:pt x="131" y="64"/>
                </a:lnTo>
                <a:lnTo>
                  <a:pt x="90" y="70"/>
                </a:lnTo>
                <a:lnTo>
                  <a:pt x="65" y="64"/>
                </a:lnTo>
                <a:lnTo>
                  <a:pt x="18" y="61"/>
                </a:lnTo>
                <a:lnTo>
                  <a:pt x="0" y="76"/>
                </a:lnTo>
                <a:lnTo>
                  <a:pt x="2" y="120"/>
                </a:lnTo>
                <a:lnTo>
                  <a:pt x="5" y="157"/>
                </a:lnTo>
                <a:lnTo>
                  <a:pt x="14" y="190"/>
                </a:lnTo>
                <a:lnTo>
                  <a:pt x="26" y="196"/>
                </a:lnTo>
              </a:path>
            </a:pathLst>
          </a:custGeom>
          <a:gradFill rotWithShape="0">
            <a:gsLst>
              <a:gs pos="0">
                <a:srgbClr val="CC6600"/>
              </a:gs>
              <a:gs pos="100000">
                <a:srgbClr val="000000"/>
              </a:gs>
            </a:gsLst>
            <a:lin ang="540000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8" name="Freeform 11">
            <a:extLst>
              <a:ext uri="{FF2B5EF4-FFF2-40B4-BE49-F238E27FC236}">
                <a16:creationId xmlns:a16="http://schemas.microsoft.com/office/drawing/2014/main" id="{10C86E13-32F5-684D-B1D8-905DE2DA70BF}"/>
              </a:ext>
            </a:extLst>
          </p:cNvPr>
          <p:cNvSpPr>
            <a:spLocks/>
          </p:cNvSpPr>
          <p:nvPr/>
        </p:nvSpPr>
        <p:spPr bwMode="auto">
          <a:xfrm>
            <a:off x="3044825" y="850900"/>
            <a:ext cx="3086100" cy="365125"/>
          </a:xfrm>
          <a:custGeom>
            <a:avLst/>
            <a:gdLst>
              <a:gd name="T0" fmla="*/ 477 w 1944"/>
              <a:gd name="T1" fmla="*/ 72 h 230"/>
              <a:gd name="T2" fmla="*/ 348 w 1944"/>
              <a:gd name="T3" fmla="*/ 81 h 230"/>
              <a:gd name="T4" fmla="*/ 154 w 1944"/>
              <a:gd name="T5" fmla="*/ 81 h 230"/>
              <a:gd name="T6" fmla="*/ 64 w 1944"/>
              <a:gd name="T7" fmla="*/ 79 h 230"/>
              <a:gd name="T8" fmla="*/ 12 w 1944"/>
              <a:gd name="T9" fmla="*/ 58 h 230"/>
              <a:gd name="T10" fmla="*/ 0 w 1944"/>
              <a:gd name="T11" fmla="*/ 74 h 230"/>
              <a:gd name="T12" fmla="*/ 73 w 1944"/>
              <a:gd name="T13" fmla="*/ 103 h 230"/>
              <a:gd name="T14" fmla="*/ 163 w 1944"/>
              <a:gd name="T15" fmla="*/ 101 h 230"/>
              <a:gd name="T16" fmla="*/ 212 w 1944"/>
              <a:gd name="T17" fmla="*/ 105 h 230"/>
              <a:gd name="T18" fmla="*/ 324 w 1944"/>
              <a:gd name="T19" fmla="*/ 109 h 230"/>
              <a:gd name="T20" fmla="*/ 541 w 1944"/>
              <a:gd name="T21" fmla="*/ 101 h 230"/>
              <a:gd name="T22" fmla="*/ 698 w 1944"/>
              <a:gd name="T23" fmla="*/ 103 h 230"/>
              <a:gd name="T24" fmla="*/ 769 w 1944"/>
              <a:gd name="T25" fmla="*/ 168 h 230"/>
              <a:gd name="T26" fmla="*/ 885 w 1944"/>
              <a:gd name="T27" fmla="*/ 218 h 230"/>
              <a:gd name="T28" fmla="*/ 1018 w 1944"/>
              <a:gd name="T29" fmla="*/ 229 h 230"/>
              <a:gd name="T30" fmla="*/ 1154 w 1944"/>
              <a:gd name="T31" fmla="*/ 194 h 230"/>
              <a:gd name="T32" fmla="*/ 1246 w 1944"/>
              <a:gd name="T33" fmla="*/ 131 h 230"/>
              <a:gd name="T34" fmla="*/ 1311 w 1944"/>
              <a:gd name="T35" fmla="*/ 107 h 230"/>
              <a:gd name="T36" fmla="*/ 1485 w 1944"/>
              <a:gd name="T37" fmla="*/ 109 h 230"/>
              <a:gd name="T38" fmla="*/ 1618 w 1944"/>
              <a:gd name="T39" fmla="*/ 107 h 230"/>
              <a:gd name="T40" fmla="*/ 1773 w 1944"/>
              <a:gd name="T41" fmla="*/ 107 h 230"/>
              <a:gd name="T42" fmla="*/ 1919 w 1944"/>
              <a:gd name="T43" fmla="*/ 111 h 230"/>
              <a:gd name="T44" fmla="*/ 1943 w 1944"/>
              <a:gd name="T45" fmla="*/ 54 h 230"/>
              <a:gd name="T46" fmla="*/ 1919 w 1944"/>
              <a:gd name="T47" fmla="*/ 60 h 230"/>
              <a:gd name="T48" fmla="*/ 1857 w 1944"/>
              <a:gd name="T49" fmla="*/ 95 h 230"/>
              <a:gd name="T50" fmla="*/ 1687 w 1944"/>
              <a:gd name="T51" fmla="*/ 91 h 230"/>
              <a:gd name="T52" fmla="*/ 1491 w 1944"/>
              <a:gd name="T53" fmla="*/ 93 h 230"/>
              <a:gd name="T54" fmla="*/ 1349 w 1944"/>
              <a:gd name="T55" fmla="*/ 99 h 230"/>
              <a:gd name="T56" fmla="*/ 1291 w 1944"/>
              <a:gd name="T57" fmla="*/ 85 h 230"/>
              <a:gd name="T58" fmla="*/ 1283 w 1944"/>
              <a:gd name="T59" fmla="*/ 52 h 230"/>
              <a:gd name="T60" fmla="*/ 1265 w 1944"/>
              <a:gd name="T61" fmla="*/ 36 h 230"/>
              <a:gd name="T62" fmla="*/ 1205 w 1944"/>
              <a:gd name="T63" fmla="*/ 115 h 230"/>
              <a:gd name="T64" fmla="*/ 1139 w 1944"/>
              <a:gd name="T65" fmla="*/ 162 h 230"/>
              <a:gd name="T66" fmla="*/ 1063 w 1944"/>
              <a:gd name="T67" fmla="*/ 180 h 230"/>
              <a:gd name="T68" fmla="*/ 980 w 1944"/>
              <a:gd name="T69" fmla="*/ 198 h 230"/>
              <a:gd name="T70" fmla="*/ 883 w 1944"/>
              <a:gd name="T71" fmla="*/ 176 h 230"/>
              <a:gd name="T72" fmla="*/ 825 w 1944"/>
              <a:gd name="T73" fmla="*/ 149 h 230"/>
              <a:gd name="T74" fmla="*/ 771 w 1944"/>
              <a:gd name="T75" fmla="*/ 137 h 230"/>
              <a:gd name="T76" fmla="*/ 730 w 1944"/>
              <a:gd name="T77" fmla="*/ 99 h 230"/>
              <a:gd name="T78" fmla="*/ 685 w 1944"/>
              <a:gd name="T79" fmla="*/ 38 h 230"/>
              <a:gd name="T80" fmla="*/ 655 w 1944"/>
              <a:gd name="T81" fmla="*/ 68 h 230"/>
              <a:gd name="T82" fmla="*/ 537 w 1944"/>
              <a:gd name="T83" fmla="*/ 77 h 2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4" h="230">
                <a:moveTo>
                  <a:pt x="537" y="77"/>
                </a:moveTo>
                <a:lnTo>
                  <a:pt x="477" y="72"/>
                </a:lnTo>
                <a:lnTo>
                  <a:pt x="416" y="81"/>
                </a:lnTo>
                <a:lnTo>
                  <a:pt x="348" y="81"/>
                </a:lnTo>
                <a:lnTo>
                  <a:pt x="255" y="77"/>
                </a:lnTo>
                <a:lnTo>
                  <a:pt x="154" y="81"/>
                </a:lnTo>
                <a:lnTo>
                  <a:pt x="103" y="83"/>
                </a:lnTo>
                <a:lnTo>
                  <a:pt x="64" y="79"/>
                </a:lnTo>
                <a:lnTo>
                  <a:pt x="25" y="83"/>
                </a:lnTo>
                <a:lnTo>
                  <a:pt x="12" y="58"/>
                </a:lnTo>
                <a:lnTo>
                  <a:pt x="2" y="38"/>
                </a:lnTo>
                <a:lnTo>
                  <a:pt x="0" y="74"/>
                </a:lnTo>
                <a:lnTo>
                  <a:pt x="12" y="107"/>
                </a:lnTo>
                <a:lnTo>
                  <a:pt x="73" y="103"/>
                </a:lnTo>
                <a:lnTo>
                  <a:pt x="128" y="99"/>
                </a:lnTo>
                <a:lnTo>
                  <a:pt x="163" y="101"/>
                </a:lnTo>
                <a:lnTo>
                  <a:pt x="193" y="103"/>
                </a:lnTo>
                <a:lnTo>
                  <a:pt x="212" y="105"/>
                </a:lnTo>
                <a:lnTo>
                  <a:pt x="270" y="103"/>
                </a:lnTo>
                <a:lnTo>
                  <a:pt x="324" y="109"/>
                </a:lnTo>
                <a:lnTo>
                  <a:pt x="451" y="103"/>
                </a:lnTo>
                <a:lnTo>
                  <a:pt x="541" y="101"/>
                </a:lnTo>
                <a:lnTo>
                  <a:pt x="616" y="103"/>
                </a:lnTo>
                <a:lnTo>
                  <a:pt x="698" y="103"/>
                </a:lnTo>
                <a:lnTo>
                  <a:pt x="737" y="147"/>
                </a:lnTo>
                <a:lnTo>
                  <a:pt x="769" y="168"/>
                </a:lnTo>
                <a:lnTo>
                  <a:pt x="836" y="210"/>
                </a:lnTo>
                <a:lnTo>
                  <a:pt x="885" y="218"/>
                </a:lnTo>
                <a:lnTo>
                  <a:pt x="945" y="229"/>
                </a:lnTo>
                <a:lnTo>
                  <a:pt x="1018" y="229"/>
                </a:lnTo>
                <a:lnTo>
                  <a:pt x="1085" y="220"/>
                </a:lnTo>
                <a:lnTo>
                  <a:pt x="1154" y="194"/>
                </a:lnTo>
                <a:lnTo>
                  <a:pt x="1205" y="170"/>
                </a:lnTo>
                <a:lnTo>
                  <a:pt x="1246" y="131"/>
                </a:lnTo>
                <a:lnTo>
                  <a:pt x="1278" y="115"/>
                </a:lnTo>
                <a:lnTo>
                  <a:pt x="1311" y="107"/>
                </a:lnTo>
                <a:lnTo>
                  <a:pt x="1390" y="119"/>
                </a:lnTo>
                <a:lnTo>
                  <a:pt x="1485" y="109"/>
                </a:lnTo>
                <a:lnTo>
                  <a:pt x="1577" y="111"/>
                </a:lnTo>
                <a:lnTo>
                  <a:pt x="1618" y="107"/>
                </a:lnTo>
                <a:lnTo>
                  <a:pt x="1697" y="113"/>
                </a:lnTo>
                <a:lnTo>
                  <a:pt x="1773" y="107"/>
                </a:lnTo>
                <a:lnTo>
                  <a:pt x="1839" y="115"/>
                </a:lnTo>
                <a:lnTo>
                  <a:pt x="1919" y="111"/>
                </a:lnTo>
                <a:lnTo>
                  <a:pt x="1938" y="91"/>
                </a:lnTo>
                <a:lnTo>
                  <a:pt x="1943" y="54"/>
                </a:lnTo>
                <a:lnTo>
                  <a:pt x="1940" y="0"/>
                </a:lnTo>
                <a:lnTo>
                  <a:pt x="1919" y="60"/>
                </a:lnTo>
                <a:lnTo>
                  <a:pt x="1908" y="89"/>
                </a:lnTo>
                <a:lnTo>
                  <a:pt x="1857" y="95"/>
                </a:lnTo>
                <a:lnTo>
                  <a:pt x="1762" y="93"/>
                </a:lnTo>
                <a:lnTo>
                  <a:pt x="1687" y="91"/>
                </a:lnTo>
                <a:lnTo>
                  <a:pt x="1558" y="87"/>
                </a:lnTo>
                <a:lnTo>
                  <a:pt x="1491" y="93"/>
                </a:lnTo>
                <a:lnTo>
                  <a:pt x="1403" y="91"/>
                </a:lnTo>
                <a:lnTo>
                  <a:pt x="1349" y="99"/>
                </a:lnTo>
                <a:lnTo>
                  <a:pt x="1313" y="89"/>
                </a:lnTo>
                <a:lnTo>
                  <a:pt x="1291" y="85"/>
                </a:lnTo>
                <a:lnTo>
                  <a:pt x="1274" y="74"/>
                </a:lnTo>
                <a:lnTo>
                  <a:pt x="1283" y="52"/>
                </a:lnTo>
                <a:lnTo>
                  <a:pt x="1283" y="28"/>
                </a:lnTo>
                <a:lnTo>
                  <a:pt x="1265" y="36"/>
                </a:lnTo>
                <a:lnTo>
                  <a:pt x="1246" y="79"/>
                </a:lnTo>
                <a:lnTo>
                  <a:pt x="1205" y="115"/>
                </a:lnTo>
                <a:lnTo>
                  <a:pt x="1182" y="139"/>
                </a:lnTo>
                <a:lnTo>
                  <a:pt x="1139" y="162"/>
                </a:lnTo>
                <a:lnTo>
                  <a:pt x="1111" y="158"/>
                </a:lnTo>
                <a:lnTo>
                  <a:pt x="1063" y="180"/>
                </a:lnTo>
                <a:lnTo>
                  <a:pt x="1020" y="190"/>
                </a:lnTo>
                <a:lnTo>
                  <a:pt x="980" y="198"/>
                </a:lnTo>
                <a:lnTo>
                  <a:pt x="928" y="174"/>
                </a:lnTo>
                <a:lnTo>
                  <a:pt x="883" y="176"/>
                </a:lnTo>
                <a:lnTo>
                  <a:pt x="866" y="147"/>
                </a:lnTo>
                <a:lnTo>
                  <a:pt x="825" y="149"/>
                </a:lnTo>
                <a:lnTo>
                  <a:pt x="803" y="158"/>
                </a:lnTo>
                <a:lnTo>
                  <a:pt x="771" y="137"/>
                </a:lnTo>
                <a:lnTo>
                  <a:pt x="743" y="123"/>
                </a:lnTo>
                <a:lnTo>
                  <a:pt x="730" y="99"/>
                </a:lnTo>
                <a:lnTo>
                  <a:pt x="707" y="46"/>
                </a:lnTo>
                <a:lnTo>
                  <a:pt x="685" y="38"/>
                </a:lnTo>
                <a:lnTo>
                  <a:pt x="674" y="70"/>
                </a:lnTo>
                <a:lnTo>
                  <a:pt x="655" y="68"/>
                </a:lnTo>
                <a:lnTo>
                  <a:pt x="591" y="89"/>
                </a:lnTo>
                <a:lnTo>
                  <a:pt x="537" y="77"/>
                </a:lnTo>
              </a:path>
            </a:pathLst>
          </a:custGeom>
          <a:solidFill>
            <a:schemeClr val="bg1"/>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9" name="Freeform 12">
            <a:extLst>
              <a:ext uri="{FF2B5EF4-FFF2-40B4-BE49-F238E27FC236}">
                <a16:creationId xmlns:a16="http://schemas.microsoft.com/office/drawing/2014/main" id="{C16B5861-9F47-2741-96FA-D33383134AF0}"/>
              </a:ext>
            </a:extLst>
          </p:cNvPr>
          <p:cNvSpPr>
            <a:spLocks/>
          </p:cNvSpPr>
          <p:nvPr/>
        </p:nvSpPr>
        <p:spPr bwMode="auto">
          <a:xfrm>
            <a:off x="5057775" y="358775"/>
            <a:ext cx="193675" cy="649288"/>
          </a:xfrm>
          <a:custGeom>
            <a:avLst/>
            <a:gdLst>
              <a:gd name="T0" fmla="*/ 82 w 122"/>
              <a:gd name="T1" fmla="*/ 10 h 409"/>
              <a:gd name="T2" fmla="*/ 75 w 122"/>
              <a:gd name="T3" fmla="*/ 40 h 409"/>
              <a:gd name="T4" fmla="*/ 121 w 122"/>
              <a:gd name="T5" fmla="*/ 44 h 409"/>
              <a:gd name="T6" fmla="*/ 103 w 122"/>
              <a:gd name="T7" fmla="*/ 98 h 409"/>
              <a:gd name="T8" fmla="*/ 105 w 122"/>
              <a:gd name="T9" fmla="*/ 140 h 409"/>
              <a:gd name="T10" fmla="*/ 116 w 122"/>
              <a:gd name="T11" fmla="*/ 176 h 409"/>
              <a:gd name="T12" fmla="*/ 97 w 122"/>
              <a:gd name="T13" fmla="*/ 214 h 409"/>
              <a:gd name="T14" fmla="*/ 90 w 122"/>
              <a:gd name="T15" fmla="*/ 252 h 409"/>
              <a:gd name="T16" fmla="*/ 82 w 122"/>
              <a:gd name="T17" fmla="*/ 290 h 409"/>
              <a:gd name="T18" fmla="*/ 66 w 122"/>
              <a:gd name="T19" fmla="*/ 316 h 409"/>
              <a:gd name="T20" fmla="*/ 51 w 122"/>
              <a:gd name="T21" fmla="*/ 342 h 409"/>
              <a:gd name="T22" fmla="*/ 32 w 122"/>
              <a:gd name="T23" fmla="*/ 368 h 409"/>
              <a:gd name="T24" fmla="*/ 21 w 122"/>
              <a:gd name="T25" fmla="*/ 386 h 409"/>
              <a:gd name="T26" fmla="*/ 0 w 122"/>
              <a:gd name="T27" fmla="*/ 408 h 409"/>
              <a:gd name="T28" fmla="*/ 12 w 122"/>
              <a:gd name="T29" fmla="*/ 368 h 409"/>
              <a:gd name="T30" fmla="*/ 38 w 122"/>
              <a:gd name="T31" fmla="*/ 340 h 409"/>
              <a:gd name="T32" fmla="*/ 34 w 122"/>
              <a:gd name="T33" fmla="*/ 308 h 409"/>
              <a:gd name="T34" fmla="*/ 58 w 122"/>
              <a:gd name="T35" fmla="*/ 268 h 409"/>
              <a:gd name="T36" fmla="*/ 71 w 122"/>
              <a:gd name="T37" fmla="*/ 220 h 409"/>
              <a:gd name="T38" fmla="*/ 64 w 122"/>
              <a:gd name="T39" fmla="*/ 174 h 409"/>
              <a:gd name="T40" fmla="*/ 69 w 122"/>
              <a:gd name="T41" fmla="*/ 136 h 409"/>
              <a:gd name="T42" fmla="*/ 64 w 122"/>
              <a:gd name="T43" fmla="*/ 110 h 409"/>
              <a:gd name="T44" fmla="*/ 30 w 122"/>
              <a:gd name="T45" fmla="*/ 58 h 409"/>
              <a:gd name="T46" fmla="*/ 10 w 122"/>
              <a:gd name="T47" fmla="*/ 6 h 409"/>
              <a:gd name="T48" fmla="*/ 79 w 122"/>
              <a:gd name="T49" fmla="*/ 0 h 409"/>
              <a:gd name="T50" fmla="*/ 82 w 122"/>
              <a:gd name="T51" fmla="*/ 10 h 4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409">
                <a:moveTo>
                  <a:pt x="82" y="10"/>
                </a:moveTo>
                <a:lnTo>
                  <a:pt x="75" y="40"/>
                </a:lnTo>
                <a:lnTo>
                  <a:pt x="121" y="44"/>
                </a:lnTo>
                <a:lnTo>
                  <a:pt x="103" y="98"/>
                </a:lnTo>
                <a:lnTo>
                  <a:pt x="105" y="140"/>
                </a:lnTo>
                <a:lnTo>
                  <a:pt x="116" y="176"/>
                </a:lnTo>
                <a:lnTo>
                  <a:pt x="97" y="214"/>
                </a:lnTo>
                <a:lnTo>
                  <a:pt x="90" y="252"/>
                </a:lnTo>
                <a:lnTo>
                  <a:pt x="82" y="290"/>
                </a:lnTo>
                <a:lnTo>
                  <a:pt x="66" y="316"/>
                </a:lnTo>
                <a:lnTo>
                  <a:pt x="51" y="342"/>
                </a:lnTo>
                <a:lnTo>
                  <a:pt x="32" y="368"/>
                </a:lnTo>
                <a:lnTo>
                  <a:pt x="21" y="386"/>
                </a:lnTo>
                <a:lnTo>
                  <a:pt x="0" y="408"/>
                </a:lnTo>
                <a:lnTo>
                  <a:pt x="12" y="368"/>
                </a:lnTo>
                <a:lnTo>
                  <a:pt x="38" y="340"/>
                </a:lnTo>
                <a:lnTo>
                  <a:pt x="34" y="308"/>
                </a:lnTo>
                <a:lnTo>
                  <a:pt x="58" y="268"/>
                </a:lnTo>
                <a:lnTo>
                  <a:pt x="71" y="220"/>
                </a:lnTo>
                <a:lnTo>
                  <a:pt x="64" y="174"/>
                </a:lnTo>
                <a:lnTo>
                  <a:pt x="69" y="136"/>
                </a:lnTo>
                <a:lnTo>
                  <a:pt x="64" y="110"/>
                </a:lnTo>
                <a:lnTo>
                  <a:pt x="30" y="58"/>
                </a:lnTo>
                <a:lnTo>
                  <a:pt x="10" y="6"/>
                </a:lnTo>
                <a:lnTo>
                  <a:pt x="79" y="0"/>
                </a:lnTo>
                <a:lnTo>
                  <a:pt x="82" y="10"/>
                </a:lnTo>
              </a:path>
            </a:pathLst>
          </a:custGeom>
          <a:gradFill rotWithShape="0">
            <a:gsLst>
              <a:gs pos="0">
                <a:srgbClr val="FFFFFF"/>
              </a:gs>
              <a:gs pos="50000">
                <a:srgbClr val="00CCFF"/>
              </a:gs>
              <a:gs pos="100000">
                <a:srgbClr val="FFFFFF"/>
              </a:gs>
            </a:gsLst>
            <a:lin ang="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0" name="Freeform 13">
            <a:extLst>
              <a:ext uri="{FF2B5EF4-FFF2-40B4-BE49-F238E27FC236}">
                <a16:creationId xmlns:a16="http://schemas.microsoft.com/office/drawing/2014/main" id="{823FB44E-7F64-0E45-87F7-ABA0A8094AC9}"/>
              </a:ext>
            </a:extLst>
          </p:cNvPr>
          <p:cNvSpPr>
            <a:spLocks/>
          </p:cNvSpPr>
          <p:nvPr/>
        </p:nvSpPr>
        <p:spPr bwMode="auto">
          <a:xfrm>
            <a:off x="3052763" y="4763"/>
            <a:ext cx="3092450" cy="642937"/>
          </a:xfrm>
          <a:custGeom>
            <a:avLst/>
            <a:gdLst>
              <a:gd name="T0" fmla="*/ 0 w 1948"/>
              <a:gd name="T1" fmla="*/ 405 h 405"/>
              <a:gd name="T2" fmla="*/ 8 w 1948"/>
              <a:gd name="T3" fmla="*/ 238 h 405"/>
              <a:gd name="T4" fmla="*/ 37 w 1948"/>
              <a:gd name="T5" fmla="*/ 199 h 405"/>
              <a:gd name="T6" fmla="*/ 88 w 1948"/>
              <a:gd name="T7" fmla="*/ 224 h 405"/>
              <a:gd name="T8" fmla="*/ 135 w 1948"/>
              <a:gd name="T9" fmla="*/ 195 h 405"/>
              <a:gd name="T10" fmla="*/ 185 w 1948"/>
              <a:gd name="T11" fmla="*/ 222 h 405"/>
              <a:gd name="T12" fmla="*/ 242 w 1948"/>
              <a:gd name="T13" fmla="*/ 222 h 405"/>
              <a:gd name="T14" fmla="*/ 330 w 1948"/>
              <a:gd name="T15" fmla="*/ 211 h 405"/>
              <a:gd name="T16" fmla="*/ 395 w 1948"/>
              <a:gd name="T17" fmla="*/ 186 h 405"/>
              <a:gd name="T18" fmla="*/ 458 w 1948"/>
              <a:gd name="T19" fmla="*/ 211 h 405"/>
              <a:gd name="T20" fmla="*/ 495 w 1948"/>
              <a:gd name="T21" fmla="*/ 219 h 405"/>
              <a:gd name="T22" fmla="*/ 573 w 1948"/>
              <a:gd name="T23" fmla="*/ 210 h 405"/>
              <a:gd name="T24" fmla="*/ 712 w 1948"/>
              <a:gd name="T25" fmla="*/ 184 h 405"/>
              <a:gd name="T26" fmla="*/ 791 w 1948"/>
              <a:gd name="T27" fmla="*/ 124 h 405"/>
              <a:gd name="T28" fmla="*/ 776 w 1948"/>
              <a:gd name="T29" fmla="*/ 181 h 405"/>
              <a:gd name="T30" fmla="*/ 842 w 1948"/>
              <a:gd name="T31" fmla="*/ 203 h 405"/>
              <a:gd name="T32" fmla="*/ 887 w 1948"/>
              <a:gd name="T33" fmla="*/ 243 h 405"/>
              <a:gd name="T34" fmla="*/ 929 w 1948"/>
              <a:gd name="T35" fmla="*/ 275 h 405"/>
              <a:gd name="T36" fmla="*/ 955 w 1948"/>
              <a:gd name="T37" fmla="*/ 275 h 405"/>
              <a:gd name="T38" fmla="*/ 921 w 1948"/>
              <a:gd name="T39" fmla="*/ 223 h 405"/>
              <a:gd name="T40" fmla="*/ 889 w 1948"/>
              <a:gd name="T41" fmla="*/ 156 h 405"/>
              <a:gd name="T42" fmla="*/ 867 w 1948"/>
              <a:gd name="T43" fmla="*/ 122 h 405"/>
              <a:gd name="T44" fmla="*/ 910 w 1948"/>
              <a:gd name="T45" fmla="*/ 90 h 405"/>
              <a:gd name="T46" fmla="*/ 849 w 1948"/>
              <a:gd name="T47" fmla="*/ 80 h 405"/>
              <a:gd name="T48" fmla="*/ 951 w 1948"/>
              <a:gd name="T49" fmla="*/ 58 h 405"/>
              <a:gd name="T50" fmla="*/ 1072 w 1948"/>
              <a:gd name="T51" fmla="*/ 78 h 405"/>
              <a:gd name="T52" fmla="*/ 1142 w 1948"/>
              <a:gd name="T53" fmla="*/ 86 h 405"/>
              <a:gd name="T54" fmla="*/ 1225 w 1948"/>
              <a:gd name="T55" fmla="*/ 164 h 405"/>
              <a:gd name="T56" fmla="*/ 1313 w 1948"/>
              <a:gd name="T57" fmla="*/ 214 h 405"/>
              <a:gd name="T58" fmla="*/ 1394 w 1948"/>
              <a:gd name="T59" fmla="*/ 217 h 405"/>
              <a:gd name="T60" fmla="*/ 1471 w 1948"/>
              <a:gd name="T61" fmla="*/ 195 h 405"/>
              <a:gd name="T62" fmla="*/ 1517 w 1948"/>
              <a:gd name="T63" fmla="*/ 214 h 405"/>
              <a:gd name="T64" fmla="*/ 1555 w 1948"/>
              <a:gd name="T65" fmla="*/ 198 h 405"/>
              <a:gd name="T66" fmla="*/ 1608 w 1948"/>
              <a:gd name="T67" fmla="*/ 224 h 405"/>
              <a:gd name="T68" fmla="*/ 1651 w 1948"/>
              <a:gd name="T69" fmla="*/ 222 h 405"/>
              <a:gd name="T70" fmla="*/ 1686 w 1948"/>
              <a:gd name="T71" fmla="*/ 199 h 405"/>
              <a:gd name="T72" fmla="*/ 1742 w 1948"/>
              <a:gd name="T73" fmla="*/ 225 h 405"/>
              <a:gd name="T74" fmla="*/ 1789 w 1948"/>
              <a:gd name="T75" fmla="*/ 214 h 405"/>
              <a:gd name="T76" fmla="*/ 1830 w 1948"/>
              <a:gd name="T77" fmla="*/ 229 h 405"/>
              <a:gd name="T78" fmla="*/ 1898 w 1948"/>
              <a:gd name="T79" fmla="*/ 211 h 405"/>
              <a:gd name="T80" fmla="*/ 1936 w 1948"/>
              <a:gd name="T81" fmla="*/ 254 h 405"/>
              <a:gd name="T82" fmla="*/ 1948 w 1948"/>
              <a:gd name="T83" fmla="*/ 238 h 405"/>
              <a:gd name="T84" fmla="*/ 1940 w 1948"/>
              <a:gd name="T85" fmla="*/ 170 h 405"/>
              <a:gd name="T86" fmla="*/ 1881 w 1948"/>
              <a:gd name="T87" fmla="*/ 140 h 405"/>
              <a:gd name="T88" fmla="*/ 1807 w 1948"/>
              <a:gd name="T89" fmla="*/ 152 h 405"/>
              <a:gd name="T90" fmla="*/ 1742 w 1948"/>
              <a:gd name="T91" fmla="*/ 140 h 405"/>
              <a:gd name="T92" fmla="*/ 1648 w 1948"/>
              <a:gd name="T93" fmla="*/ 142 h 405"/>
              <a:gd name="T94" fmla="*/ 1580 w 1948"/>
              <a:gd name="T95" fmla="*/ 140 h 405"/>
              <a:gd name="T96" fmla="*/ 1514 w 1948"/>
              <a:gd name="T97" fmla="*/ 145 h 405"/>
              <a:gd name="T98" fmla="*/ 1442 w 1948"/>
              <a:gd name="T99" fmla="*/ 145 h 405"/>
              <a:gd name="T100" fmla="*/ 1365 w 1948"/>
              <a:gd name="T101" fmla="*/ 146 h 405"/>
              <a:gd name="T102" fmla="*/ 1310 w 1948"/>
              <a:gd name="T103" fmla="*/ 145 h 405"/>
              <a:gd name="T104" fmla="*/ 1244 w 1948"/>
              <a:gd name="T105" fmla="*/ 102 h 405"/>
              <a:gd name="T106" fmla="*/ 1153 w 1948"/>
              <a:gd name="T107" fmla="*/ 39 h 405"/>
              <a:gd name="T108" fmla="*/ 1008 w 1948"/>
              <a:gd name="T109" fmla="*/ 0 h 405"/>
              <a:gd name="T110" fmla="*/ 821 w 1948"/>
              <a:gd name="T111" fmla="*/ 31 h 405"/>
              <a:gd name="T112" fmla="*/ 676 w 1948"/>
              <a:gd name="T113" fmla="*/ 130 h 405"/>
              <a:gd name="T114" fmla="*/ 558 w 1948"/>
              <a:gd name="T115" fmla="*/ 152 h 405"/>
              <a:gd name="T116" fmla="*/ 395 w 1948"/>
              <a:gd name="T117" fmla="*/ 147 h 405"/>
              <a:gd name="T118" fmla="*/ 234 w 1948"/>
              <a:gd name="T119" fmla="*/ 147 h 405"/>
              <a:gd name="T120" fmla="*/ 51 w 1948"/>
              <a:gd name="T121" fmla="*/ 142 h 405"/>
              <a:gd name="T122" fmla="*/ 4 w 1948"/>
              <a:gd name="T123" fmla="*/ 172 h 405"/>
              <a:gd name="T124" fmla="*/ 0 w 1948"/>
              <a:gd name="T125" fmla="*/ 271 h 40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48" h="405">
                <a:moveTo>
                  <a:pt x="0" y="271"/>
                </a:moveTo>
                <a:lnTo>
                  <a:pt x="0" y="341"/>
                </a:lnTo>
                <a:lnTo>
                  <a:pt x="0" y="405"/>
                </a:lnTo>
                <a:lnTo>
                  <a:pt x="5" y="353"/>
                </a:lnTo>
                <a:lnTo>
                  <a:pt x="6" y="312"/>
                </a:lnTo>
                <a:lnTo>
                  <a:pt x="8" y="238"/>
                </a:lnTo>
                <a:lnTo>
                  <a:pt x="14" y="202"/>
                </a:lnTo>
                <a:lnTo>
                  <a:pt x="25" y="190"/>
                </a:lnTo>
                <a:lnTo>
                  <a:pt x="37" y="199"/>
                </a:lnTo>
                <a:lnTo>
                  <a:pt x="53" y="201"/>
                </a:lnTo>
                <a:lnTo>
                  <a:pt x="75" y="211"/>
                </a:lnTo>
                <a:lnTo>
                  <a:pt x="88" y="224"/>
                </a:lnTo>
                <a:lnTo>
                  <a:pt x="106" y="224"/>
                </a:lnTo>
                <a:lnTo>
                  <a:pt x="120" y="217"/>
                </a:lnTo>
                <a:lnTo>
                  <a:pt x="135" y="195"/>
                </a:lnTo>
                <a:lnTo>
                  <a:pt x="148" y="197"/>
                </a:lnTo>
                <a:lnTo>
                  <a:pt x="172" y="214"/>
                </a:lnTo>
                <a:lnTo>
                  <a:pt x="185" y="222"/>
                </a:lnTo>
                <a:lnTo>
                  <a:pt x="200" y="229"/>
                </a:lnTo>
                <a:lnTo>
                  <a:pt x="216" y="232"/>
                </a:lnTo>
                <a:lnTo>
                  <a:pt x="242" y="222"/>
                </a:lnTo>
                <a:lnTo>
                  <a:pt x="271" y="243"/>
                </a:lnTo>
                <a:lnTo>
                  <a:pt x="293" y="232"/>
                </a:lnTo>
                <a:lnTo>
                  <a:pt x="330" y="211"/>
                </a:lnTo>
                <a:lnTo>
                  <a:pt x="353" y="211"/>
                </a:lnTo>
                <a:lnTo>
                  <a:pt x="378" y="194"/>
                </a:lnTo>
                <a:lnTo>
                  <a:pt x="395" y="186"/>
                </a:lnTo>
                <a:lnTo>
                  <a:pt x="421" y="208"/>
                </a:lnTo>
                <a:lnTo>
                  <a:pt x="441" y="203"/>
                </a:lnTo>
                <a:lnTo>
                  <a:pt x="458" y="211"/>
                </a:lnTo>
                <a:lnTo>
                  <a:pt x="470" y="211"/>
                </a:lnTo>
                <a:lnTo>
                  <a:pt x="484" y="211"/>
                </a:lnTo>
                <a:lnTo>
                  <a:pt x="495" y="219"/>
                </a:lnTo>
                <a:lnTo>
                  <a:pt x="512" y="211"/>
                </a:lnTo>
                <a:lnTo>
                  <a:pt x="525" y="190"/>
                </a:lnTo>
                <a:lnTo>
                  <a:pt x="573" y="210"/>
                </a:lnTo>
                <a:lnTo>
                  <a:pt x="597" y="234"/>
                </a:lnTo>
                <a:lnTo>
                  <a:pt x="606" y="272"/>
                </a:lnTo>
                <a:lnTo>
                  <a:pt x="712" y="184"/>
                </a:lnTo>
                <a:lnTo>
                  <a:pt x="738" y="152"/>
                </a:lnTo>
                <a:lnTo>
                  <a:pt x="763" y="136"/>
                </a:lnTo>
                <a:lnTo>
                  <a:pt x="791" y="124"/>
                </a:lnTo>
                <a:lnTo>
                  <a:pt x="787" y="148"/>
                </a:lnTo>
                <a:lnTo>
                  <a:pt x="755" y="188"/>
                </a:lnTo>
                <a:lnTo>
                  <a:pt x="776" y="181"/>
                </a:lnTo>
                <a:lnTo>
                  <a:pt x="806" y="166"/>
                </a:lnTo>
                <a:lnTo>
                  <a:pt x="827" y="176"/>
                </a:lnTo>
                <a:lnTo>
                  <a:pt x="842" y="203"/>
                </a:lnTo>
                <a:lnTo>
                  <a:pt x="833" y="225"/>
                </a:lnTo>
                <a:lnTo>
                  <a:pt x="863" y="228"/>
                </a:lnTo>
                <a:lnTo>
                  <a:pt x="887" y="243"/>
                </a:lnTo>
                <a:lnTo>
                  <a:pt x="895" y="262"/>
                </a:lnTo>
                <a:lnTo>
                  <a:pt x="917" y="259"/>
                </a:lnTo>
                <a:lnTo>
                  <a:pt x="929" y="275"/>
                </a:lnTo>
                <a:lnTo>
                  <a:pt x="948" y="305"/>
                </a:lnTo>
                <a:lnTo>
                  <a:pt x="963" y="299"/>
                </a:lnTo>
                <a:lnTo>
                  <a:pt x="955" y="275"/>
                </a:lnTo>
                <a:lnTo>
                  <a:pt x="948" y="250"/>
                </a:lnTo>
                <a:lnTo>
                  <a:pt x="936" y="240"/>
                </a:lnTo>
                <a:lnTo>
                  <a:pt x="921" y="223"/>
                </a:lnTo>
                <a:lnTo>
                  <a:pt x="929" y="186"/>
                </a:lnTo>
                <a:lnTo>
                  <a:pt x="919" y="161"/>
                </a:lnTo>
                <a:lnTo>
                  <a:pt x="889" y="156"/>
                </a:lnTo>
                <a:lnTo>
                  <a:pt x="898" y="136"/>
                </a:lnTo>
                <a:lnTo>
                  <a:pt x="917" y="120"/>
                </a:lnTo>
                <a:lnTo>
                  <a:pt x="867" y="122"/>
                </a:lnTo>
                <a:lnTo>
                  <a:pt x="889" y="110"/>
                </a:lnTo>
                <a:lnTo>
                  <a:pt x="931" y="94"/>
                </a:lnTo>
                <a:lnTo>
                  <a:pt x="910" y="90"/>
                </a:lnTo>
                <a:lnTo>
                  <a:pt x="857" y="104"/>
                </a:lnTo>
                <a:lnTo>
                  <a:pt x="831" y="96"/>
                </a:lnTo>
                <a:lnTo>
                  <a:pt x="849" y="80"/>
                </a:lnTo>
                <a:lnTo>
                  <a:pt x="887" y="76"/>
                </a:lnTo>
                <a:lnTo>
                  <a:pt x="919" y="72"/>
                </a:lnTo>
                <a:lnTo>
                  <a:pt x="951" y="58"/>
                </a:lnTo>
                <a:lnTo>
                  <a:pt x="1006" y="50"/>
                </a:lnTo>
                <a:lnTo>
                  <a:pt x="1046" y="56"/>
                </a:lnTo>
                <a:lnTo>
                  <a:pt x="1072" y="78"/>
                </a:lnTo>
                <a:lnTo>
                  <a:pt x="1098" y="92"/>
                </a:lnTo>
                <a:lnTo>
                  <a:pt x="1117" y="82"/>
                </a:lnTo>
                <a:lnTo>
                  <a:pt x="1142" y="86"/>
                </a:lnTo>
                <a:lnTo>
                  <a:pt x="1174" y="106"/>
                </a:lnTo>
                <a:lnTo>
                  <a:pt x="1202" y="132"/>
                </a:lnTo>
                <a:lnTo>
                  <a:pt x="1225" y="164"/>
                </a:lnTo>
                <a:lnTo>
                  <a:pt x="1264" y="174"/>
                </a:lnTo>
                <a:lnTo>
                  <a:pt x="1294" y="195"/>
                </a:lnTo>
                <a:lnTo>
                  <a:pt x="1313" y="214"/>
                </a:lnTo>
                <a:lnTo>
                  <a:pt x="1341" y="232"/>
                </a:lnTo>
                <a:lnTo>
                  <a:pt x="1373" y="227"/>
                </a:lnTo>
                <a:lnTo>
                  <a:pt x="1394" y="217"/>
                </a:lnTo>
                <a:lnTo>
                  <a:pt x="1433" y="217"/>
                </a:lnTo>
                <a:lnTo>
                  <a:pt x="1454" y="193"/>
                </a:lnTo>
                <a:lnTo>
                  <a:pt x="1471" y="195"/>
                </a:lnTo>
                <a:lnTo>
                  <a:pt x="1483" y="195"/>
                </a:lnTo>
                <a:lnTo>
                  <a:pt x="1499" y="206"/>
                </a:lnTo>
                <a:lnTo>
                  <a:pt x="1517" y="214"/>
                </a:lnTo>
                <a:lnTo>
                  <a:pt x="1530" y="197"/>
                </a:lnTo>
                <a:lnTo>
                  <a:pt x="1544" y="193"/>
                </a:lnTo>
                <a:lnTo>
                  <a:pt x="1555" y="198"/>
                </a:lnTo>
                <a:lnTo>
                  <a:pt x="1569" y="190"/>
                </a:lnTo>
                <a:lnTo>
                  <a:pt x="1593" y="202"/>
                </a:lnTo>
                <a:lnTo>
                  <a:pt x="1608" y="224"/>
                </a:lnTo>
                <a:lnTo>
                  <a:pt x="1626" y="227"/>
                </a:lnTo>
                <a:lnTo>
                  <a:pt x="1637" y="229"/>
                </a:lnTo>
                <a:lnTo>
                  <a:pt x="1651" y="222"/>
                </a:lnTo>
                <a:lnTo>
                  <a:pt x="1662" y="212"/>
                </a:lnTo>
                <a:lnTo>
                  <a:pt x="1671" y="208"/>
                </a:lnTo>
                <a:lnTo>
                  <a:pt x="1686" y="199"/>
                </a:lnTo>
                <a:lnTo>
                  <a:pt x="1703" y="198"/>
                </a:lnTo>
                <a:lnTo>
                  <a:pt x="1718" y="214"/>
                </a:lnTo>
                <a:lnTo>
                  <a:pt x="1742" y="225"/>
                </a:lnTo>
                <a:lnTo>
                  <a:pt x="1764" y="214"/>
                </a:lnTo>
                <a:lnTo>
                  <a:pt x="1774" y="208"/>
                </a:lnTo>
                <a:lnTo>
                  <a:pt x="1789" y="214"/>
                </a:lnTo>
                <a:lnTo>
                  <a:pt x="1799" y="217"/>
                </a:lnTo>
                <a:lnTo>
                  <a:pt x="1814" y="229"/>
                </a:lnTo>
                <a:lnTo>
                  <a:pt x="1830" y="229"/>
                </a:lnTo>
                <a:lnTo>
                  <a:pt x="1848" y="225"/>
                </a:lnTo>
                <a:lnTo>
                  <a:pt x="1871" y="219"/>
                </a:lnTo>
                <a:lnTo>
                  <a:pt x="1898" y="211"/>
                </a:lnTo>
                <a:lnTo>
                  <a:pt x="1916" y="219"/>
                </a:lnTo>
                <a:lnTo>
                  <a:pt x="1927" y="231"/>
                </a:lnTo>
                <a:lnTo>
                  <a:pt x="1936" y="254"/>
                </a:lnTo>
                <a:lnTo>
                  <a:pt x="1942" y="294"/>
                </a:lnTo>
                <a:lnTo>
                  <a:pt x="1948" y="346"/>
                </a:lnTo>
                <a:lnTo>
                  <a:pt x="1948" y="238"/>
                </a:lnTo>
                <a:lnTo>
                  <a:pt x="1948" y="210"/>
                </a:lnTo>
                <a:lnTo>
                  <a:pt x="1945" y="192"/>
                </a:lnTo>
                <a:lnTo>
                  <a:pt x="1940" y="170"/>
                </a:lnTo>
                <a:lnTo>
                  <a:pt x="1930" y="151"/>
                </a:lnTo>
                <a:lnTo>
                  <a:pt x="1910" y="142"/>
                </a:lnTo>
                <a:lnTo>
                  <a:pt x="1881" y="140"/>
                </a:lnTo>
                <a:lnTo>
                  <a:pt x="1858" y="142"/>
                </a:lnTo>
                <a:lnTo>
                  <a:pt x="1832" y="137"/>
                </a:lnTo>
                <a:lnTo>
                  <a:pt x="1807" y="152"/>
                </a:lnTo>
                <a:lnTo>
                  <a:pt x="1781" y="145"/>
                </a:lnTo>
                <a:lnTo>
                  <a:pt x="1759" y="140"/>
                </a:lnTo>
                <a:lnTo>
                  <a:pt x="1742" y="140"/>
                </a:lnTo>
                <a:lnTo>
                  <a:pt x="1698" y="145"/>
                </a:lnTo>
                <a:lnTo>
                  <a:pt x="1674" y="148"/>
                </a:lnTo>
                <a:lnTo>
                  <a:pt x="1648" y="142"/>
                </a:lnTo>
                <a:lnTo>
                  <a:pt x="1623" y="149"/>
                </a:lnTo>
                <a:lnTo>
                  <a:pt x="1592" y="142"/>
                </a:lnTo>
                <a:lnTo>
                  <a:pt x="1580" y="140"/>
                </a:lnTo>
                <a:lnTo>
                  <a:pt x="1555" y="140"/>
                </a:lnTo>
                <a:lnTo>
                  <a:pt x="1531" y="137"/>
                </a:lnTo>
                <a:lnTo>
                  <a:pt x="1514" y="145"/>
                </a:lnTo>
                <a:lnTo>
                  <a:pt x="1500" y="142"/>
                </a:lnTo>
                <a:lnTo>
                  <a:pt x="1469" y="140"/>
                </a:lnTo>
                <a:lnTo>
                  <a:pt x="1442" y="145"/>
                </a:lnTo>
                <a:lnTo>
                  <a:pt x="1417" y="145"/>
                </a:lnTo>
                <a:lnTo>
                  <a:pt x="1389" y="137"/>
                </a:lnTo>
                <a:lnTo>
                  <a:pt x="1365" y="146"/>
                </a:lnTo>
                <a:lnTo>
                  <a:pt x="1346" y="140"/>
                </a:lnTo>
                <a:lnTo>
                  <a:pt x="1328" y="149"/>
                </a:lnTo>
                <a:lnTo>
                  <a:pt x="1310" y="145"/>
                </a:lnTo>
                <a:lnTo>
                  <a:pt x="1287" y="140"/>
                </a:lnTo>
                <a:lnTo>
                  <a:pt x="1274" y="132"/>
                </a:lnTo>
                <a:lnTo>
                  <a:pt x="1244" y="102"/>
                </a:lnTo>
                <a:lnTo>
                  <a:pt x="1211" y="74"/>
                </a:lnTo>
                <a:lnTo>
                  <a:pt x="1181" y="55"/>
                </a:lnTo>
                <a:lnTo>
                  <a:pt x="1153" y="39"/>
                </a:lnTo>
                <a:lnTo>
                  <a:pt x="1110" y="19"/>
                </a:lnTo>
                <a:lnTo>
                  <a:pt x="1057" y="7"/>
                </a:lnTo>
                <a:lnTo>
                  <a:pt x="1008" y="0"/>
                </a:lnTo>
                <a:lnTo>
                  <a:pt x="927" y="3"/>
                </a:lnTo>
                <a:lnTo>
                  <a:pt x="858" y="18"/>
                </a:lnTo>
                <a:lnTo>
                  <a:pt x="821" y="31"/>
                </a:lnTo>
                <a:lnTo>
                  <a:pt x="765" y="60"/>
                </a:lnTo>
                <a:lnTo>
                  <a:pt x="720" y="94"/>
                </a:lnTo>
                <a:lnTo>
                  <a:pt x="676" y="130"/>
                </a:lnTo>
                <a:lnTo>
                  <a:pt x="633" y="142"/>
                </a:lnTo>
                <a:lnTo>
                  <a:pt x="597" y="150"/>
                </a:lnTo>
                <a:lnTo>
                  <a:pt x="558" y="152"/>
                </a:lnTo>
                <a:lnTo>
                  <a:pt x="521" y="147"/>
                </a:lnTo>
                <a:lnTo>
                  <a:pt x="490" y="147"/>
                </a:lnTo>
                <a:lnTo>
                  <a:pt x="395" y="147"/>
                </a:lnTo>
                <a:lnTo>
                  <a:pt x="367" y="145"/>
                </a:lnTo>
                <a:lnTo>
                  <a:pt x="285" y="150"/>
                </a:lnTo>
                <a:lnTo>
                  <a:pt x="234" y="147"/>
                </a:lnTo>
                <a:lnTo>
                  <a:pt x="173" y="140"/>
                </a:lnTo>
                <a:lnTo>
                  <a:pt x="97" y="142"/>
                </a:lnTo>
                <a:lnTo>
                  <a:pt x="51" y="142"/>
                </a:lnTo>
                <a:lnTo>
                  <a:pt x="31" y="145"/>
                </a:lnTo>
                <a:lnTo>
                  <a:pt x="17" y="152"/>
                </a:lnTo>
                <a:lnTo>
                  <a:pt x="4" y="172"/>
                </a:lnTo>
                <a:lnTo>
                  <a:pt x="0" y="203"/>
                </a:lnTo>
                <a:lnTo>
                  <a:pt x="0" y="235"/>
                </a:lnTo>
                <a:lnTo>
                  <a:pt x="0" y="271"/>
                </a:lnTo>
              </a:path>
            </a:pathLst>
          </a:custGeom>
          <a:solidFill>
            <a:srgbClr val="FFFFFF"/>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1" name="Freeform 14">
            <a:extLst>
              <a:ext uri="{FF2B5EF4-FFF2-40B4-BE49-F238E27FC236}">
                <a16:creationId xmlns:a16="http://schemas.microsoft.com/office/drawing/2014/main" id="{F4E58530-B213-A84D-9111-0A3AD3EC8010}"/>
              </a:ext>
            </a:extLst>
          </p:cNvPr>
          <p:cNvSpPr>
            <a:spLocks/>
          </p:cNvSpPr>
          <p:nvPr/>
        </p:nvSpPr>
        <p:spPr bwMode="auto">
          <a:xfrm>
            <a:off x="3981450" y="334963"/>
            <a:ext cx="142875" cy="638175"/>
          </a:xfrm>
          <a:custGeom>
            <a:avLst/>
            <a:gdLst>
              <a:gd name="T0" fmla="*/ 21 w 90"/>
              <a:gd name="T1" fmla="*/ 10 h 402"/>
              <a:gd name="T2" fmla="*/ 28 w 90"/>
              <a:gd name="T3" fmla="*/ 40 h 402"/>
              <a:gd name="T4" fmla="*/ 21 w 90"/>
              <a:gd name="T5" fmla="*/ 54 h 402"/>
              <a:gd name="T6" fmla="*/ 10 w 90"/>
              <a:gd name="T7" fmla="*/ 99 h 402"/>
              <a:gd name="T8" fmla="*/ 2 w 90"/>
              <a:gd name="T9" fmla="*/ 138 h 402"/>
              <a:gd name="T10" fmla="*/ 0 w 90"/>
              <a:gd name="T11" fmla="*/ 173 h 402"/>
              <a:gd name="T12" fmla="*/ 8 w 90"/>
              <a:gd name="T13" fmla="*/ 215 h 402"/>
              <a:gd name="T14" fmla="*/ 13 w 90"/>
              <a:gd name="T15" fmla="*/ 256 h 402"/>
              <a:gd name="T16" fmla="*/ 21 w 90"/>
              <a:gd name="T17" fmla="*/ 295 h 402"/>
              <a:gd name="T18" fmla="*/ 43 w 90"/>
              <a:gd name="T19" fmla="*/ 319 h 402"/>
              <a:gd name="T20" fmla="*/ 52 w 90"/>
              <a:gd name="T21" fmla="*/ 348 h 402"/>
              <a:gd name="T22" fmla="*/ 71 w 90"/>
              <a:gd name="T23" fmla="*/ 374 h 402"/>
              <a:gd name="T24" fmla="*/ 89 w 90"/>
              <a:gd name="T25" fmla="*/ 401 h 402"/>
              <a:gd name="T26" fmla="*/ 82 w 90"/>
              <a:gd name="T27" fmla="*/ 376 h 402"/>
              <a:gd name="T28" fmla="*/ 65 w 90"/>
              <a:gd name="T29" fmla="*/ 346 h 402"/>
              <a:gd name="T30" fmla="*/ 69 w 90"/>
              <a:gd name="T31" fmla="*/ 313 h 402"/>
              <a:gd name="T32" fmla="*/ 45 w 90"/>
              <a:gd name="T33" fmla="*/ 272 h 402"/>
              <a:gd name="T34" fmla="*/ 23 w 90"/>
              <a:gd name="T35" fmla="*/ 223 h 402"/>
              <a:gd name="T36" fmla="*/ 19 w 90"/>
              <a:gd name="T37" fmla="*/ 150 h 402"/>
              <a:gd name="T38" fmla="*/ 28 w 90"/>
              <a:gd name="T39" fmla="*/ 103 h 402"/>
              <a:gd name="T40" fmla="*/ 41 w 90"/>
              <a:gd name="T41" fmla="*/ 54 h 402"/>
              <a:gd name="T42" fmla="*/ 43 w 90"/>
              <a:gd name="T43" fmla="*/ 20 h 402"/>
              <a:gd name="T44" fmla="*/ 23 w 90"/>
              <a:gd name="T45" fmla="*/ 0 h 402"/>
              <a:gd name="T46" fmla="*/ 21 w 90"/>
              <a:gd name="T47" fmla="*/ 10 h 40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90" h="402">
                <a:moveTo>
                  <a:pt x="21" y="10"/>
                </a:moveTo>
                <a:lnTo>
                  <a:pt x="28" y="40"/>
                </a:lnTo>
                <a:lnTo>
                  <a:pt x="21" y="54"/>
                </a:lnTo>
                <a:lnTo>
                  <a:pt x="10" y="99"/>
                </a:lnTo>
                <a:lnTo>
                  <a:pt x="2" y="138"/>
                </a:lnTo>
                <a:lnTo>
                  <a:pt x="0" y="173"/>
                </a:lnTo>
                <a:lnTo>
                  <a:pt x="8" y="215"/>
                </a:lnTo>
                <a:lnTo>
                  <a:pt x="13" y="256"/>
                </a:lnTo>
                <a:lnTo>
                  <a:pt x="21" y="295"/>
                </a:lnTo>
                <a:lnTo>
                  <a:pt x="43" y="319"/>
                </a:lnTo>
                <a:lnTo>
                  <a:pt x="52" y="348"/>
                </a:lnTo>
                <a:lnTo>
                  <a:pt x="71" y="374"/>
                </a:lnTo>
                <a:lnTo>
                  <a:pt x="89" y="401"/>
                </a:lnTo>
                <a:lnTo>
                  <a:pt x="82" y="376"/>
                </a:lnTo>
                <a:lnTo>
                  <a:pt x="65" y="346"/>
                </a:lnTo>
                <a:lnTo>
                  <a:pt x="69" y="313"/>
                </a:lnTo>
                <a:lnTo>
                  <a:pt x="45" y="272"/>
                </a:lnTo>
                <a:lnTo>
                  <a:pt x="23" y="223"/>
                </a:lnTo>
                <a:lnTo>
                  <a:pt x="19" y="150"/>
                </a:lnTo>
                <a:lnTo>
                  <a:pt x="28" y="103"/>
                </a:lnTo>
                <a:lnTo>
                  <a:pt x="41" y="54"/>
                </a:lnTo>
                <a:lnTo>
                  <a:pt x="43" y="20"/>
                </a:lnTo>
                <a:lnTo>
                  <a:pt x="23" y="0"/>
                </a:lnTo>
                <a:lnTo>
                  <a:pt x="21" y="10"/>
                </a:lnTo>
              </a:path>
            </a:pathLst>
          </a:custGeom>
          <a:solidFill>
            <a:srgbClr val="FFFFFF"/>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grpSp>
        <p:nvGrpSpPr>
          <p:cNvPr id="12" name="Group 15">
            <a:extLst>
              <a:ext uri="{FF2B5EF4-FFF2-40B4-BE49-F238E27FC236}">
                <a16:creationId xmlns:a16="http://schemas.microsoft.com/office/drawing/2014/main" id="{E81CBD86-5857-3E4D-8B71-518EBECFCE5E}"/>
              </a:ext>
            </a:extLst>
          </p:cNvPr>
          <p:cNvGrpSpPr>
            <a:grpSpLocks/>
          </p:cNvGrpSpPr>
          <p:nvPr/>
        </p:nvGrpSpPr>
        <p:grpSpPr bwMode="auto">
          <a:xfrm>
            <a:off x="134938" y="209550"/>
            <a:ext cx="2808287" cy="844550"/>
            <a:chOff x="85" y="132"/>
            <a:chExt cx="1769" cy="532"/>
          </a:xfrm>
        </p:grpSpPr>
        <p:sp>
          <p:nvSpPr>
            <p:cNvPr id="13" name="Freeform 16">
              <a:extLst>
                <a:ext uri="{FF2B5EF4-FFF2-40B4-BE49-F238E27FC236}">
                  <a16:creationId xmlns:a16="http://schemas.microsoft.com/office/drawing/2014/main" id="{74AC23D8-676B-D045-9C51-AD44D9288227}"/>
                </a:ext>
              </a:extLst>
            </p:cNvPr>
            <p:cNvSpPr>
              <a:spLocks/>
            </p:cNvSpPr>
            <p:nvPr/>
          </p:nvSpPr>
          <p:spPr bwMode="auto">
            <a:xfrm>
              <a:off x="93" y="132"/>
              <a:ext cx="1761" cy="427"/>
            </a:xfrm>
            <a:custGeom>
              <a:avLst/>
              <a:gdLst>
                <a:gd name="T0" fmla="*/ 23 w 1761"/>
                <a:gd name="T1" fmla="*/ 6 h 427"/>
                <a:gd name="T2" fmla="*/ 37 w 1761"/>
                <a:gd name="T3" fmla="*/ 0 h 427"/>
                <a:gd name="T4" fmla="*/ 1706 w 1761"/>
                <a:gd name="T5" fmla="*/ 0 h 427"/>
                <a:gd name="T6" fmla="*/ 1725 w 1761"/>
                <a:gd name="T7" fmla="*/ 4 h 427"/>
                <a:gd name="T8" fmla="*/ 1739 w 1761"/>
                <a:gd name="T9" fmla="*/ 15 h 427"/>
                <a:gd name="T10" fmla="*/ 1751 w 1761"/>
                <a:gd name="T11" fmla="*/ 42 h 427"/>
                <a:gd name="T12" fmla="*/ 1758 w 1761"/>
                <a:gd name="T13" fmla="*/ 74 h 427"/>
                <a:gd name="T14" fmla="*/ 1760 w 1761"/>
                <a:gd name="T15" fmla="*/ 110 h 427"/>
                <a:gd name="T16" fmla="*/ 1760 w 1761"/>
                <a:gd name="T17" fmla="*/ 426 h 427"/>
                <a:gd name="T18" fmla="*/ 66 w 1761"/>
                <a:gd name="T19" fmla="*/ 426 h 427"/>
                <a:gd name="T20" fmla="*/ 0 w 1761"/>
                <a:gd name="T21" fmla="*/ 426 h 427"/>
                <a:gd name="T22" fmla="*/ 0 w 1761"/>
                <a:gd name="T23" fmla="*/ 132 h 427"/>
                <a:gd name="T24" fmla="*/ 0 w 1761"/>
                <a:gd name="T25" fmla="*/ 89 h 427"/>
                <a:gd name="T26" fmla="*/ 7 w 1761"/>
                <a:gd name="T27" fmla="*/ 47 h 427"/>
                <a:gd name="T28" fmla="*/ 13 w 1761"/>
                <a:gd name="T29" fmla="*/ 25 h 427"/>
                <a:gd name="T30" fmla="*/ 23 w 1761"/>
                <a:gd name="T31" fmla="*/ 6 h 4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61" h="427">
                  <a:moveTo>
                    <a:pt x="23" y="6"/>
                  </a:moveTo>
                  <a:lnTo>
                    <a:pt x="37" y="0"/>
                  </a:lnTo>
                  <a:lnTo>
                    <a:pt x="1706" y="0"/>
                  </a:lnTo>
                  <a:lnTo>
                    <a:pt x="1725" y="4"/>
                  </a:lnTo>
                  <a:lnTo>
                    <a:pt x="1739" y="15"/>
                  </a:lnTo>
                  <a:lnTo>
                    <a:pt x="1751" y="42"/>
                  </a:lnTo>
                  <a:lnTo>
                    <a:pt x="1758" y="74"/>
                  </a:lnTo>
                  <a:lnTo>
                    <a:pt x="1760" y="110"/>
                  </a:lnTo>
                  <a:lnTo>
                    <a:pt x="1760" y="426"/>
                  </a:lnTo>
                  <a:lnTo>
                    <a:pt x="66" y="426"/>
                  </a:lnTo>
                  <a:lnTo>
                    <a:pt x="0" y="426"/>
                  </a:lnTo>
                  <a:lnTo>
                    <a:pt x="0" y="132"/>
                  </a:lnTo>
                  <a:lnTo>
                    <a:pt x="0" y="89"/>
                  </a:lnTo>
                  <a:lnTo>
                    <a:pt x="7" y="47"/>
                  </a:lnTo>
                  <a:lnTo>
                    <a:pt x="13" y="25"/>
                  </a:lnTo>
                  <a:lnTo>
                    <a:pt x="23" y="6"/>
                  </a:lnTo>
                </a:path>
              </a:pathLst>
            </a:custGeom>
            <a:gradFill rotWithShape="0">
              <a:gsLst>
                <a:gs pos="0">
                  <a:srgbClr val="00CCFF"/>
                </a:gs>
                <a:gs pos="100000">
                  <a:srgbClr val="FFFFFF"/>
                </a:gs>
              </a:gsLst>
              <a:lin ang="540000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4" name="Freeform 17">
              <a:extLst>
                <a:ext uri="{FF2B5EF4-FFF2-40B4-BE49-F238E27FC236}">
                  <a16:creationId xmlns:a16="http://schemas.microsoft.com/office/drawing/2014/main" id="{50CBD8CC-9247-004F-B943-EBE32F0632CB}"/>
                </a:ext>
              </a:extLst>
            </p:cNvPr>
            <p:cNvSpPr>
              <a:spLocks/>
            </p:cNvSpPr>
            <p:nvPr/>
          </p:nvSpPr>
          <p:spPr bwMode="auto">
            <a:xfrm>
              <a:off x="85" y="412"/>
              <a:ext cx="1761" cy="185"/>
            </a:xfrm>
            <a:custGeom>
              <a:avLst/>
              <a:gdLst>
                <a:gd name="T0" fmla="*/ 85 w 1761"/>
                <a:gd name="T1" fmla="*/ 63 h 185"/>
                <a:gd name="T2" fmla="*/ 138 w 1761"/>
                <a:gd name="T3" fmla="*/ 63 h 185"/>
                <a:gd name="T4" fmla="*/ 180 w 1761"/>
                <a:gd name="T5" fmla="*/ 95 h 185"/>
                <a:gd name="T6" fmla="*/ 248 w 1761"/>
                <a:gd name="T7" fmla="*/ 76 h 185"/>
                <a:gd name="T8" fmla="*/ 325 w 1761"/>
                <a:gd name="T9" fmla="*/ 67 h 185"/>
                <a:gd name="T10" fmla="*/ 379 w 1761"/>
                <a:gd name="T11" fmla="*/ 86 h 185"/>
                <a:gd name="T12" fmla="*/ 438 w 1761"/>
                <a:gd name="T13" fmla="*/ 76 h 185"/>
                <a:gd name="T14" fmla="*/ 532 w 1761"/>
                <a:gd name="T15" fmla="*/ 82 h 185"/>
                <a:gd name="T16" fmla="*/ 592 w 1761"/>
                <a:gd name="T17" fmla="*/ 95 h 185"/>
                <a:gd name="T18" fmla="*/ 663 w 1761"/>
                <a:gd name="T19" fmla="*/ 57 h 185"/>
                <a:gd name="T20" fmla="*/ 716 w 1761"/>
                <a:gd name="T21" fmla="*/ 90 h 185"/>
                <a:gd name="T22" fmla="*/ 787 w 1761"/>
                <a:gd name="T23" fmla="*/ 85 h 185"/>
                <a:gd name="T24" fmla="*/ 824 w 1761"/>
                <a:gd name="T25" fmla="*/ 90 h 185"/>
                <a:gd name="T26" fmla="*/ 857 w 1761"/>
                <a:gd name="T27" fmla="*/ 57 h 185"/>
                <a:gd name="T28" fmla="*/ 899 w 1761"/>
                <a:gd name="T29" fmla="*/ 34 h 185"/>
                <a:gd name="T30" fmla="*/ 949 w 1761"/>
                <a:gd name="T31" fmla="*/ 31 h 185"/>
                <a:gd name="T32" fmla="*/ 991 w 1761"/>
                <a:gd name="T33" fmla="*/ 22 h 185"/>
                <a:gd name="T34" fmla="*/ 1030 w 1761"/>
                <a:gd name="T35" fmla="*/ 48 h 185"/>
                <a:gd name="T36" fmla="*/ 1071 w 1761"/>
                <a:gd name="T37" fmla="*/ 67 h 185"/>
                <a:gd name="T38" fmla="*/ 1138 w 1761"/>
                <a:gd name="T39" fmla="*/ 53 h 185"/>
                <a:gd name="T40" fmla="*/ 1168 w 1761"/>
                <a:gd name="T41" fmla="*/ 89 h 185"/>
                <a:gd name="T42" fmla="*/ 1215 w 1761"/>
                <a:gd name="T43" fmla="*/ 95 h 185"/>
                <a:gd name="T44" fmla="*/ 1293 w 1761"/>
                <a:gd name="T45" fmla="*/ 95 h 185"/>
                <a:gd name="T46" fmla="*/ 1340 w 1761"/>
                <a:gd name="T47" fmla="*/ 79 h 185"/>
                <a:gd name="T48" fmla="*/ 1376 w 1761"/>
                <a:gd name="T49" fmla="*/ 86 h 185"/>
                <a:gd name="T50" fmla="*/ 1418 w 1761"/>
                <a:gd name="T51" fmla="*/ 57 h 185"/>
                <a:gd name="T52" fmla="*/ 1478 w 1761"/>
                <a:gd name="T53" fmla="*/ 53 h 185"/>
                <a:gd name="T54" fmla="*/ 1528 w 1761"/>
                <a:gd name="T55" fmla="*/ 22 h 185"/>
                <a:gd name="T56" fmla="*/ 1567 w 1761"/>
                <a:gd name="T57" fmla="*/ 15 h 185"/>
                <a:gd name="T58" fmla="*/ 1617 w 1761"/>
                <a:gd name="T59" fmla="*/ 27 h 185"/>
                <a:gd name="T60" fmla="*/ 1661 w 1761"/>
                <a:gd name="T61" fmla="*/ 1 h 185"/>
                <a:gd name="T62" fmla="*/ 1703 w 1761"/>
                <a:gd name="T63" fmla="*/ 48 h 185"/>
                <a:gd name="T64" fmla="*/ 1750 w 1761"/>
                <a:gd name="T65" fmla="*/ 24 h 185"/>
                <a:gd name="T66" fmla="*/ 1760 w 1761"/>
                <a:gd name="T67" fmla="*/ 184 h 185"/>
                <a:gd name="T68" fmla="*/ 727 w 1761"/>
                <a:gd name="T69" fmla="*/ 149 h 185"/>
                <a:gd name="T70" fmla="*/ 0 w 1761"/>
                <a:gd name="T71" fmla="*/ 29 h 185"/>
                <a:gd name="T72" fmla="*/ 26 w 1761"/>
                <a:gd name="T73" fmla="*/ 50 h 185"/>
                <a:gd name="T74" fmla="*/ 61 w 1761"/>
                <a:gd name="T75" fmla="*/ 57 h 18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61" h="185">
                  <a:moveTo>
                    <a:pt x="61" y="57"/>
                  </a:moveTo>
                  <a:lnTo>
                    <a:pt x="85" y="63"/>
                  </a:lnTo>
                  <a:lnTo>
                    <a:pt x="112" y="57"/>
                  </a:lnTo>
                  <a:lnTo>
                    <a:pt x="138" y="63"/>
                  </a:lnTo>
                  <a:lnTo>
                    <a:pt x="158" y="81"/>
                  </a:lnTo>
                  <a:lnTo>
                    <a:pt x="180" y="95"/>
                  </a:lnTo>
                  <a:lnTo>
                    <a:pt x="217" y="82"/>
                  </a:lnTo>
                  <a:lnTo>
                    <a:pt x="248" y="76"/>
                  </a:lnTo>
                  <a:lnTo>
                    <a:pt x="293" y="76"/>
                  </a:lnTo>
                  <a:lnTo>
                    <a:pt x="325" y="67"/>
                  </a:lnTo>
                  <a:lnTo>
                    <a:pt x="354" y="76"/>
                  </a:lnTo>
                  <a:lnTo>
                    <a:pt x="379" y="86"/>
                  </a:lnTo>
                  <a:lnTo>
                    <a:pt x="402" y="89"/>
                  </a:lnTo>
                  <a:lnTo>
                    <a:pt x="438" y="76"/>
                  </a:lnTo>
                  <a:lnTo>
                    <a:pt x="477" y="76"/>
                  </a:lnTo>
                  <a:lnTo>
                    <a:pt x="532" y="82"/>
                  </a:lnTo>
                  <a:lnTo>
                    <a:pt x="555" y="99"/>
                  </a:lnTo>
                  <a:lnTo>
                    <a:pt x="592" y="95"/>
                  </a:lnTo>
                  <a:lnTo>
                    <a:pt x="629" y="67"/>
                  </a:lnTo>
                  <a:lnTo>
                    <a:pt x="663" y="57"/>
                  </a:lnTo>
                  <a:lnTo>
                    <a:pt x="687" y="67"/>
                  </a:lnTo>
                  <a:lnTo>
                    <a:pt x="716" y="90"/>
                  </a:lnTo>
                  <a:lnTo>
                    <a:pt x="750" y="100"/>
                  </a:lnTo>
                  <a:lnTo>
                    <a:pt x="787" y="85"/>
                  </a:lnTo>
                  <a:lnTo>
                    <a:pt x="805" y="79"/>
                  </a:lnTo>
                  <a:lnTo>
                    <a:pt x="824" y="90"/>
                  </a:lnTo>
                  <a:lnTo>
                    <a:pt x="840" y="76"/>
                  </a:lnTo>
                  <a:lnTo>
                    <a:pt x="857" y="57"/>
                  </a:lnTo>
                  <a:lnTo>
                    <a:pt x="877" y="39"/>
                  </a:lnTo>
                  <a:lnTo>
                    <a:pt x="899" y="34"/>
                  </a:lnTo>
                  <a:lnTo>
                    <a:pt x="924" y="39"/>
                  </a:lnTo>
                  <a:lnTo>
                    <a:pt x="949" y="31"/>
                  </a:lnTo>
                  <a:lnTo>
                    <a:pt x="975" y="22"/>
                  </a:lnTo>
                  <a:lnTo>
                    <a:pt x="991" y="22"/>
                  </a:lnTo>
                  <a:lnTo>
                    <a:pt x="1006" y="25"/>
                  </a:lnTo>
                  <a:lnTo>
                    <a:pt x="1030" y="48"/>
                  </a:lnTo>
                  <a:lnTo>
                    <a:pt x="1052" y="44"/>
                  </a:lnTo>
                  <a:lnTo>
                    <a:pt x="1071" y="67"/>
                  </a:lnTo>
                  <a:lnTo>
                    <a:pt x="1107" y="67"/>
                  </a:lnTo>
                  <a:lnTo>
                    <a:pt x="1138" y="53"/>
                  </a:lnTo>
                  <a:lnTo>
                    <a:pt x="1153" y="71"/>
                  </a:lnTo>
                  <a:lnTo>
                    <a:pt x="1168" y="89"/>
                  </a:lnTo>
                  <a:lnTo>
                    <a:pt x="1190" y="84"/>
                  </a:lnTo>
                  <a:lnTo>
                    <a:pt x="1215" y="95"/>
                  </a:lnTo>
                  <a:lnTo>
                    <a:pt x="1242" y="85"/>
                  </a:lnTo>
                  <a:lnTo>
                    <a:pt x="1293" y="95"/>
                  </a:lnTo>
                  <a:lnTo>
                    <a:pt x="1315" y="104"/>
                  </a:lnTo>
                  <a:lnTo>
                    <a:pt x="1340" y="79"/>
                  </a:lnTo>
                  <a:lnTo>
                    <a:pt x="1357" y="77"/>
                  </a:lnTo>
                  <a:lnTo>
                    <a:pt x="1376" y="86"/>
                  </a:lnTo>
                  <a:lnTo>
                    <a:pt x="1394" y="82"/>
                  </a:lnTo>
                  <a:lnTo>
                    <a:pt x="1418" y="57"/>
                  </a:lnTo>
                  <a:lnTo>
                    <a:pt x="1458" y="50"/>
                  </a:lnTo>
                  <a:lnTo>
                    <a:pt x="1478" y="53"/>
                  </a:lnTo>
                  <a:lnTo>
                    <a:pt x="1498" y="53"/>
                  </a:lnTo>
                  <a:lnTo>
                    <a:pt x="1528" y="22"/>
                  </a:lnTo>
                  <a:lnTo>
                    <a:pt x="1545" y="10"/>
                  </a:lnTo>
                  <a:lnTo>
                    <a:pt x="1567" y="15"/>
                  </a:lnTo>
                  <a:lnTo>
                    <a:pt x="1592" y="48"/>
                  </a:lnTo>
                  <a:lnTo>
                    <a:pt x="1617" y="27"/>
                  </a:lnTo>
                  <a:lnTo>
                    <a:pt x="1641" y="0"/>
                  </a:lnTo>
                  <a:lnTo>
                    <a:pt x="1661" y="1"/>
                  </a:lnTo>
                  <a:lnTo>
                    <a:pt x="1685" y="57"/>
                  </a:lnTo>
                  <a:lnTo>
                    <a:pt x="1703" y="48"/>
                  </a:lnTo>
                  <a:lnTo>
                    <a:pt x="1729" y="25"/>
                  </a:lnTo>
                  <a:lnTo>
                    <a:pt x="1750" y="24"/>
                  </a:lnTo>
                  <a:lnTo>
                    <a:pt x="1760" y="43"/>
                  </a:lnTo>
                  <a:lnTo>
                    <a:pt x="1760" y="184"/>
                  </a:lnTo>
                  <a:lnTo>
                    <a:pt x="740" y="144"/>
                  </a:lnTo>
                  <a:lnTo>
                    <a:pt x="727" y="149"/>
                  </a:lnTo>
                  <a:lnTo>
                    <a:pt x="0" y="133"/>
                  </a:lnTo>
                  <a:lnTo>
                    <a:pt x="0" y="29"/>
                  </a:lnTo>
                  <a:lnTo>
                    <a:pt x="10" y="44"/>
                  </a:lnTo>
                  <a:lnTo>
                    <a:pt x="26" y="50"/>
                  </a:lnTo>
                  <a:lnTo>
                    <a:pt x="46" y="51"/>
                  </a:lnTo>
                  <a:lnTo>
                    <a:pt x="61" y="57"/>
                  </a:lnTo>
                </a:path>
              </a:pathLst>
            </a:custGeom>
            <a:solidFill>
              <a:srgbClr val="003300"/>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5" name="Freeform 18">
              <a:extLst>
                <a:ext uri="{FF2B5EF4-FFF2-40B4-BE49-F238E27FC236}">
                  <a16:creationId xmlns:a16="http://schemas.microsoft.com/office/drawing/2014/main" id="{14AF2EB5-E23A-7A4A-A17F-712513B9AC58}"/>
                </a:ext>
              </a:extLst>
            </p:cNvPr>
            <p:cNvSpPr>
              <a:spLocks/>
            </p:cNvSpPr>
            <p:nvPr/>
          </p:nvSpPr>
          <p:spPr bwMode="auto">
            <a:xfrm>
              <a:off x="85" y="476"/>
              <a:ext cx="1761" cy="188"/>
            </a:xfrm>
            <a:custGeom>
              <a:avLst/>
              <a:gdLst>
                <a:gd name="T0" fmla="*/ 37 w 1761"/>
                <a:gd name="T1" fmla="*/ 185 h 188"/>
                <a:gd name="T2" fmla="*/ 1706 w 1761"/>
                <a:gd name="T3" fmla="*/ 187 h 188"/>
                <a:gd name="T4" fmla="*/ 1739 w 1761"/>
                <a:gd name="T5" fmla="*/ 181 h 188"/>
                <a:gd name="T6" fmla="*/ 1758 w 1761"/>
                <a:gd name="T7" fmla="*/ 158 h 188"/>
                <a:gd name="T8" fmla="*/ 1760 w 1761"/>
                <a:gd name="T9" fmla="*/ 22 h 188"/>
                <a:gd name="T10" fmla="*/ 1736 w 1761"/>
                <a:gd name="T11" fmla="*/ 6 h 188"/>
                <a:gd name="T12" fmla="*/ 1723 w 1761"/>
                <a:gd name="T13" fmla="*/ 51 h 188"/>
                <a:gd name="T14" fmla="*/ 1706 w 1761"/>
                <a:gd name="T15" fmla="*/ 47 h 188"/>
                <a:gd name="T16" fmla="*/ 1671 w 1761"/>
                <a:gd name="T17" fmla="*/ 25 h 188"/>
                <a:gd name="T18" fmla="*/ 1625 w 1761"/>
                <a:gd name="T19" fmla="*/ 32 h 188"/>
                <a:gd name="T20" fmla="*/ 1588 w 1761"/>
                <a:gd name="T21" fmla="*/ 37 h 188"/>
                <a:gd name="T22" fmla="*/ 1554 w 1761"/>
                <a:gd name="T23" fmla="*/ 25 h 188"/>
                <a:gd name="T24" fmla="*/ 1520 w 1761"/>
                <a:gd name="T25" fmla="*/ 40 h 188"/>
                <a:gd name="T26" fmla="*/ 1498 w 1761"/>
                <a:gd name="T27" fmla="*/ 49 h 188"/>
                <a:gd name="T28" fmla="*/ 1445 w 1761"/>
                <a:gd name="T29" fmla="*/ 43 h 188"/>
                <a:gd name="T30" fmla="*/ 1396 w 1761"/>
                <a:gd name="T31" fmla="*/ 36 h 188"/>
                <a:gd name="T32" fmla="*/ 1337 w 1761"/>
                <a:gd name="T33" fmla="*/ 82 h 188"/>
                <a:gd name="T34" fmla="*/ 1293 w 1761"/>
                <a:gd name="T35" fmla="*/ 58 h 188"/>
                <a:gd name="T36" fmla="*/ 1240 w 1761"/>
                <a:gd name="T37" fmla="*/ 56 h 188"/>
                <a:gd name="T38" fmla="*/ 1153 w 1761"/>
                <a:gd name="T39" fmla="*/ 55 h 188"/>
                <a:gd name="T40" fmla="*/ 1112 w 1761"/>
                <a:gd name="T41" fmla="*/ 49 h 188"/>
                <a:gd name="T42" fmla="*/ 1079 w 1761"/>
                <a:gd name="T43" fmla="*/ 36 h 188"/>
                <a:gd name="T44" fmla="*/ 1006 w 1761"/>
                <a:gd name="T45" fmla="*/ 65 h 188"/>
                <a:gd name="T46" fmla="*/ 943 w 1761"/>
                <a:gd name="T47" fmla="*/ 50 h 188"/>
                <a:gd name="T48" fmla="*/ 866 w 1761"/>
                <a:gd name="T49" fmla="*/ 58 h 188"/>
                <a:gd name="T50" fmla="*/ 804 w 1761"/>
                <a:gd name="T51" fmla="*/ 58 h 188"/>
                <a:gd name="T52" fmla="*/ 730 w 1761"/>
                <a:gd name="T53" fmla="*/ 78 h 188"/>
                <a:gd name="T54" fmla="*/ 652 w 1761"/>
                <a:gd name="T55" fmla="*/ 68 h 188"/>
                <a:gd name="T56" fmla="*/ 563 w 1761"/>
                <a:gd name="T57" fmla="*/ 70 h 188"/>
                <a:gd name="T58" fmla="*/ 468 w 1761"/>
                <a:gd name="T59" fmla="*/ 49 h 188"/>
                <a:gd name="T60" fmla="*/ 369 w 1761"/>
                <a:gd name="T61" fmla="*/ 35 h 188"/>
                <a:gd name="T62" fmla="*/ 301 w 1761"/>
                <a:gd name="T63" fmla="*/ 53 h 188"/>
                <a:gd name="T64" fmla="*/ 262 w 1761"/>
                <a:gd name="T65" fmla="*/ 47 h 188"/>
                <a:gd name="T66" fmla="*/ 205 w 1761"/>
                <a:gd name="T67" fmla="*/ 55 h 188"/>
                <a:gd name="T68" fmla="*/ 143 w 1761"/>
                <a:gd name="T69" fmla="*/ 53 h 188"/>
                <a:gd name="T70" fmla="*/ 80 w 1761"/>
                <a:gd name="T71" fmla="*/ 65 h 188"/>
                <a:gd name="T72" fmla="*/ 16 w 1761"/>
                <a:gd name="T73" fmla="*/ 56 h 188"/>
                <a:gd name="T74" fmla="*/ 2 w 1761"/>
                <a:gd name="T75" fmla="*/ 111 h 188"/>
                <a:gd name="T76" fmla="*/ 13 w 1761"/>
                <a:gd name="T77" fmla="*/ 175 h 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61" h="188">
                  <a:moveTo>
                    <a:pt x="23" y="182"/>
                  </a:moveTo>
                  <a:lnTo>
                    <a:pt x="37" y="185"/>
                  </a:lnTo>
                  <a:lnTo>
                    <a:pt x="54" y="187"/>
                  </a:lnTo>
                  <a:lnTo>
                    <a:pt x="1706" y="187"/>
                  </a:lnTo>
                  <a:lnTo>
                    <a:pt x="1725" y="184"/>
                  </a:lnTo>
                  <a:lnTo>
                    <a:pt x="1739" y="181"/>
                  </a:lnTo>
                  <a:lnTo>
                    <a:pt x="1751" y="170"/>
                  </a:lnTo>
                  <a:lnTo>
                    <a:pt x="1758" y="158"/>
                  </a:lnTo>
                  <a:lnTo>
                    <a:pt x="1760" y="143"/>
                  </a:lnTo>
                  <a:lnTo>
                    <a:pt x="1760" y="22"/>
                  </a:lnTo>
                  <a:lnTo>
                    <a:pt x="1745" y="0"/>
                  </a:lnTo>
                  <a:lnTo>
                    <a:pt x="1736" y="6"/>
                  </a:lnTo>
                  <a:lnTo>
                    <a:pt x="1729" y="27"/>
                  </a:lnTo>
                  <a:lnTo>
                    <a:pt x="1723" y="51"/>
                  </a:lnTo>
                  <a:lnTo>
                    <a:pt x="1716" y="49"/>
                  </a:lnTo>
                  <a:lnTo>
                    <a:pt x="1706" y="47"/>
                  </a:lnTo>
                  <a:lnTo>
                    <a:pt x="1685" y="35"/>
                  </a:lnTo>
                  <a:lnTo>
                    <a:pt x="1671" y="25"/>
                  </a:lnTo>
                  <a:lnTo>
                    <a:pt x="1649" y="22"/>
                  </a:lnTo>
                  <a:lnTo>
                    <a:pt x="1625" y="32"/>
                  </a:lnTo>
                  <a:lnTo>
                    <a:pt x="1603" y="49"/>
                  </a:lnTo>
                  <a:lnTo>
                    <a:pt x="1588" y="37"/>
                  </a:lnTo>
                  <a:lnTo>
                    <a:pt x="1574" y="35"/>
                  </a:lnTo>
                  <a:lnTo>
                    <a:pt x="1554" y="25"/>
                  </a:lnTo>
                  <a:lnTo>
                    <a:pt x="1534" y="28"/>
                  </a:lnTo>
                  <a:lnTo>
                    <a:pt x="1520" y="40"/>
                  </a:lnTo>
                  <a:lnTo>
                    <a:pt x="1514" y="56"/>
                  </a:lnTo>
                  <a:lnTo>
                    <a:pt x="1498" y="49"/>
                  </a:lnTo>
                  <a:lnTo>
                    <a:pt x="1475" y="49"/>
                  </a:lnTo>
                  <a:lnTo>
                    <a:pt x="1445" y="43"/>
                  </a:lnTo>
                  <a:lnTo>
                    <a:pt x="1419" y="56"/>
                  </a:lnTo>
                  <a:lnTo>
                    <a:pt x="1396" y="36"/>
                  </a:lnTo>
                  <a:lnTo>
                    <a:pt x="1366" y="49"/>
                  </a:lnTo>
                  <a:lnTo>
                    <a:pt x="1337" y="82"/>
                  </a:lnTo>
                  <a:lnTo>
                    <a:pt x="1314" y="70"/>
                  </a:lnTo>
                  <a:lnTo>
                    <a:pt x="1293" y="58"/>
                  </a:lnTo>
                  <a:lnTo>
                    <a:pt x="1270" y="51"/>
                  </a:lnTo>
                  <a:lnTo>
                    <a:pt x="1240" y="56"/>
                  </a:lnTo>
                  <a:lnTo>
                    <a:pt x="1194" y="66"/>
                  </a:lnTo>
                  <a:lnTo>
                    <a:pt x="1153" y="55"/>
                  </a:lnTo>
                  <a:lnTo>
                    <a:pt x="1135" y="60"/>
                  </a:lnTo>
                  <a:lnTo>
                    <a:pt x="1112" y="49"/>
                  </a:lnTo>
                  <a:lnTo>
                    <a:pt x="1097" y="38"/>
                  </a:lnTo>
                  <a:lnTo>
                    <a:pt x="1079" y="36"/>
                  </a:lnTo>
                  <a:lnTo>
                    <a:pt x="1047" y="43"/>
                  </a:lnTo>
                  <a:lnTo>
                    <a:pt x="1006" y="65"/>
                  </a:lnTo>
                  <a:lnTo>
                    <a:pt x="972" y="45"/>
                  </a:lnTo>
                  <a:lnTo>
                    <a:pt x="943" y="50"/>
                  </a:lnTo>
                  <a:lnTo>
                    <a:pt x="916" y="78"/>
                  </a:lnTo>
                  <a:lnTo>
                    <a:pt x="866" y="58"/>
                  </a:lnTo>
                  <a:lnTo>
                    <a:pt x="829" y="68"/>
                  </a:lnTo>
                  <a:lnTo>
                    <a:pt x="804" y="58"/>
                  </a:lnTo>
                  <a:lnTo>
                    <a:pt x="767" y="63"/>
                  </a:lnTo>
                  <a:lnTo>
                    <a:pt x="730" y="78"/>
                  </a:lnTo>
                  <a:lnTo>
                    <a:pt x="704" y="73"/>
                  </a:lnTo>
                  <a:lnTo>
                    <a:pt x="652" y="68"/>
                  </a:lnTo>
                  <a:lnTo>
                    <a:pt x="619" y="78"/>
                  </a:lnTo>
                  <a:lnTo>
                    <a:pt x="563" y="70"/>
                  </a:lnTo>
                  <a:lnTo>
                    <a:pt x="517" y="63"/>
                  </a:lnTo>
                  <a:lnTo>
                    <a:pt x="468" y="49"/>
                  </a:lnTo>
                  <a:lnTo>
                    <a:pt x="422" y="63"/>
                  </a:lnTo>
                  <a:lnTo>
                    <a:pt x="369" y="35"/>
                  </a:lnTo>
                  <a:lnTo>
                    <a:pt x="329" y="36"/>
                  </a:lnTo>
                  <a:lnTo>
                    <a:pt x="301" y="53"/>
                  </a:lnTo>
                  <a:lnTo>
                    <a:pt x="284" y="39"/>
                  </a:lnTo>
                  <a:lnTo>
                    <a:pt x="262" y="47"/>
                  </a:lnTo>
                  <a:lnTo>
                    <a:pt x="233" y="49"/>
                  </a:lnTo>
                  <a:lnTo>
                    <a:pt x="205" y="55"/>
                  </a:lnTo>
                  <a:lnTo>
                    <a:pt x="171" y="66"/>
                  </a:lnTo>
                  <a:lnTo>
                    <a:pt x="143" y="53"/>
                  </a:lnTo>
                  <a:lnTo>
                    <a:pt x="116" y="59"/>
                  </a:lnTo>
                  <a:lnTo>
                    <a:pt x="80" y="65"/>
                  </a:lnTo>
                  <a:lnTo>
                    <a:pt x="58" y="59"/>
                  </a:lnTo>
                  <a:lnTo>
                    <a:pt x="16" y="56"/>
                  </a:lnTo>
                  <a:lnTo>
                    <a:pt x="0" y="70"/>
                  </a:lnTo>
                  <a:lnTo>
                    <a:pt x="2" y="111"/>
                  </a:lnTo>
                  <a:lnTo>
                    <a:pt x="4" y="146"/>
                  </a:lnTo>
                  <a:lnTo>
                    <a:pt x="13" y="175"/>
                  </a:lnTo>
                  <a:lnTo>
                    <a:pt x="23" y="182"/>
                  </a:lnTo>
                </a:path>
              </a:pathLst>
            </a:custGeom>
            <a:gradFill rotWithShape="0">
              <a:gsLst>
                <a:gs pos="0">
                  <a:srgbClr val="CC6600"/>
                </a:gs>
                <a:gs pos="100000">
                  <a:srgbClr val="000000"/>
                </a:gs>
              </a:gsLst>
              <a:lin ang="540000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6" name="Freeform 19">
              <a:extLst>
                <a:ext uri="{FF2B5EF4-FFF2-40B4-BE49-F238E27FC236}">
                  <a16:creationId xmlns:a16="http://schemas.microsoft.com/office/drawing/2014/main" id="{E2716B78-14CF-EE47-B10C-49DAF752D6F8}"/>
                </a:ext>
              </a:extLst>
            </p:cNvPr>
            <p:cNvSpPr>
              <a:spLocks/>
            </p:cNvSpPr>
            <p:nvPr/>
          </p:nvSpPr>
          <p:spPr bwMode="auto">
            <a:xfrm>
              <a:off x="95" y="151"/>
              <a:ext cx="1733" cy="245"/>
            </a:xfrm>
            <a:custGeom>
              <a:avLst/>
              <a:gdLst>
                <a:gd name="T0" fmla="*/ 0 w 1733"/>
                <a:gd name="T1" fmla="*/ 185 h 245"/>
                <a:gd name="T2" fmla="*/ 4 w 1733"/>
                <a:gd name="T3" fmla="*/ 196 h 245"/>
                <a:gd name="T4" fmla="*/ 7 w 1733"/>
                <a:gd name="T5" fmla="*/ 88 h 245"/>
                <a:gd name="T6" fmla="*/ 22 w 1733"/>
                <a:gd name="T7" fmla="*/ 44 h 245"/>
                <a:gd name="T8" fmla="*/ 82 w 1733"/>
                <a:gd name="T9" fmla="*/ 39 h 245"/>
                <a:gd name="T10" fmla="*/ 198 w 1733"/>
                <a:gd name="T11" fmla="*/ 45 h 245"/>
                <a:gd name="T12" fmla="*/ 308 w 1733"/>
                <a:gd name="T13" fmla="*/ 42 h 245"/>
                <a:gd name="T14" fmla="*/ 437 w 1733"/>
                <a:gd name="T15" fmla="*/ 45 h 245"/>
                <a:gd name="T16" fmla="*/ 525 w 1733"/>
                <a:gd name="T17" fmla="*/ 39 h 245"/>
                <a:gd name="T18" fmla="*/ 598 w 1733"/>
                <a:gd name="T19" fmla="*/ 39 h 245"/>
                <a:gd name="T20" fmla="*/ 708 w 1733"/>
                <a:gd name="T21" fmla="*/ 51 h 245"/>
                <a:gd name="T22" fmla="*/ 788 w 1733"/>
                <a:gd name="T23" fmla="*/ 53 h 245"/>
                <a:gd name="T24" fmla="*/ 878 w 1733"/>
                <a:gd name="T25" fmla="*/ 45 h 245"/>
                <a:gd name="T26" fmla="*/ 986 w 1733"/>
                <a:gd name="T27" fmla="*/ 61 h 245"/>
                <a:gd name="T28" fmla="*/ 1071 w 1733"/>
                <a:gd name="T29" fmla="*/ 57 h 245"/>
                <a:gd name="T30" fmla="*/ 1150 w 1733"/>
                <a:gd name="T31" fmla="*/ 49 h 245"/>
                <a:gd name="T32" fmla="*/ 1241 w 1733"/>
                <a:gd name="T33" fmla="*/ 54 h 245"/>
                <a:gd name="T34" fmla="*/ 1319 w 1733"/>
                <a:gd name="T35" fmla="*/ 49 h 245"/>
                <a:gd name="T36" fmla="*/ 1395 w 1733"/>
                <a:gd name="T37" fmla="*/ 44 h 245"/>
                <a:gd name="T38" fmla="*/ 1449 w 1733"/>
                <a:gd name="T39" fmla="*/ 48 h 245"/>
                <a:gd name="T40" fmla="*/ 1557 w 1733"/>
                <a:gd name="T41" fmla="*/ 39 h 245"/>
                <a:gd name="T42" fmla="*/ 1665 w 1733"/>
                <a:gd name="T43" fmla="*/ 51 h 245"/>
                <a:gd name="T44" fmla="*/ 1703 w 1733"/>
                <a:gd name="T45" fmla="*/ 71 h 245"/>
                <a:gd name="T46" fmla="*/ 1721 w 1733"/>
                <a:gd name="T47" fmla="*/ 104 h 245"/>
                <a:gd name="T48" fmla="*/ 1732 w 1733"/>
                <a:gd name="T49" fmla="*/ 189 h 245"/>
                <a:gd name="T50" fmla="*/ 1732 w 1733"/>
                <a:gd name="T51" fmla="*/ 63 h 245"/>
                <a:gd name="T52" fmla="*/ 1725 w 1733"/>
                <a:gd name="T53" fmla="*/ 25 h 245"/>
                <a:gd name="T54" fmla="*/ 1606 w 1733"/>
                <a:gd name="T55" fmla="*/ 9 h 245"/>
                <a:gd name="T56" fmla="*/ 1510 w 1733"/>
                <a:gd name="T57" fmla="*/ 2 h 245"/>
                <a:gd name="T58" fmla="*/ 1443 w 1733"/>
                <a:gd name="T59" fmla="*/ 5 h 245"/>
                <a:gd name="T60" fmla="*/ 1349 w 1733"/>
                <a:gd name="T61" fmla="*/ 12 h 245"/>
                <a:gd name="T62" fmla="*/ 1182 w 1733"/>
                <a:gd name="T63" fmla="*/ 9 h 245"/>
                <a:gd name="T64" fmla="*/ 1067 w 1733"/>
                <a:gd name="T65" fmla="*/ 10 h 245"/>
                <a:gd name="T66" fmla="*/ 986 w 1733"/>
                <a:gd name="T67" fmla="*/ 9 h 245"/>
                <a:gd name="T68" fmla="*/ 923 w 1733"/>
                <a:gd name="T69" fmla="*/ 6 h 245"/>
                <a:gd name="T70" fmla="*/ 813 w 1733"/>
                <a:gd name="T71" fmla="*/ 9 h 245"/>
                <a:gd name="T72" fmla="*/ 681 w 1733"/>
                <a:gd name="T73" fmla="*/ 10 h 245"/>
                <a:gd name="T74" fmla="*/ 531 w 1733"/>
                <a:gd name="T75" fmla="*/ 6 h 245"/>
                <a:gd name="T76" fmla="*/ 463 w 1733"/>
                <a:gd name="T77" fmla="*/ 4 h 245"/>
                <a:gd name="T78" fmla="*/ 351 w 1733"/>
                <a:gd name="T79" fmla="*/ 4 h 245"/>
                <a:gd name="T80" fmla="*/ 208 w 1733"/>
                <a:gd name="T81" fmla="*/ 4 h 245"/>
                <a:gd name="T82" fmla="*/ 87 w 1733"/>
                <a:gd name="T83" fmla="*/ 0 h 245"/>
                <a:gd name="T84" fmla="*/ 28 w 1733"/>
                <a:gd name="T85" fmla="*/ 2 h 245"/>
                <a:gd name="T86" fmla="*/ 4 w 1733"/>
                <a:gd name="T87" fmla="*/ 27 h 245"/>
                <a:gd name="T88" fmla="*/ 0 w 1733"/>
                <a:gd name="T89" fmla="*/ 86 h 24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733" h="245">
                  <a:moveTo>
                    <a:pt x="0" y="119"/>
                  </a:moveTo>
                  <a:lnTo>
                    <a:pt x="0" y="185"/>
                  </a:lnTo>
                  <a:lnTo>
                    <a:pt x="0" y="244"/>
                  </a:lnTo>
                  <a:lnTo>
                    <a:pt x="4" y="196"/>
                  </a:lnTo>
                  <a:lnTo>
                    <a:pt x="5" y="157"/>
                  </a:lnTo>
                  <a:lnTo>
                    <a:pt x="7" y="88"/>
                  </a:lnTo>
                  <a:lnTo>
                    <a:pt x="12" y="55"/>
                  </a:lnTo>
                  <a:lnTo>
                    <a:pt x="22" y="44"/>
                  </a:lnTo>
                  <a:lnTo>
                    <a:pt x="48" y="36"/>
                  </a:lnTo>
                  <a:lnTo>
                    <a:pt x="82" y="39"/>
                  </a:lnTo>
                  <a:lnTo>
                    <a:pt x="162" y="39"/>
                  </a:lnTo>
                  <a:lnTo>
                    <a:pt x="198" y="45"/>
                  </a:lnTo>
                  <a:lnTo>
                    <a:pt x="249" y="39"/>
                  </a:lnTo>
                  <a:lnTo>
                    <a:pt x="308" y="42"/>
                  </a:lnTo>
                  <a:lnTo>
                    <a:pt x="351" y="40"/>
                  </a:lnTo>
                  <a:lnTo>
                    <a:pt x="437" y="45"/>
                  </a:lnTo>
                  <a:lnTo>
                    <a:pt x="467" y="44"/>
                  </a:lnTo>
                  <a:lnTo>
                    <a:pt x="525" y="39"/>
                  </a:lnTo>
                  <a:lnTo>
                    <a:pt x="544" y="46"/>
                  </a:lnTo>
                  <a:lnTo>
                    <a:pt x="598" y="39"/>
                  </a:lnTo>
                  <a:lnTo>
                    <a:pt x="680" y="44"/>
                  </a:lnTo>
                  <a:lnTo>
                    <a:pt x="708" y="51"/>
                  </a:lnTo>
                  <a:lnTo>
                    <a:pt x="751" y="45"/>
                  </a:lnTo>
                  <a:lnTo>
                    <a:pt x="788" y="53"/>
                  </a:lnTo>
                  <a:lnTo>
                    <a:pt x="818" y="53"/>
                  </a:lnTo>
                  <a:lnTo>
                    <a:pt x="878" y="45"/>
                  </a:lnTo>
                  <a:lnTo>
                    <a:pt x="935" y="51"/>
                  </a:lnTo>
                  <a:lnTo>
                    <a:pt x="986" y="61"/>
                  </a:lnTo>
                  <a:lnTo>
                    <a:pt x="1002" y="63"/>
                  </a:lnTo>
                  <a:lnTo>
                    <a:pt x="1071" y="57"/>
                  </a:lnTo>
                  <a:lnTo>
                    <a:pt x="1135" y="52"/>
                  </a:lnTo>
                  <a:lnTo>
                    <a:pt x="1150" y="49"/>
                  </a:lnTo>
                  <a:lnTo>
                    <a:pt x="1174" y="51"/>
                  </a:lnTo>
                  <a:lnTo>
                    <a:pt x="1241" y="54"/>
                  </a:lnTo>
                  <a:lnTo>
                    <a:pt x="1292" y="46"/>
                  </a:lnTo>
                  <a:lnTo>
                    <a:pt x="1319" y="49"/>
                  </a:lnTo>
                  <a:lnTo>
                    <a:pt x="1360" y="51"/>
                  </a:lnTo>
                  <a:lnTo>
                    <a:pt x="1395" y="44"/>
                  </a:lnTo>
                  <a:lnTo>
                    <a:pt x="1418" y="39"/>
                  </a:lnTo>
                  <a:lnTo>
                    <a:pt x="1449" y="48"/>
                  </a:lnTo>
                  <a:lnTo>
                    <a:pt x="1514" y="52"/>
                  </a:lnTo>
                  <a:lnTo>
                    <a:pt x="1557" y="39"/>
                  </a:lnTo>
                  <a:lnTo>
                    <a:pt x="1620" y="51"/>
                  </a:lnTo>
                  <a:lnTo>
                    <a:pt x="1665" y="51"/>
                  </a:lnTo>
                  <a:lnTo>
                    <a:pt x="1688" y="51"/>
                  </a:lnTo>
                  <a:lnTo>
                    <a:pt x="1703" y="71"/>
                  </a:lnTo>
                  <a:lnTo>
                    <a:pt x="1713" y="82"/>
                  </a:lnTo>
                  <a:lnTo>
                    <a:pt x="1721" y="104"/>
                  </a:lnTo>
                  <a:lnTo>
                    <a:pt x="1727" y="140"/>
                  </a:lnTo>
                  <a:lnTo>
                    <a:pt x="1732" y="189"/>
                  </a:lnTo>
                  <a:lnTo>
                    <a:pt x="1732" y="88"/>
                  </a:lnTo>
                  <a:lnTo>
                    <a:pt x="1732" y="63"/>
                  </a:lnTo>
                  <a:lnTo>
                    <a:pt x="1729" y="46"/>
                  </a:lnTo>
                  <a:lnTo>
                    <a:pt x="1725" y="25"/>
                  </a:lnTo>
                  <a:lnTo>
                    <a:pt x="1700" y="11"/>
                  </a:lnTo>
                  <a:lnTo>
                    <a:pt x="1606" y="9"/>
                  </a:lnTo>
                  <a:lnTo>
                    <a:pt x="1584" y="2"/>
                  </a:lnTo>
                  <a:lnTo>
                    <a:pt x="1510" y="2"/>
                  </a:lnTo>
                  <a:lnTo>
                    <a:pt x="1488" y="5"/>
                  </a:lnTo>
                  <a:lnTo>
                    <a:pt x="1443" y="5"/>
                  </a:lnTo>
                  <a:lnTo>
                    <a:pt x="1410" y="3"/>
                  </a:lnTo>
                  <a:lnTo>
                    <a:pt x="1349" y="12"/>
                  </a:lnTo>
                  <a:lnTo>
                    <a:pt x="1222" y="5"/>
                  </a:lnTo>
                  <a:lnTo>
                    <a:pt x="1182" y="9"/>
                  </a:lnTo>
                  <a:lnTo>
                    <a:pt x="1112" y="15"/>
                  </a:lnTo>
                  <a:lnTo>
                    <a:pt x="1067" y="10"/>
                  </a:lnTo>
                  <a:lnTo>
                    <a:pt x="1022" y="9"/>
                  </a:lnTo>
                  <a:lnTo>
                    <a:pt x="986" y="9"/>
                  </a:lnTo>
                  <a:lnTo>
                    <a:pt x="947" y="13"/>
                  </a:lnTo>
                  <a:lnTo>
                    <a:pt x="923" y="6"/>
                  </a:lnTo>
                  <a:lnTo>
                    <a:pt x="839" y="9"/>
                  </a:lnTo>
                  <a:lnTo>
                    <a:pt x="813" y="9"/>
                  </a:lnTo>
                  <a:lnTo>
                    <a:pt x="769" y="6"/>
                  </a:lnTo>
                  <a:lnTo>
                    <a:pt x="681" y="10"/>
                  </a:lnTo>
                  <a:lnTo>
                    <a:pt x="603" y="6"/>
                  </a:lnTo>
                  <a:lnTo>
                    <a:pt x="531" y="6"/>
                  </a:lnTo>
                  <a:lnTo>
                    <a:pt x="496" y="9"/>
                  </a:lnTo>
                  <a:lnTo>
                    <a:pt x="463" y="4"/>
                  </a:lnTo>
                  <a:lnTo>
                    <a:pt x="435" y="4"/>
                  </a:lnTo>
                  <a:lnTo>
                    <a:pt x="351" y="4"/>
                  </a:lnTo>
                  <a:lnTo>
                    <a:pt x="253" y="6"/>
                  </a:lnTo>
                  <a:lnTo>
                    <a:pt x="208" y="4"/>
                  </a:lnTo>
                  <a:lnTo>
                    <a:pt x="155" y="6"/>
                  </a:lnTo>
                  <a:lnTo>
                    <a:pt x="87" y="0"/>
                  </a:lnTo>
                  <a:lnTo>
                    <a:pt x="45" y="0"/>
                  </a:lnTo>
                  <a:lnTo>
                    <a:pt x="28" y="2"/>
                  </a:lnTo>
                  <a:lnTo>
                    <a:pt x="15" y="9"/>
                  </a:lnTo>
                  <a:lnTo>
                    <a:pt x="4" y="27"/>
                  </a:lnTo>
                  <a:lnTo>
                    <a:pt x="0" y="56"/>
                  </a:lnTo>
                  <a:lnTo>
                    <a:pt x="0" y="86"/>
                  </a:lnTo>
                  <a:lnTo>
                    <a:pt x="0" y="119"/>
                  </a:lnTo>
                </a:path>
              </a:pathLst>
            </a:custGeom>
            <a:solidFill>
              <a:srgbClr val="FFFFFF"/>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17" name="Freeform 20">
              <a:extLst>
                <a:ext uri="{FF2B5EF4-FFF2-40B4-BE49-F238E27FC236}">
                  <a16:creationId xmlns:a16="http://schemas.microsoft.com/office/drawing/2014/main" id="{64F32A74-5A39-8046-A3E9-CBB50018C9F2}"/>
                </a:ext>
              </a:extLst>
            </p:cNvPr>
            <p:cNvSpPr>
              <a:spLocks/>
            </p:cNvSpPr>
            <p:nvPr/>
          </p:nvSpPr>
          <p:spPr bwMode="auto">
            <a:xfrm>
              <a:off x="98" y="539"/>
              <a:ext cx="1733" cy="100"/>
            </a:xfrm>
            <a:custGeom>
              <a:avLst/>
              <a:gdLst>
                <a:gd name="T0" fmla="*/ 0 w 1733"/>
                <a:gd name="T1" fmla="*/ 24 h 100"/>
                <a:gd name="T2" fmla="*/ 4 w 1733"/>
                <a:gd name="T3" fmla="*/ 19 h 100"/>
                <a:gd name="T4" fmla="*/ 6 w 1733"/>
                <a:gd name="T5" fmla="*/ 63 h 100"/>
                <a:gd name="T6" fmla="*/ 22 w 1733"/>
                <a:gd name="T7" fmla="*/ 80 h 100"/>
                <a:gd name="T8" fmla="*/ 48 w 1733"/>
                <a:gd name="T9" fmla="*/ 76 h 100"/>
                <a:gd name="T10" fmla="*/ 90 w 1733"/>
                <a:gd name="T11" fmla="*/ 76 h 100"/>
                <a:gd name="T12" fmla="*/ 132 w 1733"/>
                <a:gd name="T13" fmla="*/ 78 h 100"/>
                <a:gd name="T14" fmla="*/ 156 w 1733"/>
                <a:gd name="T15" fmla="*/ 80 h 100"/>
                <a:gd name="T16" fmla="*/ 202 w 1733"/>
                <a:gd name="T17" fmla="*/ 75 h 100"/>
                <a:gd name="T18" fmla="*/ 266 w 1733"/>
                <a:gd name="T19" fmla="*/ 80 h 100"/>
                <a:gd name="T20" fmla="*/ 336 w 1733"/>
                <a:gd name="T21" fmla="*/ 79 h 100"/>
                <a:gd name="T22" fmla="*/ 390 w 1733"/>
                <a:gd name="T23" fmla="*/ 82 h 100"/>
                <a:gd name="T24" fmla="*/ 421 w 1733"/>
                <a:gd name="T25" fmla="*/ 81 h 100"/>
                <a:gd name="T26" fmla="*/ 525 w 1733"/>
                <a:gd name="T27" fmla="*/ 83 h 100"/>
                <a:gd name="T28" fmla="*/ 590 w 1733"/>
                <a:gd name="T29" fmla="*/ 76 h 100"/>
                <a:gd name="T30" fmla="*/ 656 w 1733"/>
                <a:gd name="T31" fmla="*/ 78 h 100"/>
                <a:gd name="T32" fmla="*/ 708 w 1733"/>
                <a:gd name="T33" fmla="*/ 78 h 100"/>
                <a:gd name="T34" fmla="*/ 788 w 1733"/>
                <a:gd name="T35" fmla="*/ 77 h 100"/>
                <a:gd name="T36" fmla="*/ 850 w 1733"/>
                <a:gd name="T37" fmla="*/ 71 h 100"/>
                <a:gd name="T38" fmla="*/ 942 w 1733"/>
                <a:gd name="T39" fmla="*/ 73 h 100"/>
                <a:gd name="T40" fmla="*/ 1055 w 1733"/>
                <a:gd name="T41" fmla="*/ 76 h 100"/>
                <a:gd name="T42" fmla="*/ 1121 w 1733"/>
                <a:gd name="T43" fmla="*/ 71 h 100"/>
                <a:gd name="T44" fmla="*/ 1150 w 1733"/>
                <a:gd name="T45" fmla="*/ 79 h 100"/>
                <a:gd name="T46" fmla="*/ 1237 w 1733"/>
                <a:gd name="T47" fmla="*/ 79 h 100"/>
                <a:gd name="T48" fmla="*/ 1308 w 1733"/>
                <a:gd name="T49" fmla="*/ 79 h 100"/>
                <a:gd name="T50" fmla="*/ 1332 w 1733"/>
                <a:gd name="T51" fmla="*/ 75 h 100"/>
                <a:gd name="T52" fmla="*/ 1373 w 1733"/>
                <a:gd name="T53" fmla="*/ 80 h 100"/>
                <a:gd name="T54" fmla="*/ 1394 w 1733"/>
                <a:gd name="T55" fmla="*/ 80 h 100"/>
                <a:gd name="T56" fmla="*/ 1451 w 1733"/>
                <a:gd name="T57" fmla="*/ 80 h 100"/>
                <a:gd name="T58" fmla="*/ 1499 w 1733"/>
                <a:gd name="T59" fmla="*/ 77 h 100"/>
                <a:gd name="T60" fmla="*/ 1578 w 1733"/>
                <a:gd name="T61" fmla="*/ 74 h 100"/>
                <a:gd name="T62" fmla="*/ 1687 w 1733"/>
                <a:gd name="T63" fmla="*/ 73 h 100"/>
                <a:gd name="T64" fmla="*/ 1713 w 1733"/>
                <a:gd name="T65" fmla="*/ 65 h 100"/>
                <a:gd name="T66" fmla="*/ 1727 w 1733"/>
                <a:gd name="T67" fmla="*/ 42 h 100"/>
                <a:gd name="T68" fmla="*/ 1732 w 1733"/>
                <a:gd name="T69" fmla="*/ 63 h 100"/>
                <a:gd name="T70" fmla="*/ 1730 w 1733"/>
                <a:gd name="T71" fmla="*/ 80 h 100"/>
                <a:gd name="T72" fmla="*/ 1716 w 1733"/>
                <a:gd name="T73" fmla="*/ 95 h 100"/>
                <a:gd name="T74" fmla="*/ 1606 w 1733"/>
                <a:gd name="T75" fmla="*/ 95 h 100"/>
                <a:gd name="T76" fmla="*/ 1510 w 1733"/>
                <a:gd name="T77" fmla="*/ 97 h 100"/>
                <a:gd name="T78" fmla="*/ 1466 w 1733"/>
                <a:gd name="T79" fmla="*/ 99 h 100"/>
                <a:gd name="T80" fmla="*/ 1416 w 1733"/>
                <a:gd name="T81" fmla="*/ 99 h 100"/>
                <a:gd name="T82" fmla="*/ 1325 w 1733"/>
                <a:gd name="T83" fmla="*/ 93 h 100"/>
                <a:gd name="T84" fmla="*/ 1216 w 1733"/>
                <a:gd name="T85" fmla="*/ 92 h 100"/>
                <a:gd name="T86" fmla="*/ 1125 w 1733"/>
                <a:gd name="T87" fmla="*/ 94 h 100"/>
                <a:gd name="T88" fmla="*/ 1067 w 1733"/>
                <a:gd name="T89" fmla="*/ 94 h 100"/>
                <a:gd name="T90" fmla="*/ 1022 w 1733"/>
                <a:gd name="T91" fmla="*/ 95 h 100"/>
                <a:gd name="T92" fmla="*/ 987 w 1733"/>
                <a:gd name="T93" fmla="*/ 97 h 100"/>
                <a:gd name="T94" fmla="*/ 947 w 1733"/>
                <a:gd name="T95" fmla="*/ 93 h 100"/>
                <a:gd name="T96" fmla="*/ 901 w 1733"/>
                <a:gd name="T97" fmla="*/ 97 h 100"/>
                <a:gd name="T98" fmla="*/ 839 w 1733"/>
                <a:gd name="T99" fmla="*/ 97 h 100"/>
                <a:gd name="T100" fmla="*/ 791 w 1733"/>
                <a:gd name="T101" fmla="*/ 95 h 100"/>
                <a:gd name="T102" fmla="*/ 720 w 1733"/>
                <a:gd name="T103" fmla="*/ 99 h 100"/>
                <a:gd name="T104" fmla="*/ 638 w 1733"/>
                <a:gd name="T105" fmla="*/ 99 h 100"/>
                <a:gd name="T106" fmla="*/ 563 w 1733"/>
                <a:gd name="T107" fmla="*/ 99 h 100"/>
                <a:gd name="T108" fmla="*/ 496 w 1733"/>
                <a:gd name="T109" fmla="*/ 95 h 100"/>
                <a:gd name="T110" fmla="*/ 435 w 1733"/>
                <a:gd name="T111" fmla="*/ 97 h 100"/>
                <a:gd name="T112" fmla="*/ 326 w 1733"/>
                <a:gd name="T113" fmla="*/ 97 h 100"/>
                <a:gd name="T114" fmla="*/ 208 w 1733"/>
                <a:gd name="T115" fmla="*/ 97 h 100"/>
                <a:gd name="T116" fmla="*/ 15 w 1733"/>
                <a:gd name="T117" fmla="*/ 95 h 100"/>
                <a:gd name="T118" fmla="*/ 0 w 1733"/>
                <a:gd name="T119" fmla="*/ 76 h 100"/>
                <a:gd name="T120" fmla="*/ 0 w 1733"/>
                <a:gd name="T121" fmla="*/ 50 h 10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733" h="100">
                  <a:moveTo>
                    <a:pt x="0" y="50"/>
                  </a:moveTo>
                  <a:lnTo>
                    <a:pt x="0" y="24"/>
                  </a:lnTo>
                  <a:lnTo>
                    <a:pt x="0" y="0"/>
                  </a:lnTo>
                  <a:lnTo>
                    <a:pt x="4" y="19"/>
                  </a:lnTo>
                  <a:lnTo>
                    <a:pt x="5" y="35"/>
                  </a:lnTo>
                  <a:lnTo>
                    <a:pt x="6" y="63"/>
                  </a:lnTo>
                  <a:lnTo>
                    <a:pt x="12" y="76"/>
                  </a:lnTo>
                  <a:lnTo>
                    <a:pt x="22" y="80"/>
                  </a:lnTo>
                  <a:lnTo>
                    <a:pt x="33" y="77"/>
                  </a:lnTo>
                  <a:lnTo>
                    <a:pt x="48" y="76"/>
                  </a:lnTo>
                  <a:lnTo>
                    <a:pt x="74" y="75"/>
                  </a:lnTo>
                  <a:lnTo>
                    <a:pt x="90" y="76"/>
                  </a:lnTo>
                  <a:lnTo>
                    <a:pt x="103" y="76"/>
                  </a:lnTo>
                  <a:lnTo>
                    <a:pt x="132" y="78"/>
                  </a:lnTo>
                  <a:lnTo>
                    <a:pt x="143" y="79"/>
                  </a:lnTo>
                  <a:lnTo>
                    <a:pt x="156" y="80"/>
                  </a:lnTo>
                  <a:lnTo>
                    <a:pt x="178" y="76"/>
                  </a:lnTo>
                  <a:lnTo>
                    <a:pt x="202" y="75"/>
                  </a:lnTo>
                  <a:lnTo>
                    <a:pt x="231" y="74"/>
                  </a:lnTo>
                  <a:lnTo>
                    <a:pt x="266" y="80"/>
                  </a:lnTo>
                  <a:lnTo>
                    <a:pt x="311" y="82"/>
                  </a:lnTo>
                  <a:lnTo>
                    <a:pt x="336" y="79"/>
                  </a:lnTo>
                  <a:lnTo>
                    <a:pt x="351" y="82"/>
                  </a:lnTo>
                  <a:lnTo>
                    <a:pt x="390" y="82"/>
                  </a:lnTo>
                  <a:lnTo>
                    <a:pt x="404" y="77"/>
                  </a:lnTo>
                  <a:lnTo>
                    <a:pt x="421" y="81"/>
                  </a:lnTo>
                  <a:lnTo>
                    <a:pt x="467" y="80"/>
                  </a:lnTo>
                  <a:lnTo>
                    <a:pt x="525" y="83"/>
                  </a:lnTo>
                  <a:lnTo>
                    <a:pt x="545" y="80"/>
                  </a:lnTo>
                  <a:lnTo>
                    <a:pt x="590" y="76"/>
                  </a:lnTo>
                  <a:lnTo>
                    <a:pt x="620" y="75"/>
                  </a:lnTo>
                  <a:lnTo>
                    <a:pt x="656" y="78"/>
                  </a:lnTo>
                  <a:lnTo>
                    <a:pt x="680" y="80"/>
                  </a:lnTo>
                  <a:lnTo>
                    <a:pt x="708" y="78"/>
                  </a:lnTo>
                  <a:lnTo>
                    <a:pt x="757" y="81"/>
                  </a:lnTo>
                  <a:lnTo>
                    <a:pt x="788" y="77"/>
                  </a:lnTo>
                  <a:lnTo>
                    <a:pt x="818" y="77"/>
                  </a:lnTo>
                  <a:lnTo>
                    <a:pt x="850" y="71"/>
                  </a:lnTo>
                  <a:lnTo>
                    <a:pt x="890" y="77"/>
                  </a:lnTo>
                  <a:lnTo>
                    <a:pt x="942" y="73"/>
                  </a:lnTo>
                  <a:lnTo>
                    <a:pt x="1002" y="73"/>
                  </a:lnTo>
                  <a:lnTo>
                    <a:pt x="1055" y="76"/>
                  </a:lnTo>
                  <a:lnTo>
                    <a:pt x="1086" y="71"/>
                  </a:lnTo>
                  <a:lnTo>
                    <a:pt x="1121" y="71"/>
                  </a:lnTo>
                  <a:lnTo>
                    <a:pt x="1135" y="77"/>
                  </a:lnTo>
                  <a:lnTo>
                    <a:pt x="1150" y="79"/>
                  </a:lnTo>
                  <a:lnTo>
                    <a:pt x="1196" y="76"/>
                  </a:lnTo>
                  <a:lnTo>
                    <a:pt x="1237" y="79"/>
                  </a:lnTo>
                  <a:lnTo>
                    <a:pt x="1292" y="80"/>
                  </a:lnTo>
                  <a:lnTo>
                    <a:pt x="1308" y="79"/>
                  </a:lnTo>
                  <a:lnTo>
                    <a:pt x="1319" y="79"/>
                  </a:lnTo>
                  <a:lnTo>
                    <a:pt x="1332" y="75"/>
                  </a:lnTo>
                  <a:lnTo>
                    <a:pt x="1360" y="78"/>
                  </a:lnTo>
                  <a:lnTo>
                    <a:pt x="1373" y="80"/>
                  </a:lnTo>
                  <a:lnTo>
                    <a:pt x="1382" y="77"/>
                  </a:lnTo>
                  <a:lnTo>
                    <a:pt x="1394" y="80"/>
                  </a:lnTo>
                  <a:lnTo>
                    <a:pt x="1416" y="76"/>
                  </a:lnTo>
                  <a:lnTo>
                    <a:pt x="1451" y="80"/>
                  </a:lnTo>
                  <a:lnTo>
                    <a:pt x="1485" y="74"/>
                  </a:lnTo>
                  <a:lnTo>
                    <a:pt x="1499" y="77"/>
                  </a:lnTo>
                  <a:lnTo>
                    <a:pt x="1514" y="77"/>
                  </a:lnTo>
                  <a:lnTo>
                    <a:pt x="1578" y="74"/>
                  </a:lnTo>
                  <a:lnTo>
                    <a:pt x="1639" y="77"/>
                  </a:lnTo>
                  <a:lnTo>
                    <a:pt x="1687" y="73"/>
                  </a:lnTo>
                  <a:lnTo>
                    <a:pt x="1703" y="70"/>
                  </a:lnTo>
                  <a:lnTo>
                    <a:pt x="1713" y="65"/>
                  </a:lnTo>
                  <a:lnTo>
                    <a:pt x="1721" y="56"/>
                  </a:lnTo>
                  <a:lnTo>
                    <a:pt x="1727" y="42"/>
                  </a:lnTo>
                  <a:lnTo>
                    <a:pt x="1732" y="22"/>
                  </a:lnTo>
                  <a:lnTo>
                    <a:pt x="1732" y="63"/>
                  </a:lnTo>
                  <a:lnTo>
                    <a:pt x="1732" y="73"/>
                  </a:lnTo>
                  <a:lnTo>
                    <a:pt x="1730" y="80"/>
                  </a:lnTo>
                  <a:lnTo>
                    <a:pt x="1725" y="88"/>
                  </a:lnTo>
                  <a:lnTo>
                    <a:pt x="1716" y="95"/>
                  </a:lnTo>
                  <a:lnTo>
                    <a:pt x="1652" y="99"/>
                  </a:lnTo>
                  <a:lnTo>
                    <a:pt x="1606" y="95"/>
                  </a:lnTo>
                  <a:lnTo>
                    <a:pt x="1583" y="97"/>
                  </a:lnTo>
                  <a:lnTo>
                    <a:pt x="1510" y="97"/>
                  </a:lnTo>
                  <a:lnTo>
                    <a:pt x="1488" y="97"/>
                  </a:lnTo>
                  <a:lnTo>
                    <a:pt x="1466" y="99"/>
                  </a:lnTo>
                  <a:lnTo>
                    <a:pt x="1443" y="96"/>
                  </a:lnTo>
                  <a:lnTo>
                    <a:pt x="1416" y="99"/>
                  </a:lnTo>
                  <a:lnTo>
                    <a:pt x="1346" y="97"/>
                  </a:lnTo>
                  <a:lnTo>
                    <a:pt x="1325" y="93"/>
                  </a:lnTo>
                  <a:lnTo>
                    <a:pt x="1260" y="97"/>
                  </a:lnTo>
                  <a:lnTo>
                    <a:pt x="1216" y="92"/>
                  </a:lnTo>
                  <a:lnTo>
                    <a:pt x="1165" y="97"/>
                  </a:lnTo>
                  <a:lnTo>
                    <a:pt x="1125" y="94"/>
                  </a:lnTo>
                  <a:lnTo>
                    <a:pt x="1088" y="97"/>
                  </a:lnTo>
                  <a:lnTo>
                    <a:pt x="1067" y="94"/>
                  </a:lnTo>
                  <a:lnTo>
                    <a:pt x="1048" y="95"/>
                  </a:lnTo>
                  <a:lnTo>
                    <a:pt x="1022" y="95"/>
                  </a:lnTo>
                  <a:lnTo>
                    <a:pt x="1006" y="92"/>
                  </a:lnTo>
                  <a:lnTo>
                    <a:pt x="987" y="97"/>
                  </a:lnTo>
                  <a:lnTo>
                    <a:pt x="967" y="92"/>
                  </a:lnTo>
                  <a:lnTo>
                    <a:pt x="947" y="93"/>
                  </a:lnTo>
                  <a:lnTo>
                    <a:pt x="923" y="95"/>
                  </a:lnTo>
                  <a:lnTo>
                    <a:pt x="901" y="97"/>
                  </a:lnTo>
                  <a:lnTo>
                    <a:pt x="875" y="97"/>
                  </a:lnTo>
                  <a:lnTo>
                    <a:pt x="839" y="97"/>
                  </a:lnTo>
                  <a:lnTo>
                    <a:pt x="813" y="97"/>
                  </a:lnTo>
                  <a:lnTo>
                    <a:pt x="791" y="95"/>
                  </a:lnTo>
                  <a:lnTo>
                    <a:pt x="769" y="95"/>
                  </a:lnTo>
                  <a:lnTo>
                    <a:pt x="720" y="99"/>
                  </a:lnTo>
                  <a:lnTo>
                    <a:pt x="681" y="94"/>
                  </a:lnTo>
                  <a:lnTo>
                    <a:pt x="638" y="99"/>
                  </a:lnTo>
                  <a:lnTo>
                    <a:pt x="603" y="95"/>
                  </a:lnTo>
                  <a:lnTo>
                    <a:pt x="563" y="99"/>
                  </a:lnTo>
                  <a:lnTo>
                    <a:pt x="531" y="95"/>
                  </a:lnTo>
                  <a:lnTo>
                    <a:pt x="496" y="95"/>
                  </a:lnTo>
                  <a:lnTo>
                    <a:pt x="463" y="97"/>
                  </a:lnTo>
                  <a:lnTo>
                    <a:pt x="435" y="97"/>
                  </a:lnTo>
                  <a:lnTo>
                    <a:pt x="351" y="97"/>
                  </a:lnTo>
                  <a:lnTo>
                    <a:pt x="326" y="97"/>
                  </a:lnTo>
                  <a:lnTo>
                    <a:pt x="254" y="95"/>
                  </a:lnTo>
                  <a:lnTo>
                    <a:pt x="208" y="97"/>
                  </a:lnTo>
                  <a:lnTo>
                    <a:pt x="84" y="94"/>
                  </a:lnTo>
                  <a:lnTo>
                    <a:pt x="15" y="95"/>
                  </a:lnTo>
                  <a:lnTo>
                    <a:pt x="3" y="88"/>
                  </a:lnTo>
                  <a:lnTo>
                    <a:pt x="0" y="76"/>
                  </a:lnTo>
                  <a:lnTo>
                    <a:pt x="0" y="63"/>
                  </a:lnTo>
                  <a:lnTo>
                    <a:pt x="0" y="50"/>
                  </a:lnTo>
                </a:path>
              </a:pathLst>
            </a:custGeom>
            <a:solidFill>
              <a:schemeClr val="bg1"/>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grpSp>
      <p:grpSp>
        <p:nvGrpSpPr>
          <p:cNvPr id="18" name="Group 21">
            <a:extLst>
              <a:ext uri="{FF2B5EF4-FFF2-40B4-BE49-F238E27FC236}">
                <a16:creationId xmlns:a16="http://schemas.microsoft.com/office/drawing/2014/main" id="{4B4A6ACA-FB08-6248-9C88-AFC0328B4200}"/>
              </a:ext>
            </a:extLst>
          </p:cNvPr>
          <p:cNvGrpSpPr>
            <a:grpSpLocks/>
          </p:cNvGrpSpPr>
          <p:nvPr/>
        </p:nvGrpSpPr>
        <p:grpSpPr bwMode="auto">
          <a:xfrm>
            <a:off x="6243638" y="222250"/>
            <a:ext cx="2795587" cy="866775"/>
            <a:chOff x="3933" y="140"/>
            <a:chExt cx="1761" cy="546"/>
          </a:xfrm>
        </p:grpSpPr>
        <p:sp>
          <p:nvSpPr>
            <p:cNvPr id="19" name="Freeform 22">
              <a:extLst>
                <a:ext uri="{FF2B5EF4-FFF2-40B4-BE49-F238E27FC236}">
                  <a16:creationId xmlns:a16="http://schemas.microsoft.com/office/drawing/2014/main" id="{B05C6114-1D46-5943-8EB6-7E3449B6DB86}"/>
                </a:ext>
              </a:extLst>
            </p:cNvPr>
            <p:cNvSpPr>
              <a:spLocks/>
            </p:cNvSpPr>
            <p:nvPr/>
          </p:nvSpPr>
          <p:spPr bwMode="auto">
            <a:xfrm>
              <a:off x="3933" y="140"/>
              <a:ext cx="1761" cy="445"/>
            </a:xfrm>
            <a:custGeom>
              <a:avLst/>
              <a:gdLst>
                <a:gd name="T0" fmla="*/ 23 w 1761"/>
                <a:gd name="T1" fmla="*/ 6 h 445"/>
                <a:gd name="T2" fmla="*/ 37 w 1761"/>
                <a:gd name="T3" fmla="*/ 0 h 445"/>
                <a:gd name="T4" fmla="*/ 1706 w 1761"/>
                <a:gd name="T5" fmla="*/ 0 h 445"/>
                <a:gd name="T6" fmla="*/ 1725 w 1761"/>
                <a:gd name="T7" fmla="*/ 4 h 445"/>
                <a:gd name="T8" fmla="*/ 1739 w 1761"/>
                <a:gd name="T9" fmla="*/ 15 h 445"/>
                <a:gd name="T10" fmla="*/ 1751 w 1761"/>
                <a:gd name="T11" fmla="*/ 44 h 445"/>
                <a:gd name="T12" fmla="*/ 1758 w 1761"/>
                <a:gd name="T13" fmla="*/ 77 h 445"/>
                <a:gd name="T14" fmla="*/ 1760 w 1761"/>
                <a:gd name="T15" fmla="*/ 115 h 445"/>
                <a:gd name="T16" fmla="*/ 1760 w 1761"/>
                <a:gd name="T17" fmla="*/ 444 h 445"/>
                <a:gd name="T18" fmla="*/ 66 w 1761"/>
                <a:gd name="T19" fmla="*/ 444 h 445"/>
                <a:gd name="T20" fmla="*/ 0 w 1761"/>
                <a:gd name="T21" fmla="*/ 444 h 445"/>
                <a:gd name="T22" fmla="*/ 0 w 1761"/>
                <a:gd name="T23" fmla="*/ 138 h 445"/>
                <a:gd name="T24" fmla="*/ 0 w 1761"/>
                <a:gd name="T25" fmla="*/ 93 h 445"/>
                <a:gd name="T26" fmla="*/ 7 w 1761"/>
                <a:gd name="T27" fmla="*/ 49 h 445"/>
                <a:gd name="T28" fmla="*/ 13 w 1761"/>
                <a:gd name="T29" fmla="*/ 26 h 445"/>
                <a:gd name="T30" fmla="*/ 23 w 1761"/>
                <a:gd name="T31" fmla="*/ 6 h 44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61" h="445">
                  <a:moveTo>
                    <a:pt x="23" y="6"/>
                  </a:moveTo>
                  <a:lnTo>
                    <a:pt x="37" y="0"/>
                  </a:lnTo>
                  <a:lnTo>
                    <a:pt x="1706" y="0"/>
                  </a:lnTo>
                  <a:lnTo>
                    <a:pt x="1725" y="4"/>
                  </a:lnTo>
                  <a:lnTo>
                    <a:pt x="1739" y="15"/>
                  </a:lnTo>
                  <a:lnTo>
                    <a:pt x="1751" y="44"/>
                  </a:lnTo>
                  <a:lnTo>
                    <a:pt x="1758" y="77"/>
                  </a:lnTo>
                  <a:lnTo>
                    <a:pt x="1760" y="115"/>
                  </a:lnTo>
                  <a:lnTo>
                    <a:pt x="1760" y="444"/>
                  </a:lnTo>
                  <a:lnTo>
                    <a:pt x="66" y="444"/>
                  </a:lnTo>
                  <a:lnTo>
                    <a:pt x="0" y="444"/>
                  </a:lnTo>
                  <a:lnTo>
                    <a:pt x="0" y="138"/>
                  </a:lnTo>
                  <a:lnTo>
                    <a:pt x="0" y="93"/>
                  </a:lnTo>
                  <a:lnTo>
                    <a:pt x="7" y="49"/>
                  </a:lnTo>
                  <a:lnTo>
                    <a:pt x="13" y="26"/>
                  </a:lnTo>
                  <a:lnTo>
                    <a:pt x="23" y="6"/>
                  </a:lnTo>
                </a:path>
              </a:pathLst>
            </a:custGeom>
            <a:gradFill rotWithShape="0">
              <a:gsLst>
                <a:gs pos="0">
                  <a:srgbClr val="00CCFF"/>
                </a:gs>
                <a:gs pos="100000">
                  <a:srgbClr val="FFFFFF"/>
                </a:gs>
              </a:gsLst>
              <a:lin ang="540000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20" name="Freeform 23">
              <a:extLst>
                <a:ext uri="{FF2B5EF4-FFF2-40B4-BE49-F238E27FC236}">
                  <a16:creationId xmlns:a16="http://schemas.microsoft.com/office/drawing/2014/main" id="{FD0BE14B-BD09-814E-AEF2-3A09B615C083}"/>
                </a:ext>
              </a:extLst>
            </p:cNvPr>
            <p:cNvSpPr>
              <a:spLocks/>
            </p:cNvSpPr>
            <p:nvPr/>
          </p:nvSpPr>
          <p:spPr bwMode="auto">
            <a:xfrm>
              <a:off x="3933" y="425"/>
              <a:ext cx="1761" cy="190"/>
            </a:xfrm>
            <a:custGeom>
              <a:avLst/>
              <a:gdLst>
                <a:gd name="T0" fmla="*/ 85 w 1761"/>
                <a:gd name="T1" fmla="*/ 65 h 190"/>
                <a:gd name="T2" fmla="*/ 138 w 1761"/>
                <a:gd name="T3" fmla="*/ 65 h 190"/>
                <a:gd name="T4" fmla="*/ 180 w 1761"/>
                <a:gd name="T5" fmla="*/ 97 h 190"/>
                <a:gd name="T6" fmla="*/ 248 w 1761"/>
                <a:gd name="T7" fmla="*/ 78 h 190"/>
                <a:gd name="T8" fmla="*/ 325 w 1761"/>
                <a:gd name="T9" fmla="*/ 69 h 190"/>
                <a:gd name="T10" fmla="*/ 379 w 1761"/>
                <a:gd name="T11" fmla="*/ 88 h 190"/>
                <a:gd name="T12" fmla="*/ 438 w 1761"/>
                <a:gd name="T13" fmla="*/ 78 h 190"/>
                <a:gd name="T14" fmla="*/ 532 w 1761"/>
                <a:gd name="T15" fmla="*/ 84 h 190"/>
                <a:gd name="T16" fmla="*/ 592 w 1761"/>
                <a:gd name="T17" fmla="*/ 97 h 190"/>
                <a:gd name="T18" fmla="*/ 663 w 1761"/>
                <a:gd name="T19" fmla="*/ 59 h 190"/>
                <a:gd name="T20" fmla="*/ 716 w 1761"/>
                <a:gd name="T21" fmla="*/ 93 h 190"/>
                <a:gd name="T22" fmla="*/ 787 w 1761"/>
                <a:gd name="T23" fmla="*/ 87 h 190"/>
                <a:gd name="T24" fmla="*/ 824 w 1761"/>
                <a:gd name="T25" fmla="*/ 93 h 190"/>
                <a:gd name="T26" fmla="*/ 857 w 1761"/>
                <a:gd name="T27" fmla="*/ 59 h 190"/>
                <a:gd name="T28" fmla="*/ 899 w 1761"/>
                <a:gd name="T29" fmla="*/ 35 h 190"/>
                <a:gd name="T30" fmla="*/ 949 w 1761"/>
                <a:gd name="T31" fmla="*/ 32 h 190"/>
                <a:gd name="T32" fmla="*/ 991 w 1761"/>
                <a:gd name="T33" fmla="*/ 23 h 190"/>
                <a:gd name="T34" fmla="*/ 1030 w 1761"/>
                <a:gd name="T35" fmla="*/ 49 h 190"/>
                <a:gd name="T36" fmla="*/ 1071 w 1761"/>
                <a:gd name="T37" fmla="*/ 69 h 190"/>
                <a:gd name="T38" fmla="*/ 1138 w 1761"/>
                <a:gd name="T39" fmla="*/ 55 h 190"/>
                <a:gd name="T40" fmla="*/ 1168 w 1761"/>
                <a:gd name="T41" fmla="*/ 92 h 190"/>
                <a:gd name="T42" fmla="*/ 1215 w 1761"/>
                <a:gd name="T43" fmla="*/ 97 h 190"/>
                <a:gd name="T44" fmla="*/ 1293 w 1761"/>
                <a:gd name="T45" fmla="*/ 97 h 190"/>
                <a:gd name="T46" fmla="*/ 1340 w 1761"/>
                <a:gd name="T47" fmla="*/ 81 h 190"/>
                <a:gd name="T48" fmla="*/ 1376 w 1761"/>
                <a:gd name="T49" fmla="*/ 88 h 190"/>
                <a:gd name="T50" fmla="*/ 1418 w 1761"/>
                <a:gd name="T51" fmla="*/ 59 h 190"/>
                <a:gd name="T52" fmla="*/ 1478 w 1761"/>
                <a:gd name="T53" fmla="*/ 55 h 190"/>
                <a:gd name="T54" fmla="*/ 1528 w 1761"/>
                <a:gd name="T55" fmla="*/ 23 h 190"/>
                <a:gd name="T56" fmla="*/ 1567 w 1761"/>
                <a:gd name="T57" fmla="*/ 15 h 190"/>
                <a:gd name="T58" fmla="*/ 1617 w 1761"/>
                <a:gd name="T59" fmla="*/ 28 h 190"/>
                <a:gd name="T60" fmla="*/ 1661 w 1761"/>
                <a:gd name="T61" fmla="*/ 1 h 190"/>
                <a:gd name="T62" fmla="*/ 1703 w 1761"/>
                <a:gd name="T63" fmla="*/ 49 h 190"/>
                <a:gd name="T64" fmla="*/ 1750 w 1761"/>
                <a:gd name="T65" fmla="*/ 24 h 190"/>
                <a:gd name="T66" fmla="*/ 1760 w 1761"/>
                <a:gd name="T67" fmla="*/ 189 h 190"/>
                <a:gd name="T68" fmla="*/ 727 w 1761"/>
                <a:gd name="T69" fmla="*/ 153 h 190"/>
                <a:gd name="T70" fmla="*/ 0 w 1761"/>
                <a:gd name="T71" fmla="*/ 30 h 190"/>
                <a:gd name="T72" fmla="*/ 26 w 1761"/>
                <a:gd name="T73" fmla="*/ 51 h 190"/>
                <a:gd name="T74" fmla="*/ 61 w 1761"/>
                <a:gd name="T75" fmla="*/ 59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61" h="190">
                  <a:moveTo>
                    <a:pt x="61" y="59"/>
                  </a:moveTo>
                  <a:lnTo>
                    <a:pt x="85" y="65"/>
                  </a:lnTo>
                  <a:lnTo>
                    <a:pt x="112" y="59"/>
                  </a:lnTo>
                  <a:lnTo>
                    <a:pt x="138" y="65"/>
                  </a:lnTo>
                  <a:lnTo>
                    <a:pt x="158" y="83"/>
                  </a:lnTo>
                  <a:lnTo>
                    <a:pt x="180" y="97"/>
                  </a:lnTo>
                  <a:lnTo>
                    <a:pt x="217" y="85"/>
                  </a:lnTo>
                  <a:lnTo>
                    <a:pt x="248" y="78"/>
                  </a:lnTo>
                  <a:lnTo>
                    <a:pt x="293" y="78"/>
                  </a:lnTo>
                  <a:lnTo>
                    <a:pt x="325" y="69"/>
                  </a:lnTo>
                  <a:lnTo>
                    <a:pt x="354" y="78"/>
                  </a:lnTo>
                  <a:lnTo>
                    <a:pt x="379" y="88"/>
                  </a:lnTo>
                  <a:lnTo>
                    <a:pt x="402" y="92"/>
                  </a:lnTo>
                  <a:lnTo>
                    <a:pt x="438" y="78"/>
                  </a:lnTo>
                  <a:lnTo>
                    <a:pt x="477" y="78"/>
                  </a:lnTo>
                  <a:lnTo>
                    <a:pt x="532" y="84"/>
                  </a:lnTo>
                  <a:lnTo>
                    <a:pt x="555" y="102"/>
                  </a:lnTo>
                  <a:lnTo>
                    <a:pt x="592" y="97"/>
                  </a:lnTo>
                  <a:lnTo>
                    <a:pt x="629" y="69"/>
                  </a:lnTo>
                  <a:lnTo>
                    <a:pt x="663" y="59"/>
                  </a:lnTo>
                  <a:lnTo>
                    <a:pt x="687" y="69"/>
                  </a:lnTo>
                  <a:lnTo>
                    <a:pt x="716" y="93"/>
                  </a:lnTo>
                  <a:lnTo>
                    <a:pt x="750" y="102"/>
                  </a:lnTo>
                  <a:lnTo>
                    <a:pt x="787" y="87"/>
                  </a:lnTo>
                  <a:lnTo>
                    <a:pt x="805" y="81"/>
                  </a:lnTo>
                  <a:lnTo>
                    <a:pt x="824" y="93"/>
                  </a:lnTo>
                  <a:lnTo>
                    <a:pt x="840" y="78"/>
                  </a:lnTo>
                  <a:lnTo>
                    <a:pt x="857" y="59"/>
                  </a:lnTo>
                  <a:lnTo>
                    <a:pt x="877" y="40"/>
                  </a:lnTo>
                  <a:lnTo>
                    <a:pt x="899" y="35"/>
                  </a:lnTo>
                  <a:lnTo>
                    <a:pt x="924" y="40"/>
                  </a:lnTo>
                  <a:lnTo>
                    <a:pt x="949" y="32"/>
                  </a:lnTo>
                  <a:lnTo>
                    <a:pt x="975" y="23"/>
                  </a:lnTo>
                  <a:lnTo>
                    <a:pt x="991" y="23"/>
                  </a:lnTo>
                  <a:lnTo>
                    <a:pt x="1006" y="25"/>
                  </a:lnTo>
                  <a:lnTo>
                    <a:pt x="1030" y="49"/>
                  </a:lnTo>
                  <a:lnTo>
                    <a:pt x="1052" y="45"/>
                  </a:lnTo>
                  <a:lnTo>
                    <a:pt x="1071" y="69"/>
                  </a:lnTo>
                  <a:lnTo>
                    <a:pt x="1107" y="69"/>
                  </a:lnTo>
                  <a:lnTo>
                    <a:pt x="1138" y="55"/>
                  </a:lnTo>
                  <a:lnTo>
                    <a:pt x="1153" y="73"/>
                  </a:lnTo>
                  <a:lnTo>
                    <a:pt x="1168" y="92"/>
                  </a:lnTo>
                  <a:lnTo>
                    <a:pt x="1190" y="86"/>
                  </a:lnTo>
                  <a:lnTo>
                    <a:pt x="1215" y="97"/>
                  </a:lnTo>
                  <a:lnTo>
                    <a:pt x="1242" y="87"/>
                  </a:lnTo>
                  <a:lnTo>
                    <a:pt x="1293" y="97"/>
                  </a:lnTo>
                  <a:lnTo>
                    <a:pt x="1315" y="107"/>
                  </a:lnTo>
                  <a:lnTo>
                    <a:pt x="1340" y="81"/>
                  </a:lnTo>
                  <a:lnTo>
                    <a:pt x="1357" y="79"/>
                  </a:lnTo>
                  <a:lnTo>
                    <a:pt x="1376" y="88"/>
                  </a:lnTo>
                  <a:lnTo>
                    <a:pt x="1394" y="85"/>
                  </a:lnTo>
                  <a:lnTo>
                    <a:pt x="1418" y="59"/>
                  </a:lnTo>
                  <a:lnTo>
                    <a:pt x="1458" y="51"/>
                  </a:lnTo>
                  <a:lnTo>
                    <a:pt x="1478" y="55"/>
                  </a:lnTo>
                  <a:lnTo>
                    <a:pt x="1498" y="55"/>
                  </a:lnTo>
                  <a:lnTo>
                    <a:pt x="1528" y="23"/>
                  </a:lnTo>
                  <a:lnTo>
                    <a:pt x="1545" y="10"/>
                  </a:lnTo>
                  <a:lnTo>
                    <a:pt x="1567" y="15"/>
                  </a:lnTo>
                  <a:lnTo>
                    <a:pt x="1592" y="49"/>
                  </a:lnTo>
                  <a:lnTo>
                    <a:pt x="1617" y="28"/>
                  </a:lnTo>
                  <a:lnTo>
                    <a:pt x="1641" y="0"/>
                  </a:lnTo>
                  <a:lnTo>
                    <a:pt x="1661" y="1"/>
                  </a:lnTo>
                  <a:lnTo>
                    <a:pt x="1685" y="59"/>
                  </a:lnTo>
                  <a:lnTo>
                    <a:pt x="1703" y="49"/>
                  </a:lnTo>
                  <a:lnTo>
                    <a:pt x="1729" y="25"/>
                  </a:lnTo>
                  <a:lnTo>
                    <a:pt x="1750" y="24"/>
                  </a:lnTo>
                  <a:lnTo>
                    <a:pt x="1760" y="44"/>
                  </a:lnTo>
                  <a:lnTo>
                    <a:pt x="1760" y="189"/>
                  </a:lnTo>
                  <a:lnTo>
                    <a:pt x="740" y="148"/>
                  </a:lnTo>
                  <a:lnTo>
                    <a:pt x="727" y="153"/>
                  </a:lnTo>
                  <a:lnTo>
                    <a:pt x="0" y="136"/>
                  </a:lnTo>
                  <a:lnTo>
                    <a:pt x="0" y="30"/>
                  </a:lnTo>
                  <a:lnTo>
                    <a:pt x="10" y="46"/>
                  </a:lnTo>
                  <a:lnTo>
                    <a:pt x="26" y="51"/>
                  </a:lnTo>
                  <a:lnTo>
                    <a:pt x="46" y="53"/>
                  </a:lnTo>
                  <a:lnTo>
                    <a:pt x="61" y="59"/>
                  </a:lnTo>
                </a:path>
              </a:pathLst>
            </a:custGeom>
            <a:solidFill>
              <a:srgbClr val="003300"/>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21" name="Freeform 24">
              <a:extLst>
                <a:ext uri="{FF2B5EF4-FFF2-40B4-BE49-F238E27FC236}">
                  <a16:creationId xmlns:a16="http://schemas.microsoft.com/office/drawing/2014/main" id="{A11F8674-A39B-5F4E-BF29-3D6785EE4CE2}"/>
                </a:ext>
              </a:extLst>
            </p:cNvPr>
            <p:cNvSpPr>
              <a:spLocks/>
            </p:cNvSpPr>
            <p:nvPr/>
          </p:nvSpPr>
          <p:spPr bwMode="auto">
            <a:xfrm>
              <a:off x="3933" y="489"/>
              <a:ext cx="1761" cy="197"/>
            </a:xfrm>
            <a:custGeom>
              <a:avLst/>
              <a:gdLst>
                <a:gd name="T0" fmla="*/ 37 w 1761"/>
                <a:gd name="T1" fmla="*/ 194 h 197"/>
                <a:gd name="T2" fmla="*/ 1706 w 1761"/>
                <a:gd name="T3" fmla="*/ 196 h 197"/>
                <a:gd name="T4" fmla="*/ 1739 w 1761"/>
                <a:gd name="T5" fmla="*/ 189 h 197"/>
                <a:gd name="T6" fmla="*/ 1758 w 1761"/>
                <a:gd name="T7" fmla="*/ 165 h 197"/>
                <a:gd name="T8" fmla="*/ 1760 w 1761"/>
                <a:gd name="T9" fmla="*/ 23 h 197"/>
                <a:gd name="T10" fmla="*/ 1736 w 1761"/>
                <a:gd name="T11" fmla="*/ 7 h 197"/>
                <a:gd name="T12" fmla="*/ 1723 w 1761"/>
                <a:gd name="T13" fmla="*/ 53 h 197"/>
                <a:gd name="T14" fmla="*/ 1706 w 1761"/>
                <a:gd name="T15" fmla="*/ 50 h 197"/>
                <a:gd name="T16" fmla="*/ 1671 w 1761"/>
                <a:gd name="T17" fmla="*/ 26 h 197"/>
                <a:gd name="T18" fmla="*/ 1625 w 1761"/>
                <a:gd name="T19" fmla="*/ 34 h 197"/>
                <a:gd name="T20" fmla="*/ 1588 w 1761"/>
                <a:gd name="T21" fmla="*/ 39 h 197"/>
                <a:gd name="T22" fmla="*/ 1554 w 1761"/>
                <a:gd name="T23" fmla="*/ 26 h 197"/>
                <a:gd name="T24" fmla="*/ 1520 w 1761"/>
                <a:gd name="T25" fmla="*/ 42 h 197"/>
                <a:gd name="T26" fmla="*/ 1498 w 1761"/>
                <a:gd name="T27" fmla="*/ 52 h 197"/>
                <a:gd name="T28" fmla="*/ 1445 w 1761"/>
                <a:gd name="T29" fmla="*/ 45 h 197"/>
                <a:gd name="T30" fmla="*/ 1396 w 1761"/>
                <a:gd name="T31" fmla="*/ 37 h 197"/>
                <a:gd name="T32" fmla="*/ 1337 w 1761"/>
                <a:gd name="T33" fmla="*/ 86 h 197"/>
                <a:gd name="T34" fmla="*/ 1293 w 1761"/>
                <a:gd name="T35" fmla="*/ 61 h 197"/>
                <a:gd name="T36" fmla="*/ 1240 w 1761"/>
                <a:gd name="T37" fmla="*/ 59 h 197"/>
                <a:gd name="T38" fmla="*/ 1153 w 1761"/>
                <a:gd name="T39" fmla="*/ 58 h 197"/>
                <a:gd name="T40" fmla="*/ 1112 w 1761"/>
                <a:gd name="T41" fmla="*/ 52 h 197"/>
                <a:gd name="T42" fmla="*/ 1079 w 1761"/>
                <a:gd name="T43" fmla="*/ 37 h 197"/>
                <a:gd name="T44" fmla="*/ 1006 w 1761"/>
                <a:gd name="T45" fmla="*/ 68 h 197"/>
                <a:gd name="T46" fmla="*/ 943 w 1761"/>
                <a:gd name="T47" fmla="*/ 53 h 197"/>
                <a:gd name="T48" fmla="*/ 866 w 1761"/>
                <a:gd name="T49" fmla="*/ 61 h 197"/>
                <a:gd name="T50" fmla="*/ 804 w 1761"/>
                <a:gd name="T51" fmla="*/ 61 h 197"/>
                <a:gd name="T52" fmla="*/ 730 w 1761"/>
                <a:gd name="T53" fmla="*/ 82 h 197"/>
                <a:gd name="T54" fmla="*/ 652 w 1761"/>
                <a:gd name="T55" fmla="*/ 71 h 197"/>
                <a:gd name="T56" fmla="*/ 563 w 1761"/>
                <a:gd name="T57" fmla="*/ 73 h 197"/>
                <a:gd name="T58" fmla="*/ 468 w 1761"/>
                <a:gd name="T59" fmla="*/ 52 h 197"/>
                <a:gd name="T60" fmla="*/ 369 w 1761"/>
                <a:gd name="T61" fmla="*/ 37 h 197"/>
                <a:gd name="T62" fmla="*/ 301 w 1761"/>
                <a:gd name="T63" fmla="*/ 55 h 197"/>
                <a:gd name="T64" fmla="*/ 262 w 1761"/>
                <a:gd name="T65" fmla="*/ 50 h 197"/>
                <a:gd name="T66" fmla="*/ 205 w 1761"/>
                <a:gd name="T67" fmla="*/ 57 h 197"/>
                <a:gd name="T68" fmla="*/ 143 w 1761"/>
                <a:gd name="T69" fmla="*/ 55 h 197"/>
                <a:gd name="T70" fmla="*/ 80 w 1761"/>
                <a:gd name="T71" fmla="*/ 68 h 197"/>
                <a:gd name="T72" fmla="*/ 16 w 1761"/>
                <a:gd name="T73" fmla="*/ 59 h 197"/>
                <a:gd name="T74" fmla="*/ 2 w 1761"/>
                <a:gd name="T75" fmla="*/ 116 h 197"/>
                <a:gd name="T76" fmla="*/ 13 w 1761"/>
                <a:gd name="T77" fmla="*/ 184 h 1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61" h="197">
                  <a:moveTo>
                    <a:pt x="23" y="191"/>
                  </a:moveTo>
                  <a:lnTo>
                    <a:pt x="37" y="194"/>
                  </a:lnTo>
                  <a:lnTo>
                    <a:pt x="54" y="196"/>
                  </a:lnTo>
                  <a:lnTo>
                    <a:pt x="1706" y="196"/>
                  </a:lnTo>
                  <a:lnTo>
                    <a:pt x="1725" y="193"/>
                  </a:lnTo>
                  <a:lnTo>
                    <a:pt x="1739" y="189"/>
                  </a:lnTo>
                  <a:lnTo>
                    <a:pt x="1751" y="178"/>
                  </a:lnTo>
                  <a:lnTo>
                    <a:pt x="1758" y="165"/>
                  </a:lnTo>
                  <a:lnTo>
                    <a:pt x="1760" y="150"/>
                  </a:lnTo>
                  <a:lnTo>
                    <a:pt x="1760" y="23"/>
                  </a:lnTo>
                  <a:lnTo>
                    <a:pt x="1745" y="0"/>
                  </a:lnTo>
                  <a:lnTo>
                    <a:pt x="1736" y="7"/>
                  </a:lnTo>
                  <a:lnTo>
                    <a:pt x="1729" y="28"/>
                  </a:lnTo>
                  <a:lnTo>
                    <a:pt x="1723" y="53"/>
                  </a:lnTo>
                  <a:lnTo>
                    <a:pt x="1716" y="52"/>
                  </a:lnTo>
                  <a:lnTo>
                    <a:pt x="1706" y="50"/>
                  </a:lnTo>
                  <a:lnTo>
                    <a:pt x="1685" y="37"/>
                  </a:lnTo>
                  <a:lnTo>
                    <a:pt x="1671" y="26"/>
                  </a:lnTo>
                  <a:lnTo>
                    <a:pt x="1649" y="23"/>
                  </a:lnTo>
                  <a:lnTo>
                    <a:pt x="1625" y="34"/>
                  </a:lnTo>
                  <a:lnTo>
                    <a:pt x="1603" y="52"/>
                  </a:lnTo>
                  <a:lnTo>
                    <a:pt x="1588" y="39"/>
                  </a:lnTo>
                  <a:lnTo>
                    <a:pt x="1574" y="37"/>
                  </a:lnTo>
                  <a:lnTo>
                    <a:pt x="1554" y="26"/>
                  </a:lnTo>
                  <a:lnTo>
                    <a:pt x="1534" y="30"/>
                  </a:lnTo>
                  <a:lnTo>
                    <a:pt x="1520" y="42"/>
                  </a:lnTo>
                  <a:lnTo>
                    <a:pt x="1514" y="59"/>
                  </a:lnTo>
                  <a:lnTo>
                    <a:pt x="1498" y="52"/>
                  </a:lnTo>
                  <a:lnTo>
                    <a:pt x="1475" y="52"/>
                  </a:lnTo>
                  <a:lnTo>
                    <a:pt x="1445" y="45"/>
                  </a:lnTo>
                  <a:lnTo>
                    <a:pt x="1419" y="59"/>
                  </a:lnTo>
                  <a:lnTo>
                    <a:pt x="1396" y="37"/>
                  </a:lnTo>
                  <a:lnTo>
                    <a:pt x="1366" y="52"/>
                  </a:lnTo>
                  <a:lnTo>
                    <a:pt x="1337" y="86"/>
                  </a:lnTo>
                  <a:lnTo>
                    <a:pt x="1314" y="73"/>
                  </a:lnTo>
                  <a:lnTo>
                    <a:pt x="1293" y="61"/>
                  </a:lnTo>
                  <a:lnTo>
                    <a:pt x="1270" y="53"/>
                  </a:lnTo>
                  <a:lnTo>
                    <a:pt x="1240" y="59"/>
                  </a:lnTo>
                  <a:lnTo>
                    <a:pt x="1194" y="69"/>
                  </a:lnTo>
                  <a:lnTo>
                    <a:pt x="1153" y="58"/>
                  </a:lnTo>
                  <a:lnTo>
                    <a:pt x="1135" y="63"/>
                  </a:lnTo>
                  <a:lnTo>
                    <a:pt x="1112" y="52"/>
                  </a:lnTo>
                  <a:lnTo>
                    <a:pt x="1097" y="40"/>
                  </a:lnTo>
                  <a:lnTo>
                    <a:pt x="1079" y="37"/>
                  </a:lnTo>
                  <a:lnTo>
                    <a:pt x="1047" y="45"/>
                  </a:lnTo>
                  <a:lnTo>
                    <a:pt x="1006" y="68"/>
                  </a:lnTo>
                  <a:lnTo>
                    <a:pt x="972" y="47"/>
                  </a:lnTo>
                  <a:lnTo>
                    <a:pt x="943" y="53"/>
                  </a:lnTo>
                  <a:lnTo>
                    <a:pt x="916" y="82"/>
                  </a:lnTo>
                  <a:lnTo>
                    <a:pt x="866" y="61"/>
                  </a:lnTo>
                  <a:lnTo>
                    <a:pt x="829" y="71"/>
                  </a:lnTo>
                  <a:lnTo>
                    <a:pt x="804" y="61"/>
                  </a:lnTo>
                  <a:lnTo>
                    <a:pt x="767" y="66"/>
                  </a:lnTo>
                  <a:lnTo>
                    <a:pt x="730" y="82"/>
                  </a:lnTo>
                  <a:lnTo>
                    <a:pt x="704" y="76"/>
                  </a:lnTo>
                  <a:lnTo>
                    <a:pt x="652" y="71"/>
                  </a:lnTo>
                  <a:lnTo>
                    <a:pt x="619" y="82"/>
                  </a:lnTo>
                  <a:lnTo>
                    <a:pt x="563" y="73"/>
                  </a:lnTo>
                  <a:lnTo>
                    <a:pt x="517" y="66"/>
                  </a:lnTo>
                  <a:lnTo>
                    <a:pt x="468" y="52"/>
                  </a:lnTo>
                  <a:lnTo>
                    <a:pt x="422" y="66"/>
                  </a:lnTo>
                  <a:lnTo>
                    <a:pt x="369" y="37"/>
                  </a:lnTo>
                  <a:lnTo>
                    <a:pt x="329" y="37"/>
                  </a:lnTo>
                  <a:lnTo>
                    <a:pt x="301" y="55"/>
                  </a:lnTo>
                  <a:lnTo>
                    <a:pt x="284" y="41"/>
                  </a:lnTo>
                  <a:lnTo>
                    <a:pt x="262" y="50"/>
                  </a:lnTo>
                  <a:lnTo>
                    <a:pt x="233" y="52"/>
                  </a:lnTo>
                  <a:lnTo>
                    <a:pt x="205" y="57"/>
                  </a:lnTo>
                  <a:lnTo>
                    <a:pt x="171" y="69"/>
                  </a:lnTo>
                  <a:lnTo>
                    <a:pt x="143" y="55"/>
                  </a:lnTo>
                  <a:lnTo>
                    <a:pt x="116" y="62"/>
                  </a:lnTo>
                  <a:lnTo>
                    <a:pt x="80" y="68"/>
                  </a:lnTo>
                  <a:lnTo>
                    <a:pt x="58" y="62"/>
                  </a:lnTo>
                  <a:lnTo>
                    <a:pt x="16" y="59"/>
                  </a:lnTo>
                  <a:lnTo>
                    <a:pt x="0" y="73"/>
                  </a:lnTo>
                  <a:lnTo>
                    <a:pt x="2" y="116"/>
                  </a:lnTo>
                  <a:lnTo>
                    <a:pt x="4" y="153"/>
                  </a:lnTo>
                  <a:lnTo>
                    <a:pt x="13" y="184"/>
                  </a:lnTo>
                  <a:lnTo>
                    <a:pt x="23" y="191"/>
                  </a:lnTo>
                </a:path>
              </a:pathLst>
            </a:custGeom>
            <a:gradFill rotWithShape="0">
              <a:gsLst>
                <a:gs pos="0">
                  <a:srgbClr val="CC6600"/>
                </a:gs>
                <a:gs pos="100000">
                  <a:srgbClr val="000000"/>
                </a:gs>
              </a:gsLst>
              <a:lin ang="5400000" scaled="1"/>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22" name="Freeform 25">
              <a:extLst>
                <a:ext uri="{FF2B5EF4-FFF2-40B4-BE49-F238E27FC236}">
                  <a16:creationId xmlns:a16="http://schemas.microsoft.com/office/drawing/2014/main" id="{2E8D08C8-B8BB-4B4B-B1C4-DB221A91CB84}"/>
                </a:ext>
              </a:extLst>
            </p:cNvPr>
            <p:cNvSpPr>
              <a:spLocks/>
            </p:cNvSpPr>
            <p:nvPr/>
          </p:nvSpPr>
          <p:spPr bwMode="auto">
            <a:xfrm>
              <a:off x="3943" y="152"/>
              <a:ext cx="1733" cy="254"/>
            </a:xfrm>
            <a:custGeom>
              <a:avLst/>
              <a:gdLst>
                <a:gd name="T0" fmla="*/ 0 w 1733"/>
                <a:gd name="T1" fmla="*/ 191 h 254"/>
                <a:gd name="T2" fmla="*/ 4 w 1733"/>
                <a:gd name="T3" fmla="*/ 203 h 254"/>
                <a:gd name="T4" fmla="*/ 7 w 1733"/>
                <a:gd name="T5" fmla="*/ 92 h 254"/>
                <a:gd name="T6" fmla="*/ 22 w 1733"/>
                <a:gd name="T7" fmla="*/ 46 h 254"/>
                <a:gd name="T8" fmla="*/ 82 w 1733"/>
                <a:gd name="T9" fmla="*/ 40 h 254"/>
                <a:gd name="T10" fmla="*/ 198 w 1733"/>
                <a:gd name="T11" fmla="*/ 46 h 254"/>
                <a:gd name="T12" fmla="*/ 308 w 1733"/>
                <a:gd name="T13" fmla="*/ 44 h 254"/>
                <a:gd name="T14" fmla="*/ 437 w 1733"/>
                <a:gd name="T15" fmla="*/ 46 h 254"/>
                <a:gd name="T16" fmla="*/ 525 w 1733"/>
                <a:gd name="T17" fmla="*/ 40 h 254"/>
                <a:gd name="T18" fmla="*/ 598 w 1733"/>
                <a:gd name="T19" fmla="*/ 40 h 254"/>
                <a:gd name="T20" fmla="*/ 708 w 1733"/>
                <a:gd name="T21" fmla="*/ 53 h 254"/>
                <a:gd name="T22" fmla="*/ 788 w 1733"/>
                <a:gd name="T23" fmla="*/ 55 h 254"/>
                <a:gd name="T24" fmla="*/ 878 w 1733"/>
                <a:gd name="T25" fmla="*/ 46 h 254"/>
                <a:gd name="T26" fmla="*/ 986 w 1733"/>
                <a:gd name="T27" fmla="*/ 63 h 254"/>
                <a:gd name="T28" fmla="*/ 1071 w 1733"/>
                <a:gd name="T29" fmla="*/ 59 h 254"/>
                <a:gd name="T30" fmla="*/ 1150 w 1733"/>
                <a:gd name="T31" fmla="*/ 51 h 254"/>
                <a:gd name="T32" fmla="*/ 1241 w 1733"/>
                <a:gd name="T33" fmla="*/ 56 h 254"/>
                <a:gd name="T34" fmla="*/ 1319 w 1733"/>
                <a:gd name="T35" fmla="*/ 51 h 254"/>
                <a:gd name="T36" fmla="*/ 1395 w 1733"/>
                <a:gd name="T37" fmla="*/ 46 h 254"/>
                <a:gd name="T38" fmla="*/ 1449 w 1733"/>
                <a:gd name="T39" fmla="*/ 50 h 254"/>
                <a:gd name="T40" fmla="*/ 1557 w 1733"/>
                <a:gd name="T41" fmla="*/ 40 h 254"/>
                <a:gd name="T42" fmla="*/ 1665 w 1733"/>
                <a:gd name="T43" fmla="*/ 53 h 254"/>
                <a:gd name="T44" fmla="*/ 1703 w 1733"/>
                <a:gd name="T45" fmla="*/ 74 h 254"/>
                <a:gd name="T46" fmla="*/ 1721 w 1733"/>
                <a:gd name="T47" fmla="*/ 107 h 254"/>
                <a:gd name="T48" fmla="*/ 1732 w 1733"/>
                <a:gd name="T49" fmla="*/ 196 h 254"/>
                <a:gd name="T50" fmla="*/ 1732 w 1733"/>
                <a:gd name="T51" fmla="*/ 65 h 254"/>
                <a:gd name="T52" fmla="*/ 1725 w 1733"/>
                <a:gd name="T53" fmla="*/ 26 h 254"/>
                <a:gd name="T54" fmla="*/ 1606 w 1733"/>
                <a:gd name="T55" fmla="*/ 9 h 254"/>
                <a:gd name="T56" fmla="*/ 1510 w 1733"/>
                <a:gd name="T57" fmla="*/ 2 h 254"/>
                <a:gd name="T58" fmla="*/ 1443 w 1733"/>
                <a:gd name="T59" fmla="*/ 6 h 254"/>
                <a:gd name="T60" fmla="*/ 1349 w 1733"/>
                <a:gd name="T61" fmla="*/ 13 h 254"/>
                <a:gd name="T62" fmla="*/ 1182 w 1733"/>
                <a:gd name="T63" fmla="*/ 9 h 254"/>
                <a:gd name="T64" fmla="*/ 1067 w 1733"/>
                <a:gd name="T65" fmla="*/ 10 h 254"/>
                <a:gd name="T66" fmla="*/ 986 w 1733"/>
                <a:gd name="T67" fmla="*/ 9 h 254"/>
                <a:gd name="T68" fmla="*/ 923 w 1733"/>
                <a:gd name="T69" fmla="*/ 7 h 254"/>
                <a:gd name="T70" fmla="*/ 813 w 1733"/>
                <a:gd name="T71" fmla="*/ 9 h 254"/>
                <a:gd name="T72" fmla="*/ 681 w 1733"/>
                <a:gd name="T73" fmla="*/ 10 h 254"/>
                <a:gd name="T74" fmla="*/ 531 w 1733"/>
                <a:gd name="T75" fmla="*/ 7 h 254"/>
                <a:gd name="T76" fmla="*/ 463 w 1733"/>
                <a:gd name="T77" fmla="*/ 4 h 254"/>
                <a:gd name="T78" fmla="*/ 351 w 1733"/>
                <a:gd name="T79" fmla="*/ 4 h 254"/>
                <a:gd name="T80" fmla="*/ 208 w 1733"/>
                <a:gd name="T81" fmla="*/ 4 h 254"/>
                <a:gd name="T82" fmla="*/ 87 w 1733"/>
                <a:gd name="T83" fmla="*/ 0 h 254"/>
                <a:gd name="T84" fmla="*/ 28 w 1733"/>
                <a:gd name="T85" fmla="*/ 2 h 254"/>
                <a:gd name="T86" fmla="*/ 4 w 1733"/>
                <a:gd name="T87" fmla="*/ 28 h 254"/>
                <a:gd name="T88" fmla="*/ 0 w 1733"/>
                <a:gd name="T89" fmla="*/ 89 h 2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733" h="254">
                  <a:moveTo>
                    <a:pt x="0" y="123"/>
                  </a:moveTo>
                  <a:lnTo>
                    <a:pt x="0" y="191"/>
                  </a:lnTo>
                  <a:lnTo>
                    <a:pt x="0" y="253"/>
                  </a:lnTo>
                  <a:lnTo>
                    <a:pt x="4" y="203"/>
                  </a:lnTo>
                  <a:lnTo>
                    <a:pt x="5" y="163"/>
                  </a:lnTo>
                  <a:lnTo>
                    <a:pt x="7" y="92"/>
                  </a:lnTo>
                  <a:lnTo>
                    <a:pt x="12" y="57"/>
                  </a:lnTo>
                  <a:lnTo>
                    <a:pt x="22" y="46"/>
                  </a:lnTo>
                  <a:lnTo>
                    <a:pt x="48" y="38"/>
                  </a:lnTo>
                  <a:lnTo>
                    <a:pt x="82" y="40"/>
                  </a:lnTo>
                  <a:lnTo>
                    <a:pt x="162" y="40"/>
                  </a:lnTo>
                  <a:lnTo>
                    <a:pt x="198" y="46"/>
                  </a:lnTo>
                  <a:lnTo>
                    <a:pt x="249" y="40"/>
                  </a:lnTo>
                  <a:lnTo>
                    <a:pt x="308" y="44"/>
                  </a:lnTo>
                  <a:lnTo>
                    <a:pt x="351" y="42"/>
                  </a:lnTo>
                  <a:lnTo>
                    <a:pt x="437" y="46"/>
                  </a:lnTo>
                  <a:lnTo>
                    <a:pt x="467" y="46"/>
                  </a:lnTo>
                  <a:lnTo>
                    <a:pt x="525" y="40"/>
                  </a:lnTo>
                  <a:lnTo>
                    <a:pt x="544" y="48"/>
                  </a:lnTo>
                  <a:lnTo>
                    <a:pt x="598" y="40"/>
                  </a:lnTo>
                  <a:lnTo>
                    <a:pt x="680" y="46"/>
                  </a:lnTo>
                  <a:lnTo>
                    <a:pt x="708" y="53"/>
                  </a:lnTo>
                  <a:lnTo>
                    <a:pt x="751" y="46"/>
                  </a:lnTo>
                  <a:lnTo>
                    <a:pt x="788" y="55"/>
                  </a:lnTo>
                  <a:lnTo>
                    <a:pt x="818" y="55"/>
                  </a:lnTo>
                  <a:lnTo>
                    <a:pt x="878" y="46"/>
                  </a:lnTo>
                  <a:lnTo>
                    <a:pt x="935" y="53"/>
                  </a:lnTo>
                  <a:lnTo>
                    <a:pt x="986" y="63"/>
                  </a:lnTo>
                  <a:lnTo>
                    <a:pt x="1002" y="65"/>
                  </a:lnTo>
                  <a:lnTo>
                    <a:pt x="1071" y="59"/>
                  </a:lnTo>
                  <a:lnTo>
                    <a:pt x="1135" y="54"/>
                  </a:lnTo>
                  <a:lnTo>
                    <a:pt x="1150" y="51"/>
                  </a:lnTo>
                  <a:lnTo>
                    <a:pt x="1174" y="53"/>
                  </a:lnTo>
                  <a:lnTo>
                    <a:pt x="1241" y="56"/>
                  </a:lnTo>
                  <a:lnTo>
                    <a:pt x="1292" y="48"/>
                  </a:lnTo>
                  <a:lnTo>
                    <a:pt x="1319" y="51"/>
                  </a:lnTo>
                  <a:lnTo>
                    <a:pt x="1360" y="53"/>
                  </a:lnTo>
                  <a:lnTo>
                    <a:pt x="1395" y="46"/>
                  </a:lnTo>
                  <a:lnTo>
                    <a:pt x="1418" y="40"/>
                  </a:lnTo>
                  <a:lnTo>
                    <a:pt x="1449" y="50"/>
                  </a:lnTo>
                  <a:lnTo>
                    <a:pt x="1514" y="53"/>
                  </a:lnTo>
                  <a:lnTo>
                    <a:pt x="1557" y="40"/>
                  </a:lnTo>
                  <a:lnTo>
                    <a:pt x="1620" y="53"/>
                  </a:lnTo>
                  <a:lnTo>
                    <a:pt x="1665" y="53"/>
                  </a:lnTo>
                  <a:lnTo>
                    <a:pt x="1688" y="53"/>
                  </a:lnTo>
                  <a:lnTo>
                    <a:pt x="1703" y="74"/>
                  </a:lnTo>
                  <a:lnTo>
                    <a:pt x="1713" y="85"/>
                  </a:lnTo>
                  <a:lnTo>
                    <a:pt x="1721" y="107"/>
                  </a:lnTo>
                  <a:lnTo>
                    <a:pt x="1727" y="145"/>
                  </a:lnTo>
                  <a:lnTo>
                    <a:pt x="1732" y="196"/>
                  </a:lnTo>
                  <a:lnTo>
                    <a:pt x="1732" y="92"/>
                  </a:lnTo>
                  <a:lnTo>
                    <a:pt x="1732" y="65"/>
                  </a:lnTo>
                  <a:lnTo>
                    <a:pt x="1729" y="47"/>
                  </a:lnTo>
                  <a:lnTo>
                    <a:pt x="1725" y="26"/>
                  </a:lnTo>
                  <a:lnTo>
                    <a:pt x="1700" y="12"/>
                  </a:lnTo>
                  <a:lnTo>
                    <a:pt x="1606" y="9"/>
                  </a:lnTo>
                  <a:lnTo>
                    <a:pt x="1584" y="2"/>
                  </a:lnTo>
                  <a:lnTo>
                    <a:pt x="1510" y="2"/>
                  </a:lnTo>
                  <a:lnTo>
                    <a:pt x="1488" y="5"/>
                  </a:lnTo>
                  <a:lnTo>
                    <a:pt x="1443" y="6"/>
                  </a:lnTo>
                  <a:lnTo>
                    <a:pt x="1410" y="3"/>
                  </a:lnTo>
                  <a:lnTo>
                    <a:pt x="1349" y="13"/>
                  </a:lnTo>
                  <a:lnTo>
                    <a:pt x="1222" y="6"/>
                  </a:lnTo>
                  <a:lnTo>
                    <a:pt x="1182" y="9"/>
                  </a:lnTo>
                  <a:lnTo>
                    <a:pt x="1112" y="15"/>
                  </a:lnTo>
                  <a:lnTo>
                    <a:pt x="1067" y="10"/>
                  </a:lnTo>
                  <a:lnTo>
                    <a:pt x="1022" y="9"/>
                  </a:lnTo>
                  <a:lnTo>
                    <a:pt x="986" y="9"/>
                  </a:lnTo>
                  <a:lnTo>
                    <a:pt x="947" y="14"/>
                  </a:lnTo>
                  <a:lnTo>
                    <a:pt x="923" y="7"/>
                  </a:lnTo>
                  <a:lnTo>
                    <a:pt x="839" y="9"/>
                  </a:lnTo>
                  <a:lnTo>
                    <a:pt x="813" y="9"/>
                  </a:lnTo>
                  <a:lnTo>
                    <a:pt x="769" y="7"/>
                  </a:lnTo>
                  <a:lnTo>
                    <a:pt x="681" y="10"/>
                  </a:lnTo>
                  <a:lnTo>
                    <a:pt x="603" y="7"/>
                  </a:lnTo>
                  <a:lnTo>
                    <a:pt x="531" y="7"/>
                  </a:lnTo>
                  <a:lnTo>
                    <a:pt x="496" y="9"/>
                  </a:lnTo>
                  <a:lnTo>
                    <a:pt x="463" y="4"/>
                  </a:lnTo>
                  <a:lnTo>
                    <a:pt x="435" y="4"/>
                  </a:lnTo>
                  <a:lnTo>
                    <a:pt x="351" y="4"/>
                  </a:lnTo>
                  <a:lnTo>
                    <a:pt x="253" y="7"/>
                  </a:lnTo>
                  <a:lnTo>
                    <a:pt x="208" y="4"/>
                  </a:lnTo>
                  <a:lnTo>
                    <a:pt x="155" y="7"/>
                  </a:lnTo>
                  <a:lnTo>
                    <a:pt x="87" y="0"/>
                  </a:lnTo>
                  <a:lnTo>
                    <a:pt x="45" y="0"/>
                  </a:lnTo>
                  <a:lnTo>
                    <a:pt x="28" y="2"/>
                  </a:lnTo>
                  <a:lnTo>
                    <a:pt x="15" y="9"/>
                  </a:lnTo>
                  <a:lnTo>
                    <a:pt x="4" y="28"/>
                  </a:lnTo>
                  <a:lnTo>
                    <a:pt x="0" y="58"/>
                  </a:lnTo>
                  <a:lnTo>
                    <a:pt x="0" y="89"/>
                  </a:lnTo>
                  <a:lnTo>
                    <a:pt x="0" y="123"/>
                  </a:lnTo>
                </a:path>
              </a:pathLst>
            </a:custGeom>
            <a:solidFill>
              <a:srgbClr val="FFFFFF"/>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sp>
          <p:nvSpPr>
            <p:cNvPr id="23" name="Freeform 26">
              <a:extLst>
                <a:ext uri="{FF2B5EF4-FFF2-40B4-BE49-F238E27FC236}">
                  <a16:creationId xmlns:a16="http://schemas.microsoft.com/office/drawing/2014/main" id="{18097AD9-2788-A547-9222-73AC86CBF4C3}"/>
                </a:ext>
              </a:extLst>
            </p:cNvPr>
            <p:cNvSpPr>
              <a:spLocks/>
            </p:cNvSpPr>
            <p:nvPr/>
          </p:nvSpPr>
          <p:spPr bwMode="auto">
            <a:xfrm>
              <a:off x="3946" y="556"/>
              <a:ext cx="1733" cy="103"/>
            </a:xfrm>
            <a:custGeom>
              <a:avLst/>
              <a:gdLst>
                <a:gd name="T0" fmla="*/ 0 w 1733"/>
                <a:gd name="T1" fmla="*/ 24 h 103"/>
                <a:gd name="T2" fmla="*/ 4 w 1733"/>
                <a:gd name="T3" fmla="*/ 20 h 103"/>
                <a:gd name="T4" fmla="*/ 6 w 1733"/>
                <a:gd name="T5" fmla="*/ 65 h 103"/>
                <a:gd name="T6" fmla="*/ 22 w 1733"/>
                <a:gd name="T7" fmla="*/ 83 h 103"/>
                <a:gd name="T8" fmla="*/ 48 w 1733"/>
                <a:gd name="T9" fmla="*/ 78 h 103"/>
                <a:gd name="T10" fmla="*/ 90 w 1733"/>
                <a:gd name="T11" fmla="*/ 78 h 103"/>
                <a:gd name="T12" fmla="*/ 132 w 1733"/>
                <a:gd name="T13" fmla="*/ 80 h 103"/>
                <a:gd name="T14" fmla="*/ 156 w 1733"/>
                <a:gd name="T15" fmla="*/ 82 h 103"/>
                <a:gd name="T16" fmla="*/ 202 w 1733"/>
                <a:gd name="T17" fmla="*/ 77 h 103"/>
                <a:gd name="T18" fmla="*/ 266 w 1733"/>
                <a:gd name="T19" fmla="*/ 82 h 103"/>
                <a:gd name="T20" fmla="*/ 336 w 1733"/>
                <a:gd name="T21" fmla="*/ 82 h 103"/>
                <a:gd name="T22" fmla="*/ 390 w 1733"/>
                <a:gd name="T23" fmla="*/ 85 h 103"/>
                <a:gd name="T24" fmla="*/ 421 w 1733"/>
                <a:gd name="T25" fmla="*/ 83 h 103"/>
                <a:gd name="T26" fmla="*/ 525 w 1733"/>
                <a:gd name="T27" fmla="*/ 85 h 103"/>
                <a:gd name="T28" fmla="*/ 590 w 1733"/>
                <a:gd name="T29" fmla="*/ 78 h 103"/>
                <a:gd name="T30" fmla="*/ 656 w 1733"/>
                <a:gd name="T31" fmla="*/ 80 h 103"/>
                <a:gd name="T32" fmla="*/ 708 w 1733"/>
                <a:gd name="T33" fmla="*/ 80 h 103"/>
                <a:gd name="T34" fmla="*/ 788 w 1733"/>
                <a:gd name="T35" fmla="*/ 79 h 103"/>
                <a:gd name="T36" fmla="*/ 850 w 1733"/>
                <a:gd name="T37" fmla="*/ 74 h 103"/>
                <a:gd name="T38" fmla="*/ 942 w 1733"/>
                <a:gd name="T39" fmla="*/ 75 h 103"/>
                <a:gd name="T40" fmla="*/ 1055 w 1733"/>
                <a:gd name="T41" fmla="*/ 78 h 103"/>
                <a:gd name="T42" fmla="*/ 1121 w 1733"/>
                <a:gd name="T43" fmla="*/ 74 h 103"/>
                <a:gd name="T44" fmla="*/ 1150 w 1733"/>
                <a:gd name="T45" fmla="*/ 81 h 103"/>
                <a:gd name="T46" fmla="*/ 1237 w 1733"/>
                <a:gd name="T47" fmla="*/ 81 h 103"/>
                <a:gd name="T48" fmla="*/ 1308 w 1733"/>
                <a:gd name="T49" fmla="*/ 81 h 103"/>
                <a:gd name="T50" fmla="*/ 1332 w 1733"/>
                <a:gd name="T51" fmla="*/ 77 h 103"/>
                <a:gd name="T52" fmla="*/ 1373 w 1733"/>
                <a:gd name="T53" fmla="*/ 82 h 103"/>
                <a:gd name="T54" fmla="*/ 1394 w 1733"/>
                <a:gd name="T55" fmla="*/ 83 h 103"/>
                <a:gd name="T56" fmla="*/ 1451 w 1733"/>
                <a:gd name="T57" fmla="*/ 82 h 103"/>
                <a:gd name="T58" fmla="*/ 1499 w 1733"/>
                <a:gd name="T59" fmla="*/ 80 h 103"/>
                <a:gd name="T60" fmla="*/ 1578 w 1733"/>
                <a:gd name="T61" fmla="*/ 76 h 103"/>
                <a:gd name="T62" fmla="*/ 1687 w 1733"/>
                <a:gd name="T63" fmla="*/ 75 h 103"/>
                <a:gd name="T64" fmla="*/ 1713 w 1733"/>
                <a:gd name="T65" fmla="*/ 67 h 103"/>
                <a:gd name="T66" fmla="*/ 1727 w 1733"/>
                <a:gd name="T67" fmla="*/ 43 h 103"/>
                <a:gd name="T68" fmla="*/ 1732 w 1733"/>
                <a:gd name="T69" fmla="*/ 65 h 103"/>
                <a:gd name="T70" fmla="*/ 1730 w 1733"/>
                <a:gd name="T71" fmla="*/ 82 h 103"/>
                <a:gd name="T72" fmla="*/ 1716 w 1733"/>
                <a:gd name="T73" fmla="*/ 98 h 103"/>
                <a:gd name="T74" fmla="*/ 1606 w 1733"/>
                <a:gd name="T75" fmla="*/ 98 h 103"/>
                <a:gd name="T76" fmla="*/ 1510 w 1733"/>
                <a:gd name="T77" fmla="*/ 100 h 103"/>
                <a:gd name="T78" fmla="*/ 1466 w 1733"/>
                <a:gd name="T79" fmla="*/ 102 h 103"/>
                <a:gd name="T80" fmla="*/ 1416 w 1733"/>
                <a:gd name="T81" fmla="*/ 102 h 103"/>
                <a:gd name="T82" fmla="*/ 1325 w 1733"/>
                <a:gd name="T83" fmla="*/ 96 h 103"/>
                <a:gd name="T84" fmla="*/ 1216 w 1733"/>
                <a:gd name="T85" fmla="*/ 95 h 103"/>
                <a:gd name="T86" fmla="*/ 1125 w 1733"/>
                <a:gd name="T87" fmla="*/ 97 h 103"/>
                <a:gd name="T88" fmla="*/ 1067 w 1733"/>
                <a:gd name="T89" fmla="*/ 97 h 103"/>
                <a:gd name="T90" fmla="*/ 1022 w 1733"/>
                <a:gd name="T91" fmla="*/ 98 h 103"/>
                <a:gd name="T92" fmla="*/ 987 w 1733"/>
                <a:gd name="T93" fmla="*/ 100 h 103"/>
                <a:gd name="T94" fmla="*/ 947 w 1733"/>
                <a:gd name="T95" fmla="*/ 96 h 103"/>
                <a:gd name="T96" fmla="*/ 901 w 1733"/>
                <a:gd name="T97" fmla="*/ 100 h 103"/>
                <a:gd name="T98" fmla="*/ 839 w 1733"/>
                <a:gd name="T99" fmla="*/ 100 h 103"/>
                <a:gd name="T100" fmla="*/ 791 w 1733"/>
                <a:gd name="T101" fmla="*/ 98 h 103"/>
                <a:gd name="T102" fmla="*/ 720 w 1733"/>
                <a:gd name="T103" fmla="*/ 102 h 103"/>
                <a:gd name="T104" fmla="*/ 638 w 1733"/>
                <a:gd name="T105" fmla="*/ 102 h 103"/>
                <a:gd name="T106" fmla="*/ 563 w 1733"/>
                <a:gd name="T107" fmla="*/ 102 h 103"/>
                <a:gd name="T108" fmla="*/ 496 w 1733"/>
                <a:gd name="T109" fmla="*/ 98 h 103"/>
                <a:gd name="T110" fmla="*/ 435 w 1733"/>
                <a:gd name="T111" fmla="*/ 100 h 103"/>
                <a:gd name="T112" fmla="*/ 326 w 1733"/>
                <a:gd name="T113" fmla="*/ 100 h 103"/>
                <a:gd name="T114" fmla="*/ 208 w 1733"/>
                <a:gd name="T115" fmla="*/ 100 h 103"/>
                <a:gd name="T116" fmla="*/ 15 w 1733"/>
                <a:gd name="T117" fmla="*/ 98 h 103"/>
                <a:gd name="T118" fmla="*/ 0 w 1733"/>
                <a:gd name="T119" fmla="*/ 78 h 103"/>
                <a:gd name="T120" fmla="*/ 0 w 1733"/>
                <a:gd name="T121" fmla="*/ 52 h 1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733" h="103">
                  <a:moveTo>
                    <a:pt x="0" y="52"/>
                  </a:moveTo>
                  <a:lnTo>
                    <a:pt x="0" y="24"/>
                  </a:lnTo>
                  <a:lnTo>
                    <a:pt x="0" y="0"/>
                  </a:lnTo>
                  <a:lnTo>
                    <a:pt x="4" y="20"/>
                  </a:lnTo>
                  <a:lnTo>
                    <a:pt x="5" y="36"/>
                  </a:lnTo>
                  <a:lnTo>
                    <a:pt x="6" y="65"/>
                  </a:lnTo>
                  <a:lnTo>
                    <a:pt x="12" y="78"/>
                  </a:lnTo>
                  <a:lnTo>
                    <a:pt x="22" y="83"/>
                  </a:lnTo>
                  <a:lnTo>
                    <a:pt x="33" y="80"/>
                  </a:lnTo>
                  <a:lnTo>
                    <a:pt x="48" y="78"/>
                  </a:lnTo>
                  <a:lnTo>
                    <a:pt x="74" y="77"/>
                  </a:lnTo>
                  <a:lnTo>
                    <a:pt x="90" y="78"/>
                  </a:lnTo>
                  <a:lnTo>
                    <a:pt x="103" y="78"/>
                  </a:lnTo>
                  <a:lnTo>
                    <a:pt x="132" y="80"/>
                  </a:lnTo>
                  <a:lnTo>
                    <a:pt x="143" y="81"/>
                  </a:lnTo>
                  <a:lnTo>
                    <a:pt x="156" y="82"/>
                  </a:lnTo>
                  <a:lnTo>
                    <a:pt x="178" y="78"/>
                  </a:lnTo>
                  <a:lnTo>
                    <a:pt x="202" y="77"/>
                  </a:lnTo>
                  <a:lnTo>
                    <a:pt x="231" y="76"/>
                  </a:lnTo>
                  <a:lnTo>
                    <a:pt x="266" y="82"/>
                  </a:lnTo>
                  <a:lnTo>
                    <a:pt x="311" y="85"/>
                  </a:lnTo>
                  <a:lnTo>
                    <a:pt x="336" y="82"/>
                  </a:lnTo>
                  <a:lnTo>
                    <a:pt x="351" y="85"/>
                  </a:lnTo>
                  <a:lnTo>
                    <a:pt x="390" y="85"/>
                  </a:lnTo>
                  <a:lnTo>
                    <a:pt x="404" y="80"/>
                  </a:lnTo>
                  <a:lnTo>
                    <a:pt x="421" y="83"/>
                  </a:lnTo>
                  <a:lnTo>
                    <a:pt x="467" y="83"/>
                  </a:lnTo>
                  <a:lnTo>
                    <a:pt x="525" y="85"/>
                  </a:lnTo>
                  <a:lnTo>
                    <a:pt x="545" y="82"/>
                  </a:lnTo>
                  <a:lnTo>
                    <a:pt x="590" y="78"/>
                  </a:lnTo>
                  <a:lnTo>
                    <a:pt x="620" y="77"/>
                  </a:lnTo>
                  <a:lnTo>
                    <a:pt x="656" y="80"/>
                  </a:lnTo>
                  <a:lnTo>
                    <a:pt x="680" y="83"/>
                  </a:lnTo>
                  <a:lnTo>
                    <a:pt x="708" y="80"/>
                  </a:lnTo>
                  <a:lnTo>
                    <a:pt x="757" y="83"/>
                  </a:lnTo>
                  <a:lnTo>
                    <a:pt x="788" y="79"/>
                  </a:lnTo>
                  <a:lnTo>
                    <a:pt x="818" y="79"/>
                  </a:lnTo>
                  <a:lnTo>
                    <a:pt x="850" y="74"/>
                  </a:lnTo>
                  <a:lnTo>
                    <a:pt x="890" y="80"/>
                  </a:lnTo>
                  <a:lnTo>
                    <a:pt x="942" y="75"/>
                  </a:lnTo>
                  <a:lnTo>
                    <a:pt x="1002" y="75"/>
                  </a:lnTo>
                  <a:lnTo>
                    <a:pt x="1055" y="78"/>
                  </a:lnTo>
                  <a:lnTo>
                    <a:pt x="1086" y="73"/>
                  </a:lnTo>
                  <a:lnTo>
                    <a:pt x="1121" y="74"/>
                  </a:lnTo>
                  <a:lnTo>
                    <a:pt x="1135" y="80"/>
                  </a:lnTo>
                  <a:lnTo>
                    <a:pt x="1150" y="81"/>
                  </a:lnTo>
                  <a:lnTo>
                    <a:pt x="1196" y="78"/>
                  </a:lnTo>
                  <a:lnTo>
                    <a:pt x="1237" y="81"/>
                  </a:lnTo>
                  <a:lnTo>
                    <a:pt x="1292" y="82"/>
                  </a:lnTo>
                  <a:lnTo>
                    <a:pt x="1308" y="81"/>
                  </a:lnTo>
                  <a:lnTo>
                    <a:pt x="1319" y="81"/>
                  </a:lnTo>
                  <a:lnTo>
                    <a:pt x="1332" y="77"/>
                  </a:lnTo>
                  <a:lnTo>
                    <a:pt x="1360" y="80"/>
                  </a:lnTo>
                  <a:lnTo>
                    <a:pt x="1373" y="82"/>
                  </a:lnTo>
                  <a:lnTo>
                    <a:pt x="1382" y="80"/>
                  </a:lnTo>
                  <a:lnTo>
                    <a:pt x="1394" y="83"/>
                  </a:lnTo>
                  <a:lnTo>
                    <a:pt x="1416" y="78"/>
                  </a:lnTo>
                  <a:lnTo>
                    <a:pt x="1451" y="82"/>
                  </a:lnTo>
                  <a:lnTo>
                    <a:pt x="1485" y="76"/>
                  </a:lnTo>
                  <a:lnTo>
                    <a:pt x="1499" y="80"/>
                  </a:lnTo>
                  <a:lnTo>
                    <a:pt x="1514" y="80"/>
                  </a:lnTo>
                  <a:lnTo>
                    <a:pt x="1578" y="76"/>
                  </a:lnTo>
                  <a:lnTo>
                    <a:pt x="1639" y="80"/>
                  </a:lnTo>
                  <a:lnTo>
                    <a:pt x="1687" y="75"/>
                  </a:lnTo>
                  <a:lnTo>
                    <a:pt x="1703" y="72"/>
                  </a:lnTo>
                  <a:lnTo>
                    <a:pt x="1713" y="67"/>
                  </a:lnTo>
                  <a:lnTo>
                    <a:pt x="1721" y="58"/>
                  </a:lnTo>
                  <a:lnTo>
                    <a:pt x="1727" y="43"/>
                  </a:lnTo>
                  <a:lnTo>
                    <a:pt x="1732" y="23"/>
                  </a:lnTo>
                  <a:lnTo>
                    <a:pt x="1732" y="65"/>
                  </a:lnTo>
                  <a:lnTo>
                    <a:pt x="1732" y="75"/>
                  </a:lnTo>
                  <a:lnTo>
                    <a:pt x="1730" y="82"/>
                  </a:lnTo>
                  <a:lnTo>
                    <a:pt x="1725" y="91"/>
                  </a:lnTo>
                  <a:lnTo>
                    <a:pt x="1716" y="98"/>
                  </a:lnTo>
                  <a:lnTo>
                    <a:pt x="1652" y="102"/>
                  </a:lnTo>
                  <a:lnTo>
                    <a:pt x="1606" y="98"/>
                  </a:lnTo>
                  <a:lnTo>
                    <a:pt x="1583" y="100"/>
                  </a:lnTo>
                  <a:lnTo>
                    <a:pt x="1510" y="100"/>
                  </a:lnTo>
                  <a:lnTo>
                    <a:pt x="1488" y="100"/>
                  </a:lnTo>
                  <a:lnTo>
                    <a:pt x="1466" y="102"/>
                  </a:lnTo>
                  <a:lnTo>
                    <a:pt x="1443" y="99"/>
                  </a:lnTo>
                  <a:lnTo>
                    <a:pt x="1416" y="102"/>
                  </a:lnTo>
                  <a:lnTo>
                    <a:pt x="1346" y="100"/>
                  </a:lnTo>
                  <a:lnTo>
                    <a:pt x="1325" y="96"/>
                  </a:lnTo>
                  <a:lnTo>
                    <a:pt x="1260" y="100"/>
                  </a:lnTo>
                  <a:lnTo>
                    <a:pt x="1216" y="95"/>
                  </a:lnTo>
                  <a:lnTo>
                    <a:pt x="1165" y="100"/>
                  </a:lnTo>
                  <a:lnTo>
                    <a:pt x="1125" y="97"/>
                  </a:lnTo>
                  <a:lnTo>
                    <a:pt x="1088" y="100"/>
                  </a:lnTo>
                  <a:lnTo>
                    <a:pt x="1067" y="97"/>
                  </a:lnTo>
                  <a:lnTo>
                    <a:pt x="1048" y="98"/>
                  </a:lnTo>
                  <a:lnTo>
                    <a:pt x="1022" y="98"/>
                  </a:lnTo>
                  <a:lnTo>
                    <a:pt x="1006" y="95"/>
                  </a:lnTo>
                  <a:lnTo>
                    <a:pt x="987" y="100"/>
                  </a:lnTo>
                  <a:lnTo>
                    <a:pt x="967" y="95"/>
                  </a:lnTo>
                  <a:lnTo>
                    <a:pt x="947" y="96"/>
                  </a:lnTo>
                  <a:lnTo>
                    <a:pt x="923" y="98"/>
                  </a:lnTo>
                  <a:lnTo>
                    <a:pt x="901" y="100"/>
                  </a:lnTo>
                  <a:lnTo>
                    <a:pt x="875" y="100"/>
                  </a:lnTo>
                  <a:lnTo>
                    <a:pt x="839" y="100"/>
                  </a:lnTo>
                  <a:lnTo>
                    <a:pt x="813" y="100"/>
                  </a:lnTo>
                  <a:lnTo>
                    <a:pt x="791" y="98"/>
                  </a:lnTo>
                  <a:lnTo>
                    <a:pt x="769" y="98"/>
                  </a:lnTo>
                  <a:lnTo>
                    <a:pt x="720" y="102"/>
                  </a:lnTo>
                  <a:lnTo>
                    <a:pt x="681" y="97"/>
                  </a:lnTo>
                  <a:lnTo>
                    <a:pt x="638" y="102"/>
                  </a:lnTo>
                  <a:lnTo>
                    <a:pt x="603" y="98"/>
                  </a:lnTo>
                  <a:lnTo>
                    <a:pt x="563" y="102"/>
                  </a:lnTo>
                  <a:lnTo>
                    <a:pt x="531" y="98"/>
                  </a:lnTo>
                  <a:lnTo>
                    <a:pt x="496" y="98"/>
                  </a:lnTo>
                  <a:lnTo>
                    <a:pt x="463" y="100"/>
                  </a:lnTo>
                  <a:lnTo>
                    <a:pt x="435" y="100"/>
                  </a:lnTo>
                  <a:lnTo>
                    <a:pt x="351" y="100"/>
                  </a:lnTo>
                  <a:lnTo>
                    <a:pt x="326" y="100"/>
                  </a:lnTo>
                  <a:lnTo>
                    <a:pt x="254" y="98"/>
                  </a:lnTo>
                  <a:lnTo>
                    <a:pt x="208" y="100"/>
                  </a:lnTo>
                  <a:lnTo>
                    <a:pt x="84" y="97"/>
                  </a:lnTo>
                  <a:lnTo>
                    <a:pt x="15" y="98"/>
                  </a:lnTo>
                  <a:lnTo>
                    <a:pt x="3" y="90"/>
                  </a:lnTo>
                  <a:lnTo>
                    <a:pt x="0" y="78"/>
                  </a:lnTo>
                  <a:lnTo>
                    <a:pt x="0" y="65"/>
                  </a:lnTo>
                  <a:lnTo>
                    <a:pt x="0" y="52"/>
                  </a:lnTo>
                </a:path>
              </a:pathLst>
            </a:custGeom>
            <a:solidFill>
              <a:schemeClr val="bg1"/>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endParaRPr lang="en-US"/>
            </a:p>
          </p:txBody>
        </p:sp>
      </p:grpSp>
      <p:sp>
        <p:nvSpPr>
          <p:cNvPr id="3099" name="Rectangle 27"/>
          <p:cNvSpPr>
            <a:spLocks noGrp="1" noChangeArrowheads="1"/>
          </p:cNvSpPr>
          <p:nvPr>
            <p:ph type="ctrTitle" sz="quarter"/>
          </p:nvPr>
        </p:nvSpPr>
        <p:spPr>
          <a:xfrm>
            <a:off x="685800" y="2286000"/>
            <a:ext cx="7772400" cy="1143000"/>
          </a:xfrm>
          <a:ln w="12700" cap="sq">
            <a:headEnd type="none" w="sm" len="sm"/>
            <a:tailEnd type="none" w="sm" len="sm"/>
          </a:ln>
        </p:spPr>
        <p:txBody>
          <a:bodyPr lIns="91440" tIns="45720" rIns="91440" bIns="45720"/>
          <a:lstStyle>
            <a:lvl1pPr>
              <a:defRPr/>
            </a:lvl1pPr>
          </a:lstStyle>
          <a:p>
            <a:r>
              <a:rPr lang="en-US"/>
              <a:t>Click to edit Master title style</a:t>
            </a:r>
          </a:p>
        </p:txBody>
      </p:sp>
      <p:sp>
        <p:nvSpPr>
          <p:cNvPr id="3100" name="Rectangle 28"/>
          <p:cNvSpPr>
            <a:spLocks noGrp="1" noChangeArrowheads="1"/>
          </p:cNvSpPr>
          <p:nvPr>
            <p:ph type="subTitle" sz="quarter" idx="1"/>
          </p:nvPr>
        </p:nvSpPr>
        <p:spPr>
          <a:xfrm>
            <a:off x="1371600" y="3886200"/>
            <a:ext cx="6400800" cy="1752600"/>
          </a:xfrm>
          <a:ln w="12700" cap="sq">
            <a:headEnd type="none" w="sm" len="sm"/>
            <a:tailEnd type="none" w="sm" len="sm"/>
          </a:ln>
        </p:spPr>
        <p:txBody>
          <a:bodyPr lIns="91440" tIns="45720" rIns="91440" bIns="45720"/>
          <a:lstStyle>
            <a:lvl1pPr marL="0" indent="0" algn="ctr">
              <a:buFont typeface="Wingdings" pitchFamily="2" charset="2"/>
              <a:buNone/>
              <a:defRPr/>
            </a:lvl1pPr>
          </a:lstStyle>
          <a:p>
            <a:r>
              <a:rPr lang="en-US"/>
              <a:t>Click to edit Master subtitle style</a:t>
            </a:r>
          </a:p>
        </p:txBody>
      </p:sp>
      <p:sp>
        <p:nvSpPr>
          <p:cNvPr id="24" name="Rectangle 29">
            <a:extLst>
              <a:ext uri="{FF2B5EF4-FFF2-40B4-BE49-F238E27FC236}">
                <a16:creationId xmlns:a16="http://schemas.microsoft.com/office/drawing/2014/main" id="{EB391A53-1565-114D-8CB2-34FBB1AEDAE9}"/>
              </a:ext>
            </a:extLst>
          </p:cNvPr>
          <p:cNvSpPr>
            <a:spLocks noGrp="1" noChangeArrowheads="1"/>
          </p:cNvSpPr>
          <p:nvPr>
            <p:ph type="dt" sz="quarter" idx="10"/>
          </p:nvPr>
        </p:nvSpPr>
        <p:spPr/>
        <p:txBody>
          <a:bodyPr/>
          <a:lstStyle>
            <a:lvl1pPr>
              <a:defRPr/>
            </a:lvl1pPr>
          </a:lstStyle>
          <a:p>
            <a:pPr>
              <a:defRPr/>
            </a:pPr>
            <a:endParaRPr lang="en-US"/>
          </a:p>
        </p:txBody>
      </p:sp>
      <p:sp>
        <p:nvSpPr>
          <p:cNvPr id="25" name="Rectangle 30">
            <a:extLst>
              <a:ext uri="{FF2B5EF4-FFF2-40B4-BE49-F238E27FC236}">
                <a16:creationId xmlns:a16="http://schemas.microsoft.com/office/drawing/2014/main" id="{68E9A66B-608F-6D4A-84DE-D3C217B3CCB3}"/>
              </a:ext>
            </a:extLst>
          </p:cNvPr>
          <p:cNvSpPr>
            <a:spLocks noGrp="1" noChangeArrowheads="1"/>
          </p:cNvSpPr>
          <p:nvPr>
            <p:ph type="ftr" sz="quarter" idx="11"/>
          </p:nvPr>
        </p:nvSpPr>
        <p:spPr/>
        <p:txBody>
          <a:bodyPr/>
          <a:lstStyle>
            <a:lvl1pPr>
              <a:defRPr/>
            </a:lvl1pPr>
          </a:lstStyle>
          <a:p>
            <a:pPr>
              <a:defRPr/>
            </a:pPr>
            <a:endParaRPr lang="en-US"/>
          </a:p>
        </p:txBody>
      </p:sp>
      <p:sp>
        <p:nvSpPr>
          <p:cNvPr id="26" name="Rectangle 31">
            <a:extLst>
              <a:ext uri="{FF2B5EF4-FFF2-40B4-BE49-F238E27FC236}">
                <a16:creationId xmlns:a16="http://schemas.microsoft.com/office/drawing/2014/main" id="{F7453C39-B14E-7C42-BE62-486292BC8080}"/>
              </a:ext>
            </a:extLst>
          </p:cNvPr>
          <p:cNvSpPr>
            <a:spLocks noGrp="1" noChangeArrowheads="1"/>
          </p:cNvSpPr>
          <p:nvPr>
            <p:ph type="sldNum" sz="quarter" idx="12"/>
          </p:nvPr>
        </p:nvSpPr>
        <p:spPr/>
        <p:txBody>
          <a:bodyPr/>
          <a:lstStyle>
            <a:lvl1pPr>
              <a:defRPr/>
            </a:lvl1pPr>
          </a:lstStyle>
          <a:p>
            <a:fld id="{41D00DDD-2D09-474D-AAD4-68E5134B1293}" type="slidenum">
              <a:rPr lang="en-US" altLang="en-US"/>
              <a:pPr/>
              <a:t>‹#›</a:t>
            </a:fld>
            <a:endParaRPr lang="en-US" altLang="en-US"/>
          </a:p>
        </p:txBody>
      </p:sp>
    </p:spTree>
    <p:extLst>
      <p:ext uri="{BB962C8B-B14F-4D97-AF65-F5344CB8AC3E}">
        <p14:creationId xmlns:p14="http://schemas.microsoft.com/office/powerpoint/2010/main" val="1979301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27">
            <a:extLst>
              <a:ext uri="{FF2B5EF4-FFF2-40B4-BE49-F238E27FC236}">
                <a16:creationId xmlns:a16="http://schemas.microsoft.com/office/drawing/2014/main" id="{CB305496-F013-5244-9C89-91316DE95A12}"/>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28">
            <a:extLst>
              <a:ext uri="{FF2B5EF4-FFF2-40B4-BE49-F238E27FC236}">
                <a16:creationId xmlns:a16="http://schemas.microsoft.com/office/drawing/2014/main" id="{074A4692-8B5A-3D4B-B10E-2D33590E12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29">
            <a:extLst>
              <a:ext uri="{FF2B5EF4-FFF2-40B4-BE49-F238E27FC236}">
                <a16:creationId xmlns:a16="http://schemas.microsoft.com/office/drawing/2014/main" id="{C8C0D16E-F2E1-C240-B007-6BDA62E3A091}"/>
              </a:ext>
            </a:extLst>
          </p:cNvPr>
          <p:cNvSpPr>
            <a:spLocks noGrp="1" noChangeArrowheads="1"/>
          </p:cNvSpPr>
          <p:nvPr>
            <p:ph type="sldNum" sz="quarter" idx="12"/>
          </p:nvPr>
        </p:nvSpPr>
        <p:spPr>
          <a:ln/>
        </p:spPr>
        <p:txBody>
          <a:bodyPr/>
          <a:lstStyle>
            <a:lvl1pPr>
              <a:defRPr/>
            </a:lvl1pPr>
          </a:lstStyle>
          <a:p>
            <a:fld id="{81A8E638-5410-9E4E-9E90-C33715D3C76D}" type="slidenum">
              <a:rPr lang="en-US" altLang="en-US"/>
              <a:pPr/>
              <a:t>‹#›</a:t>
            </a:fld>
            <a:endParaRPr lang="en-US" altLang="en-US"/>
          </a:p>
        </p:txBody>
      </p:sp>
    </p:spTree>
    <p:extLst>
      <p:ext uri="{BB962C8B-B14F-4D97-AF65-F5344CB8AC3E}">
        <p14:creationId xmlns:p14="http://schemas.microsoft.com/office/powerpoint/2010/main" val="1203433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12">
            <a:extLst>
              <a:ext uri="{FF2B5EF4-FFF2-40B4-BE49-F238E27FC236}">
                <a16:creationId xmlns:a16="http://schemas.microsoft.com/office/drawing/2014/main" id="{3485EED2-8DE6-7E40-B5F2-C132700DD243}"/>
              </a:ext>
            </a:extLst>
          </p:cNvPr>
          <p:cNvGrpSpPr>
            <a:grpSpLocks/>
          </p:cNvGrpSpPr>
          <p:nvPr/>
        </p:nvGrpSpPr>
        <p:grpSpPr bwMode="auto">
          <a:xfrm>
            <a:off x="1447800" y="1122363"/>
            <a:ext cx="6251575" cy="0"/>
            <a:chOff x="0" y="0"/>
            <a:chExt cx="3938" cy="0"/>
          </a:xfrm>
        </p:grpSpPr>
        <p:sp>
          <p:nvSpPr>
            <p:cNvPr id="4101" name="Rectangle 11">
              <a:extLst>
                <a:ext uri="{FF2B5EF4-FFF2-40B4-BE49-F238E27FC236}">
                  <a16:creationId xmlns:a16="http://schemas.microsoft.com/office/drawing/2014/main" id="{0805B505-7C6B-5B4D-A9A2-624B292694A5}"/>
                </a:ext>
              </a:extLst>
            </p:cNvPr>
            <p:cNvSpPr>
              <a:spLocks noChangeArrowheads="1"/>
            </p:cNvSpPr>
            <p:nvPr/>
          </p:nvSpPr>
          <p:spPr bwMode="auto">
            <a:xfrm>
              <a:off x="0" y="0"/>
              <a:ext cx="3938" cy="0"/>
            </a:xfrm>
            <a:prstGeom prst="rect">
              <a:avLst/>
            </a:prstGeom>
            <a:solidFill>
              <a:srgbClr val="FF9900"/>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endParaRPr lang="en-GB" altLang="en-US"/>
            </a:p>
          </p:txBody>
        </p:sp>
        <p:sp>
          <p:nvSpPr>
            <p:cNvPr id="4102" name="Rectangle 4">
              <a:extLst>
                <a:ext uri="{FF2B5EF4-FFF2-40B4-BE49-F238E27FC236}">
                  <a16:creationId xmlns:a16="http://schemas.microsoft.com/office/drawing/2014/main" id="{C0B8C98C-099D-BA41-958B-C1A8B710EE3D}"/>
                </a:ext>
              </a:extLst>
            </p:cNvPr>
            <p:cNvSpPr>
              <a:spLocks noChangeArrowheads="1"/>
            </p:cNvSpPr>
            <p:nvPr/>
          </p:nvSpPr>
          <p:spPr bwMode="auto">
            <a:xfrm>
              <a:off x="0" y="0"/>
              <a:ext cx="3938" cy="0"/>
            </a:xfrm>
            <a:prstGeom prst="rect">
              <a:avLst/>
            </a:prstGeom>
            <a:solidFill>
              <a:srgbClr val="FF9900"/>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endParaRPr lang="en-GB" altLang="en-US"/>
            </a:p>
          </p:txBody>
        </p:sp>
      </p:grpSp>
      <p:pic>
        <p:nvPicPr>
          <p:cNvPr id="4099" name="Picture 18" descr="telleverybody">
            <a:extLst>
              <a:ext uri="{FF2B5EF4-FFF2-40B4-BE49-F238E27FC236}">
                <a16:creationId xmlns:a16="http://schemas.microsoft.com/office/drawing/2014/main" id="{F1CBEDE0-9EB0-EC4C-B757-A9B00D0E70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454150"/>
            <a:ext cx="8839200" cy="4870450"/>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100" name="Text Box 19">
            <a:extLst>
              <a:ext uri="{FF2B5EF4-FFF2-40B4-BE49-F238E27FC236}">
                <a16:creationId xmlns:a16="http://schemas.microsoft.com/office/drawing/2014/main" id="{A2EA1821-7935-134B-87E3-168A5F76C7D9}"/>
              </a:ext>
            </a:extLst>
          </p:cNvPr>
          <p:cNvSpPr txBox="1">
            <a:spLocks noChangeArrowheads="1"/>
          </p:cNvSpPr>
          <p:nvPr/>
        </p:nvSpPr>
        <p:spPr bwMode="auto">
          <a:xfrm>
            <a:off x="1808922" y="3972339"/>
            <a:ext cx="7061131" cy="1938992"/>
          </a:xfrm>
          <a:prstGeom prst="rect">
            <a:avLst/>
          </a:prstGeom>
          <a:solidFill>
            <a:schemeClr val="accent2"/>
          </a:solidFill>
          <a:ln>
            <a:noFill/>
          </a:ln>
        </p:spPr>
        <p:txBody>
          <a:bodyPr wrap="squar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US" altLang="en-US" dirty="0">
                <a:solidFill>
                  <a:schemeClr val="bg1"/>
                </a:solidFill>
              </a:rPr>
              <a:t>Ancient Egypt civilization lasted over 3000 years. </a:t>
            </a:r>
          </a:p>
          <a:p>
            <a:pPr eaLnBrk="1" hangingPunct="1"/>
            <a:r>
              <a:rPr lang="en-US" altLang="en-US" dirty="0">
                <a:solidFill>
                  <a:schemeClr val="bg1"/>
                </a:solidFill>
              </a:rPr>
              <a:t>Egyptian monuments have been around so long</a:t>
            </a:r>
            <a:br>
              <a:rPr lang="en-US" altLang="en-US" dirty="0">
                <a:solidFill>
                  <a:schemeClr val="bg1"/>
                </a:solidFill>
              </a:rPr>
            </a:br>
            <a:r>
              <a:rPr lang="en-US" altLang="en-US" dirty="0">
                <a:solidFill>
                  <a:schemeClr val="bg1"/>
                </a:solidFill>
              </a:rPr>
              <a:t>that they were ancient even in Greek </a:t>
            </a:r>
            <a:br>
              <a:rPr lang="en-US" altLang="en-US" dirty="0">
                <a:solidFill>
                  <a:schemeClr val="bg1"/>
                </a:solidFill>
              </a:rPr>
            </a:br>
            <a:r>
              <a:rPr lang="en-US" altLang="en-US" dirty="0">
                <a:solidFill>
                  <a:schemeClr val="bg1"/>
                </a:solidFill>
              </a:rPr>
              <a:t>and Roman times…. but one key question has </a:t>
            </a:r>
            <a:br>
              <a:rPr lang="en-US" altLang="en-US" dirty="0">
                <a:solidFill>
                  <a:schemeClr val="bg1"/>
                </a:solidFill>
              </a:rPr>
            </a:br>
            <a:r>
              <a:rPr lang="en-US" altLang="en-US" dirty="0">
                <a:solidFill>
                  <a:schemeClr val="bg1"/>
                </a:solidFill>
              </a:rPr>
              <a:t>always loomed:  how and why were the pyramids built?</a:t>
            </a:r>
            <a:r>
              <a:rPr lang="en-US" altLang="en-US" dirty="0"/>
              <a:t>  </a:t>
            </a:r>
          </a:p>
        </p:txBody>
      </p:sp>
    </p:spTree>
    <p:extLst>
      <p:ext uri="{BB962C8B-B14F-4D97-AF65-F5344CB8AC3E}">
        <p14:creationId xmlns:p14="http://schemas.microsoft.com/office/powerpoint/2010/main" val="1567884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5259162"/>
            <a:ext cx="7632700" cy="833663"/>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spcBef>
                <a:spcPct val="0"/>
              </a:spcBef>
              <a:buFontTx/>
              <a:buNone/>
            </a:pPr>
            <a:r>
              <a:rPr lang="en-GB" altLang="en-US" sz="2000" dirty="0">
                <a:solidFill>
                  <a:schemeClr val="bg1"/>
                </a:solidFill>
                <a:latin typeface="Twinkl" pitchFamily="2" charset="0"/>
              </a:rPr>
              <a:t>The Egyptian pyramids are stone structures, </a:t>
            </a:r>
            <a:br>
              <a:rPr lang="en-GB" altLang="en-US" sz="2000" dirty="0">
                <a:solidFill>
                  <a:schemeClr val="bg1"/>
                </a:solidFill>
                <a:latin typeface="Twinkl" pitchFamily="2" charset="0"/>
              </a:rPr>
            </a:br>
            <a:r>
              <a:rPr lang="en-GB" altLang="en-US" sz="2000" dirty="0">
                <a:solidFill>
                  <a:schemeClr val="bg1"/>
                </a:solidFill>
                <a:latin typeface="Twinkl" pitchFamily="2" charset="0"/>
              </a:rPr>
              <a:t>mostly built as tombs for Egyptian Kings. </a:t>
            </a:r>
          </a:p>
        </p:txBody>
      </p:sp>
      <p:pic>
        <p:nvPicPr>
          <p:cNvPr id="8195" name="Picture 3" descr="C:\Users\jaxti\Desktop\egypt-25691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765175"/>
            <a:ext cx="7632700" cy="4322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4744381"/>
            <a:ext cx="3081243" cy="1049106"/>
          </a:xfrm>
          <a:prstGeom prst="rect">
            <a:avLst/>
          </a:prstGeom>
          <a:solidFill>
            <a:schemeClr val="bg1"/>
          </a:solidFill>
          <a:ln w="3810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pc="-20" dirty="0">
                <a:solidFill>
                  <a:schemeClr val="tx1"/>
                </a:solidFill>
              </a:rPr>
              <a:t>The word ‘</a:t>
            </a:r>
            <a:r>
              <a:rPr lang="en-GB" spc="-20" dirty="0" err="1">
                <a:solidFill>
                  <a:schemeClr val="tx1"/>
                </a:solidFill>
              </a:rPr>
              <a:t>mastaba</a:t>
            </a:r>
            <a:r>
              <a:rPr lang="en-GB" spc="-20" dirty="0">
                <a:solidFill>
                  <a:schemeClr val="tx1"/>
                </a:solidFill>
              </a:rPr>
              <a:t>’ comes from the Arabic word meaning ‘bench’. </a:t>
            </a:r>
          </a:p>
        </p:txBody>
      </p:sp>
      <p:sp>
        <p:nvSpPr>
          <p:cNvPr id="4" name="Title 1">
            <a:extLst>
              <a:ext uri="{FF2B5EF4-FFF2-40B4-BE49-F238E27FC236}">
                <a16:creationId xmlns:a16="http://schemas.microsoft.com/office/drawing/2014/main" id="{F2A2DF44-0486-4B01-8701-B7612A9BBCAD}"/>
              </a:ext>
            </a:extLst>
          </p:cNvPr>
          <p:cNvSpPr>
            <a:spLocks noGrp="1"/>
          </p:cNvSpPr>
          <p:nvPr>
            <p:ph type="title"/>
          </p:nvPr>
        </p:nvSpPr>
        <p:spPr>
          <a:xfrm>
            <a:off x="457198" y="478895"/>
            <a:ext cx="8220075" cy="994306"/>
          </a:xfrm>
        </p:spPr>
        <p:txBody>
          <a:bodyPr/>
          <a:lstStyle/>
          <a:p>
            <a:r>
              <a:rPr lang="en-GB" dirty="0"/>
              <a:t>Mastaba</a:t>
            </a:r>
          </a:p>
        </p:txBody>
      </p:sp>
      <p:pic>
        <p:nvPicPr>
          <p:cNvPr id="1026" name="Picture 2" descr="C:\Users\jaxti\Desktop\Mastaba-faraoun-3.jpg"/>
          <p:cNvPicPr>
            <a:picLocks noChangeAspect="1" noChangeArrowheads="1"/>
          </p:cNvPicPr>
          <p:nvPr/>
        </p:nvPicPr>
        <p:blipFill rotWithShape="1">
          <a:blip r:embed="rId2">
            <a:extLst>
              <a:ext uri="{28A0092B-C50C-407E-A947-70E740481C1C}">
                <a14:useLocalDpi xmlns:a14="http://schemas.microsoft.com/office/drawing/2010/main" val="0"/>
              </a:ext>
            </a:extLst>
          </a:blip>
          <a:srcRect l="8310" t="36859" r="11789" b="25588"/>
          <a:stretch/>
        </p:blipFill>
        <p:spPr bwMode="auto">
          <a:xfrm>
            <a:off x="3711388" y="4445046"/>
            <a:ext cx="4676962" cy="164777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55651" y="1456948"/>
            <a:ext cx="3816349" cy="2157102"/>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Although more trapezoid than pyramid shaped, the </a:t>
            </a:r>
            <a:r>
              <a:rPr lang="en-GB" dirty="0" err="1"/>
              <a:t>mastaba</a:t>
            </a:r>
            <a:r>
              <a:rPr lang="en-GB" dirty="0"/>
              <a:t> was the basis that the pyramids came from. This flat-topped building with sloped sides was erected over a burial chamber, which was carved deep into the ground below.  </a:t>
            </a:r>
          </a:p>
        </p:txBody>
      </p:sp>
      <p:sp>
        <p:nvSpPr>
          <p:cNvPr id="7" name="Rectangle 6">
            <a:extLst>
              <a:ext uri="{FF2B5EF4-FFF2-40B4-BE49-F238E27FC236}">
                <a16:creationId xmlns:a16="http://schemas.microsoft.com/office/drawing/2014/main" id="{9DF2DB4E-D255-4A7A-B117-BB0DA73CDD44}"/>
              </a:ext>
            </a:extLst>
          </p:cNvPr>
          <p:cNvSpPr/>
          <p:nvPr/>
        </p:nvSpPr>
        <p:spPr>
          <a:xfrm>
            <a:off x="4655298" y="1456948"/>
            <a:ext cx="3733052" cy="298809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burial chambers were lined with wood and often decorated with paintings. As time went on, the chambers became more complex and would include a small ‘chapel’.</a:t>
            </a:r>
          </a:p>
          <a:p>
            <a:endParaRPr lang="en-GB" dirty="0"/>
          </a:p>
          <a:p>
            <a:r>
              <a:rPr lang="en-GB" dirty="0"/>
              <a:t>At ground level, there were rooms where offerings were left for the deceased.</a:t>
            </a:r>
            <a:endParaRPr lang="en-GB" altLang="en-US" dirty="0">
              <a:solidFill>
                <a:schemeClr val="bg1"/>
              </a:solidFill>
              <a:latin typeface="Twinkl" pitchFamily="2" charset="0"/>
            </a:endParaRPr>
          </a:p>
        </p:txBody>
      </p:sp>
    </p:spTree>
    <p:extLst>
      <p:ext uri="{BB962C8B-B14F-4D97-AF65-F5344CB8AC3E}">
        <p14:creationId xmlns:p14="http://schemas.microsoft.com/office/powerpoint/2010/main" val="362241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left)">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3501" y="1857494"/>
            <a:ext cx="3226918" cy="1603104"/>
          </a:xfrm>
          <a:prstGeom prst="rect">
            <a:avLst/>
          </a:prstGeom>
          <a:solidFill>
            <a:schemeClr val="bg1"/>
          </a:solidFill>
          <a:ln w="3810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108000" rIns="108000" bIns="108000" rtlCol="0" anchor="ctr">
            <a:spAutoFit/>
          </a:bodyPr>
          <a:lstStyle/>
          <a:p>
            <a:r>
              <a:rPr lang="en-GB" spc="-20" dirty="0">
                <a:solidFill>
                  <a:schemeClr val="tx1"/>
                </a:solidFill>
              </a:rPr>
              <a:t>Before the creation of the true pyramid, three other step pyramids were built – the pyramids of </a:t>
            </a:r>
            <a:r>
              <a:rPr lang="en-GB" b="1" spc="-20" dirty="0" err="1">
                <a:solidFill>
                  <a:schemeClr val="tx1"/>
                </a:solidFill>
              </a:rPr>
              <a:t>Sekhemkhet</a:t>
            </a:r>
            <a:r>
              <a:rPr lang="en-GB" spc="-20" dirty="0">
                <a:solidFill>
                  <a:schemeClr val="tx1"/>
                </a:solidFill>
              </a:rPr>
              <a:t>, </a:t>
            </a:r>
            <a:r>
              <a:rPr lang="en-GB" b="1" spc="-20" dirty="0" err="1">
                <a:solidFill>
                  <a:schemeClr val="tx1"/>
                </a:solidFill>
              </a:rPr>
              <a:t>Khaba</a:t>
            </a:r>
            <a:r>
              <a:rPr lang="en-GB" spc="-20" dirty="0">
                <a:solidFill>
                  <a:schemeClr val="tx1"/>
                </a:solidFill>
              </a:rPr>
              <a:t> and </a:t>
            </a:r>
            <a:r>
              <a:rPr lang="en-GB" b="1" spc="-20" dirty="0" err="1">
                <a:solidFill>
                  <a:schemeClr val="tx1"/>
                </a:solidFill>
              </a:rPr>
              <a:t>Lepsuis</a:t>
            </a:r>
            <a:r>
              <a:rPr lang="en-GB" spc="-20" dirty="0">
                <a:solidFill>
                  <a:schemeClr val="tx1"/>
                </a:solidFill>
              </a:rPr>
              <a:t>.</a:t>
            </a:r>
          </a:p>
        </p:txBody>
      </p:sp>
      <p:sp>
        <p:nvSpPr>
          <p:cNvPr id="4" name="Title 1">
            <a:extLst>
              <a:ext uri="{FF2B5EF4-FFF2-40B4-BE49-F238E27FC236}">
                <a16:creationId xmlns:a16="http://schemas.microsoft.com/office/drawing/2014/main" id="{F2A2DF44-0486-4B01-8701-B7612A9BBCAD}"/>
              </a:ext>
            </a:extLst>
          </p:cNvPr>
          <p:cNvSpPr>
            <a:spLocks noGrp="1"/>
          </p:cNvSpPr>
          <p:nvPr>
            <p:ph type="title"/>
          </p:nvPr>
        </p:nvSpPr>
        <p:spPr>
          <a:xfrm>
            <a:off x="457198" y="478895"/>
            <a:ext cx="8220075" cy="994306"/>
          </a:xfrm>
        </p:spPr>
        <p:txBody>
          <a:bodyPr/>
          <a:lstStyle/>
          <a:p>
            <a:r>
              <a:rPr lang="en-GB" dirty="0"/>
              <a:t>Step Pyramid</a:t>
            </a:r>
          </a:p>
        </p:txBody>
      </p:sp>
      <p:sp>
        <p:nvSpPr>
          <p:cNvPr id="6" name="Rectangle 5"/>
          <p:cNvSpPr/>
          <p:nvPr/>
        </p:nvSpPr>
        <p:spPr>
          <a:xfrm>
            <a:off x="749528" y="1542023"/>
            <a:ext cx="4509474" cy="223404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Aft>
                <a:spcPts val="600"/>
              </a:spcAft>
            </a:pPr>
            <a:r>
              <a:rPr lang="en-GB" spc="-20" dirty="0"/>
              <a:t>The first ‘pyramid’ was the </a:t>
            </a:r>
            <a:r>
              <a:rPr lang="en-GB" spc="-20" dirty="0" err="1"/>
              <a:t>Djoser</a:t>
            </a:r>
            <a:r>
              <a:rPr lang="en-GB" spc="-20" dirty="0"/>
              <a:t>, built in Saqqara, south of Cairo. It began as a traditional, flat-roofed </a:t>
            </a:r>
            <a:r>
              <a:rPr lang="en-GB" spc="-20" dirty="0" err="1"/>
              <a:t>mastaba</a:t>
            </a:r>
            <a:r>
              <a:rPr lang="en-GB" spc="-20" dirty="0"/>
              <a:t>. </a:t>
            </a:r>
          </a:p>
          <a:p>
            <a:pPr>
              <a:spcAft>
                <a:spcPts val="600"/>
              </a:spcAft>
            </a:pPr>
            <a:r>
              <a:rPr lang="en-GB" spc="-20" dirty="0"/>
              <a:t>It has six tiers and was built in stages. Each step was made of rough stones before being covered in limestone. The limestone was polished to make the pyramid gleam.</a:t>
            </a:r>
          </a:p>
        </p:txBody>
      </p:sp>
      <p:sp>
        <p:nvSpPr>
          <p:cNvPr id="7" name="Rectangle 6">
            <a:extLst>
              <a:ext uri="{FF2B5EF4-FFF2-40B4-BE49-F238E27FC236}">
                <a16:creationId xmlns:a16="http://schemas.microsoft.com/office/drawing/2014/main" id="{9DF2DB4E-D255-4A7A-B117-BB0DA73CDD44}"/>
              </a:ext>
            </a:extLst>
          </p:cNvPr>
          <p:cNvSpPr/>
          <p:nvPr/>
        </p:nvSpPr>
        <p:spPr>
          <a:xfrm>
            <a:off x="5265124" y="3935723"/>
            <a:ext cx="3123226" cy="2157102"/>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pc="-20" dirty="0"/>
              <a:t>Similar to the </a:t>
            </a:r>
            <a:r>
              <a:rPr lang="en-GB" spc="-20" dirty="0" err="1"/>
              <a:t>mastaba</a:t>
            </a:r>
            <a:r>
              <a:rPr lang="en-GB" spc="-20" dirty="0"/>
              <a:t>, the burial chambers of the step pyramids were underground and complex. However, tunnels and passages of the </a:t>
            </a:r>
            <a:r>
              <a:rPr lang="en-GB" spc="-20" dirty="0" err="1"/>
              <a:t>Djoser</a:t>
            </a:r>
            <a:r>
              <a:rPr lang="en-GB" spc="-20" dirty="0"/>
              <a:t> were lined with limestone instead of wood.</a:t>
            </a:r>
          </a:p>
        </p:txBody>
      </p:sp>
      <p:pic>
        <p:nvPicPr>
          <p:cNvPr id="2050" name="Picture 2" descr="C:\Users\jaxti\Desktop\egypt-3326950_192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954" t="23517" r="12655" b="21466"/>
          <a:stretch/>
        </p:blipFill>
        <p:spPr bwMode="auto">
          <a:xfrm>
            <a:off x="749528" y="3935723"/>
            <a:ext cx="4515596" cy="2157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265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2" y="1473200"/>
            <a:ext cx="2731619" cy="2157102"/>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defRPr/>
            </a:pPr>
            <a:r>
              <a:rPr lang="en-GB" altLang="en-US" dirty="0">
                <a:solidFill>
                  <a:schemeClr val="bg1"/>
                </a:solidFill>
                <a:latin typeface="Twinkl" pitchFamily="2" charset="0"/>
              </a:rPr>
              <a:t>There are over one hundred pyramids in Egypt, the first was the </a:t>
            </a:r>
            <a:r>
              <a:rPr lang="en-GB" altLang="en-US" b="1" dirty="0">
                <a:solidFill>
                  <a:schemeClr val="bg1"/>
                </a:solidFill>
                <a:latin typeface="Twinkl" pitchFamily="2" charset="0"/>
              </a:rPr>
              <a:t>Pyramid of Djoser</a:t>
            </a:r>
            <a:r>
              <a:rPr lang="en-GB" altLang="en-US" dirty="0">
                <a:solidFill>
                  <a:schemeClr val="bg1"/>
                </a:solidFill>
                <a:latin typeface="Twinkl" pitchFamily="2" charset="0"/>
              </a:rPr>
              <a:t>, built over four thousand years ago in Saqqara, south of Cairo. </a:t>
            </a:r>
          </a:p>
        </p:txBody>
      </p:sp>
      <p:sp>
        <p:nvSpPr>
          <p:cNvPr id="21" name="Title 20"/>
          <p:cNvSpPr>
            <a:spLocks noGrp="1"/>
          </p:cNvSpPr>
          <p:nvPr>
            <p:ph type="title"/>
          </p:nvPr>
        </p:nvSpPr>
        <p:spPr/>
        <p:txBody>
          <a:bodyPr/>
          <a:lstStyle/>
          <a:p>
            <a:r>
              <a:rPr lang="en-GB" altLang="en-US" sz="3600" dirty="0">
                <a:latin typeface="Twinkl" pitchFamily="2" charset="0"/>
              </a:rPr>
              <a:t>Pyramid of Djoser</a:t>
            </a:r>
            <a:endParaRPr lang="en-GB" sz="3600" dirty="0">
              <a:latin typeface="+mn-lt"/>
            </a:endParaRPr>
          </a:p>
        </p:txBody>
      </p:sp>
      <p:sp>
        <p:nvSpPr>
          <p:cNvPr id="6" name="Rectangle 5">
            <a:extLst>
              <a:ext uri="{FF2B5EF4-FFF2-40B4-BE49-F238E27FC236}">
                <a16:creationId xmlns:a16="http://schemas.microsoft.com/office/drawing/2014/main" id="{9DF2DB4E-D255-4A7A-B117-BB0DA73CDD44}"/>
              </a:ext>
            </a:extLst>
          </p:cNvPr>
          <p:cNvSpPr/>
          <p:nvPr/>
        </p:nvSpPr>
        <p:spPr>
          <a:xfrm>
            <a:off x="755652" y="3756883"/>
            <a:ext cx="2731619"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defRPr/>
            </a:pPr>
            <a:r>
              <a:rPr lang="en-GB" altLang="en-US" dirty="0">
                <a:solidFill>
                  <a:schemeClr val="bg1"/>
                </a:solidFill>
                <a:latin typeface="Twinkl" pitchFamily="2" charset="0"/>
              </a:rPr>
              <a:t>It was designed by the architect Imhotep and built during the third dynasty. </a:t>
            </a:r>
          </a:p>
        </p:txBody>
      </p:sp>
      <p:sp>
        <p:nvSpPr>
          <p:cNvPr id="7" name="Rectangle 6">
            <a:extLst>
              <a:ext uri="{FF2B5EF4-FFF2-40B4-BE49-F238E27FC236}">
                <a16:creationId xmlns:a16="http://schemas.microsoft.com/office/drawing/2014/main" id="{11FFF6AE-96FB-4EDE-B997-6E836CF13D13}"/>
              </a:ext>
            </a:extLst>
          </p:cNvPr>
          <p:cNvSpPr/>
          <p:nvPr/>
        </p:nvSpPr>
        <p:spPr>
          <a:xfrm>
            <a:off x="3484594" y="5195212"/>
            <a:ext cx="4903756" cy="772107"/>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defRPr/>
            </a:pPr>
            <a:r>
              <a:rPr lang="en-GB" altLang="en-US" dirty="0">
                <a:solidFill>
                  <a:schemeClr val="bg1"/>
                </a:solidFill>
                <a:latin typeface="Twinkl" pitchFamily="2" charset="0"/>
              </a:rPr>
              <a:t>This is thought to be the oldest monumental structure in the world made from cut stone.</a:t>
            </a:r>
          </a:p>
        </p:txBody>
      </p:sp>
      <p:pic>
        <p:nvPicPr>
          <p:cNvPr id="2" name="Picture 1">
            <a:extLst>
              <a:ext uri="{FF2B5EF4-FFF2-40B4-BE49-F238E27FC236}">
                <a16:creationId xmlns:a16="http://schemas.microsoft.com/office/drawing/2014/main" id="{A350D071-33E1-46D7-8619-BD584ED6645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130" r="7505" b="9054"/>
          <a:stretch/>
        </p:blipFill>
        <p:spPr>
          <a:xfrm>
            <a:off x="3484594" y="1473200"/>
            <a:ext cx="4903755" cy="3609788"/>
          </a:xfrm>
          <a:prstGeom prst="rect">
            <a:avLst/>
          </a:prstGeom>
        </p:spPr>
      </p:pic>
    </p:spTree>
    <p:extLst>
      <p:ext uri="{BB962C8B-B14F-4D97-AF65-F5344CB8AC3E}">
        <p14:creationId xmlns:p14="http://schemas.microsoft.com/office/powerpoint/2010/main" val="14708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righ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429428"/>
            <a:ext cx="7632700" cy="772107"/>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defRPr/>
            </a:pPr>
            <a:r>
              <a:rPr lang="en-GB" dirty="0"/>
              <a:t>The Bent Pyramid at Dahshur was created by accident and was King </a:t>
            </a:r>
            <a:r>
              <a:rPr lang="en-GB" dirty="0" err="1"/>
              <a:t>Sneferu’s</a:t>
            </a:r>
            <a:r>
              <a:rPr lang="en-GB" dirty="0"/>
              <a:t> attempt to build the first smooth-sided (true) pyramid.</a:t>
            </a:r>
            <a:endParaRPr lang="en-GB" altLang="en-US" dirty="0">
              <a:solidFill>
                <a:schemeClr val="bg1"/>
              </a:solidFill>
              <a:latin typeface="Twinkl" pitchFamily="2" charset="0"/>
            </a:endParaRPr>
          </a:p>
        </p:txBody>
      </p:sp>
      <p:sp>
        <p:nvSpPr>
          <p:cNvPr id="21" name="Title 20"/>
          <p:cNvSpPr>
            <a:spLocks noGrp="1"/>
          </p:cNvSpPr>
          <p:nvPr>
            <p:ph type="title"/>
          </p:nvPr>
        </p:nvSpPr>
        <p:spPr/>
        <p:txBody>
          <a:bodyPr/>
          <a:lstStyle/>
          <a:p>
            <a:r>
              <a:rPr lang="en-GB" altLang="en-US" sz="3600" dirty="0">
                <a:latin typeface="Twinkl" pitchFamily="2" charset="0"/>
              </a:rPr>
              <a:t>The Bent Pyramid</a:t>
            </a:r>
            <a:endParaRPr lang="en-GB" sz="3600" dirty="0">
              <a:latin typeface="+mn-lt"/>
            </a:endParaRPr>
          </a:p>
        </p:txBody>
      </p:sp>
      <p:sp>
        <p:nvSpPr>
          <p:cNvPr id="6" name="Rectangle 5">
            <a:extLst>
              <a:ext uri="{FF2B5EF4-FFF2-40B4-BE49-F238E27FC236}">
                <a16:creationId xmlns:a16="http://schemas.microsoft.com/office/drawing/2014/main" id="{9DF2DB4E-D255-4A7A-B117-BB0DA73CDD44}"/>
              </a:ext>
            </a:extLst>
          </p:cNvPr>
          <p:cNvSpPr/>
          <p:nvPr/>
        </p:nvSpPr>
        <p:spPr>
          <a:xfrm>
            <a:off x="5937250" y="2263834"/>
            <a:ext cx="2540000" cy="2988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However, when the building began, the 55° angle of the slope was too steep and while building, engineers realised it was unstable. So, half way up, the angle was changed to 43° to make it more shallow.  </a:t>
            </a:r>
          </a:p>
        </p:txBody>
      </p:sp>
      <p:sp>
        <p:nvSpPr>
          <p:cNvPr id="7" name="Rectangle 6">
            <a:extLst>
              <a:ext uri="{FF2B5EF4-FFF2-40B4-BE49-F238E27FC236}">
                <a16:creationId xmlns:a16="http://schemas.microsoft.com/office/drawing/2014/main" id="{11FFF6AE-96FB-4EDE-B997-6E836CF13D13}"/>
              </a:ext>
            </a:extLst>
          </p:cNvPr>
          <p:cNvSpPr/>
          <p:nvPr/>
        </p:nvSpPr>
        <p:spPr>
          <a:xfrm>
            <a:off x="755650" y="5342195"/>
            <a:ext cx="7632700"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err="1"/>
              <a:t>Sneferu</a:t>
            </a:r>
            <a:r>
              <a:rPr lang="en-GB" dirty="0"/>
              <a:t> learnt lessons in this error and would have the first true pyramid – The Red Pyramid – created in his name with this knowledge.</a:t>
            </a:r>
          </a:p>
        </p:txBody>
      </p:sp>
      <p:pic>
        <p:nvPicPr>
          <p:cNvPr id="3074" name="Picture 2" descr="C:\Users\jaxti\Desktop\PIXNIO-771-1818x1228.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114" t="17426" r="13162" b="17681"/>
          <a:stretch/>
        </p:blipFill>
        <p:spPr bwMode="auto">
          <a:xfrm>
            <a:off x="755650" y="2345703"/>
            <a:ext cx="5118100" cy="2849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15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ppt_y</p:attrName>
                                        </p:attrNameLst>
                                      </p:cBhvr>
                                      <p:tavLst>
                                        <p:tav tm="0">
                                          <p:val>
                                            <p:strVal val="#ppt_y-#ppt_h*1.125000"/>
                                          </p:val>
                                        </p:tav>
                                        <p:tav tm="100000">
                                          <p:val>
                                            <p:strVal val="#ppt_y"/>
                                          </p:val>
                                        </p:tav>
                                      </p:tavLst>
                                    </p:anim>
                                    <p:animEffect transition="in" filter="wipe(down)">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latin typeface="Twinkl" pitchFamily="2" charset="0"/>
              </a:rPr>
              <a:t>The Bent Pyramid</a:t>
            </a:r>
            <a:endParaRPr lang="en-GB" sz="3600" dirty="0">
              <a:latin typeface="+mn-lt"/>
            </a:endParaRPr>
          </a:p>
        </p:txBody>
      </p:sp>
      <p:pic>
        <p:nvPicPr>
          <p:cNvPr id="3075" name="Picture 3" descr="C:\Users\jaxti\Desktop\1280px-Bent_Pyramid_featuring_the_original_polished_limestone_outer_casing_that_the_pyramids_used_to_have_(14797064881).jpg"/>
          <p:cNvPicPr>
            <a:picLocks noChangeAspect="1" noChangeArrowheads="1"/>
          </p:cNvPicPr>
          <p:nvPr/>
        </p:nvPicPr>
        <p:blipFill rotWithShape="1">
          <a:blip r:embed="rId2">
            <a:extLst>
              <a:ext uri="{28A0092B-C50C-407E-A947-70E740481C1C}">
                <a14:useLocalDpi xmlns:a14="http://schemas.microsoft.com/office/drawing/2010/main" val="0"/>
              </a:ext>
            </a:extLst>
          </a:blip>
          <a:srcRect l="14271" t="9339" r="5918" b="22320"/>
          <a:stretch/>
        </p:blipFill>
        <p:spPr bwMode="auto">
          <a:xfrm>
            <a:off x="2646173" y="2688028"/>
            <a:ext cx="5742177" cy="326509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11FFF6AE-96FB-4EDE-B997-6E836CF13D13}"/>
              </a:ext>
            </a:extLst>
          </p:cNvPr>
          <p:cNvSpPr/>
          <p:nvPr/>
        </p:nvSpPr>
        <p:spPr>
          <a:xfrm>
            <a:off x="755652" y="2688028"/>
            <a:ext cx="2190750" cy="326509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Unlike the other pyramids, the limestone casing surrounding the bricks is largely intact so this pyramid provides great insight into how the rest of the pyramids would have looked. </a:t>
            </a:r>
          </a:p>
        </p:txBody>
      </p:sp>
      <p:sp>
        <p:nvSpPr>
          <p:cNvPr id="3" name="Rectangle 2"/>
          <p:cNvSpPr/>
          <p:nvPr/>
        </p:nvSpPr>
        <p:spPr>
          <a:xfrm>
            <a:off x="755652" y="1531509"/>
            <a:ext cx="7632698" cy="104910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defRPr/>
            </a:pPr>
            <a:r>
              <a:rPr lang="en-GB" dirty="0"/>
              <a:t>With it’s two-angled shape, the Bent Pyramid is the only pyramid of its </a:t>
            </a:r>
            <a:r>
              <a:rPr lang="en-GB" spc="-20" dirty="0"/>
              <a:t>kind. Not only does it provide valuable information about the development of the pyramids, but is unique for another reason. </a:t>
            </a:r>
            <a:endParaRPr lang="en-GB" altLang="en-US" spc="-20" dirty="0"/>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1244" y="6540627"/>
            <a:ext cx="4481513" cy="21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80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latin typeface="Twinkl" pitchFamily="2" charset="0"/>
              </a:rPr>
              <a:t>True Pyramid</a:t>
            </a:r>
            <a:endParaRPr lang="en-GB" sz="3600" dirty="0">
              <a:latin typeface="+mn-lt"/>
            </a:endParaRPr>
          </a:p>
        </p:txBody>
      </p:sp>
      <p:sp>
        <p:nvSpPr>
          <p:cNvPr id="7" name="Rectangle 6">
            <a:extLst>
              <a:ext uri="{FF2B5EF4-FFF2-40B4-BE49-F238E27FC236}">
                <a16:creationId xmlns:a16="http://schemas.microsoft.com/office/drawing/2014/main" id="{11FFF6AE-96FB-4EDE-B997-6E836CF13D13}"/>
              </a:ext>
            </a:extLst>
          </p:cNvPr>
          <p:cNvSpPr/>
          <p:nvPr/>
        </p:nvSpPr>
        <p:spPr>
          <a:xfrm>
            <a:off x="4461486" y="3141368"/>
            <a:ext cx="3926862" cy="160310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construction of a true pyramid was initially similar to the step pyramid; however, the final product was cased in limestone to create the more appealing, smooth effect. </a:t>
            </a:r>
          </a:p>
        </p:txBody>
      </p:sp>
      <p:sp>
        <p:nvSpPr>
          <p:cNvPr id="3" name="Rectangle 2"/>
          <p:cNvSpPr/>
          <p:nvPr/>
        </p:nvSpPr>
        <p:spPr>
          <a:xfrm>
            <a:off x="4461484" y="1670008"/>
            <a:ext cx="3926864" cy="132610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Believed to be the first ‘true’ pyramid, the Red Pyramid was built in </a:t>
            </a:r>
            <a:r>
              <a:rPr lang="en-GB" dirty="0" err="1"/>
              <a:t>Sneferu’s</a:t>
            </a:r>
            <a:r>
              <a:rPr lang="en-GB" dirty="0"/>
              <a:t> name after the lessons learnt in the Bent Pyramid.</a:t>
            </a:r>
          </a:p>
        </p:txBody>
      </p:sp>
      <p:sp>
        <p:nvSpPr>
          <p:cNvPr id="8" name="Rectangle 7"/>
          <p:cNvSpPr/>
          <p:nvPr/>
        </p:nvSpPr>
        <p:spPr>
          <a:xfrm>
            <a:off x="4461484" y="4888860"/>
            <a:ext cx="3926864" cy="772107"/>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Historians believe the Red Pyramid took 17 years to build.</a:t>
            </a:r>
          </a:p>
        </p:txBody>
      </p:sp>
      <p:pic>
        <p:nvPicPr>
          <p:cNvPr id="4098" name="Picture 2" descr="C:\Users\jaxti\Desktop\dahshur-2292509_192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346"/>
          <a:stretch/>
        </p:blipFill>
        <p:spPr bwMode="auto">
          <a:xfrm>
            <a:off x="755650" y="1670008"/>
            <a:ext cx="3705836" cy="399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309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up)">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3954" t="8148" r="3994" b="17208"/>
          <a:stretch/>
        </p:blipFill>
        <p:spPr bwMode="auto">
          <a:xfrm>
            <a:off x="755650" y="1450955"/>
            <a:ext cx="7632700" cy="46418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itle 20"/>
          <p:cNvSpPr>
            <a:spLocks noGrp="1"/>
          </p:cNvSpPr>
          <p:nvPr>
            <p:ph type="title"/>
          </p:nvPr>
        </p:nvSpPr>
        <p:spPr/>
        <p:txBody>
          <a:bodyPr/>
          <a:lstStyle/>
          <a:p>
            <a:r>
              <a:rPr lang="en-GB" altLang="en-US" sz="3600" dirty="0">
                <a:latin typeface="Twinkl" pitchFamily="2" charset="0"/>
              </a:rPr>
              <a:t>The Red Pyramid</a:t>
            </a:r>
            <a:endParaRPr lang="en-GB" sz="3600" dirty="0">
              <a:latin typeface="+mn-lt"/>
            </a:endParaRPr>
          </a:p>
        </p:txBody>
      </p:sp>
      <p:sp>
        <p:nvSpPr>
          <p:cNvPr id="3" name="Rectangle 2"/>
          <p:cNvSpPr/>
          <p:nvPr/>
        </p:nvSpPr>
        <p:spPr>
          <a:xfrm>
            <a:off x="755650" y="1450955"/>
            <a:ext cx="6102351" cy="772107"/>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Red Pyramid of Dahshur gets its name from the sandstone used in its construction – it has a reddish hue. </a:t>
            </a:r>
          </a:p>
        </p:txBody>
      </p:sp>
      <p:sp>
        <p:nvSpPr>
          <p:cNvPr id="8" name="Rectangle 7"/>
          <p:cNvSpPr/>
          <p:nvPr/>
        </p:nvSpPr>
        <p:spPr>
          <a:xfrm>
            <a:off x="755649" y="5320718"/>
            <a:ext cx="4933951" cy="772107"/>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defRPr/>
            </a:pPr>
            <a:r>
              <a:rPr lang="en-GB" altLang="en-US" dirty="0">
                <a:solidFill>
                  <a:schemeClr val="bg1"/>
                </a:solidFill>
                <a:latin typeface="Twinkl" pitchFamily="2" charset="0"/>
              </a:rPr>
              <a:t>Most of the outer, white limestone casing was removed and used in the building of Cairo. </a:t>
            </a:r>
          </a:p>
        </p:txBody>
      </p:sp>
      <p:sp>
        <p:nvSpPr>
          <p:cNvPr id="7" name="Rectangle 6">
            <a:extLst>
              <a:ext uri="{FF2B5EF4-FFF2-40B4-BE49-F238E27FC236}">
                <a16:creationId xmlns:a16="http://schemas.microsoft.com/office/drawing/2014/main" id="{11FFF6AE-96FB-4EDE-B997-6E836CF13D13}"/>
              </a:ext>
            </a:extLst>
          </p:cNvPr>
          <p:cNvSpPr/>
          <p:nvPr/>
        </p:nvSpPr>
        <p:spPr>
          <a:xfrm>
            <a:off x="3352801" y="2237576"/>
            <a:ext cx="5035550" cy="1603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r">
              <a:spcBef>
                <a:spcPct val="0"/>
              </a:spcBef>
              <a:buFontTx/>
              <a:buNone/>
              <a:defRPr/>
            </a:pPr>
            <a:r>
              <a:rPr lang="en-GB" dirty="0">
                <a:solidFill>
                  <a:schemeClr val="tx1"/>
                </a:solidFill>
              </a:rPr>
              <a:t>Although the Red Pyramid is the third largest pyramid of Egypt at 104 metres tall, it </a:t>
            </a:r>
          </a:p>
          <a:p>
            <a:pPr algn="r">
              <a:spcBef>
                <a:spcPct val="0"/>
              </a:spcBef>
              <a:buFontTx/>
              <a:buNone/>
              <a:defRPr/>
            </a:pPr>
            <a:r>
              <a:rPr lang="en-GB" dirty="0">
                <a:solidFill>
                  <a:schemeClr val="tx1"/>
                </a:solidFill>
              </a:rPr>
              <a:t>has the second largest base of all </a:t>
            </a:r>
          </a:p>
          <a:p>
            <a:pPr algn="r">
              <a:spcBef>
                <a:spcPct val="0"/>
              </a:spcBef>
              <a:buFontTx/>
              <a:buNone/>
              <a:defRPr/>
            </a:pPr>
            <a:r>
              <a:rPr lang="en-GB" dirty="0">
                <a:solidFill>
                  <a:schemeClr val="tx1"/>
                </a:solidFill>
              </a:rPr>
              <a:t>Egyptian pyramids, each side </a:t>
            </a:r>
          </a:p>
          <a:p>
            <a:pPr algn="r">
              <a:spcBef>
                <a:spcPct val="0"/>
              </a:spcBef>
              <a:buFontTx/>
              <a:buNone/>
              <a:defRPr/>
            </a:pPr>
            <a:r>
              <a:rPr lang="en-GB" dirty="0">
                <a:solidFill>
                  <a:schemeClr val="tx1"/>
                </a:solidFill>
              </a:rPr>
              <a:t>measuring 220 metres.</a:t>
            </a:r>
            <a:endParaRPr lang="en-GB" altLang="en-US" dirty="0">
              <a:solidFill>
                <a:schemeClr val="tx1"/>
              </a:solidFill>
              <a:latin typeface="Twinkl" pitchFamily="2" charset="0"/>
            </a:endParaRP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6527945"/>
            <a:ext cx="45720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75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down)">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left)">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up)">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6101" y="1123884"/>
            <a:ext cx="7632700"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dirty="0">
                <a:solidFill>
                  <a:schemeClr val="bg1"/>
                </a:solidFill>
                <a:latin typeface="Twinkl" pitchFamily="2" charset="0"/>
              </a:rPr>
              <a:t>It is not known how many men it took to build a pyramid - estimates are anything from two thousand to a hundred thousand!</a:t>
            </a:r>
            <a:br>
              <a:rPr lang="en-GB" altLang="en-US" dirty="0">
                <a:solidFill>
                  <a:schemeClr val="bg1"/>
                </a:solidFill>
                <a:latin typeface="Twinkl" pitchFamily="2" charset="0"/>
              </a:rPr>
            </a:br>
            <a:r>
              <a:rPr lang="en-GB" altLang="en-US" dirty="0">
                <a:solidFill>
                  <a:schemeClr val="bg1"/>
                </a:solidFill>
                <a:latin typeface="Twinkl" pitchFamily="2" charset="0"/>
              </a:rPr>
              <a:t>Pyramid building would happen when the Nile was in flood. </a:t>
            </a:r>
          </a:p>
        </p:txBody>
      </p:sp>
      <p:sp>
        <p:nvSpPr>
          <p:cNvPr id="5" name="Rectangle 4">
            <a:extLst>
              <a:ext uri="{FF2B5EF4-FFF2-40B4-BE49-F238E27FC236}">
                <a16:creationId xmlns:a16="http://schemas.microsoft.com/office/drawing/2014/main" id="{8592338E-12FE-4CAA-BE2D-93AF39BA0961}"/>
              </a:ext>
            </a:extLst>
          </p:cNvPr>
          <p:cNvSpPr/>
          <p:nvPr/>
        </p:nvSpPr>
        <p:spPr>
          <a:xfrm>
            <a:off x="5943601" y="2790147"/>
            <a:ext cx="2444750" cy="104910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52000" tIns="108000" rIns="108000" bIns="108000" rtlCol="0" anchor="ctr">
            <a:spAutoFit/>
          </a:bodyPr>
          <a:lstStyle/>
          <a:p>
            <a:pPr>
              <a:defRPr/>
            </a:pPr>
            <a:r>
              <a:rPr lang="en-GB" b="1" dirty="0">
                <a:solidFill>
                  <a:schemeClr val="bg1"/>
                </a:solidFill>
                <a:latin typeface="Twinkl" pitchFamily="2" charset="0"/>
              </a:rPr>
              <a:t>Q: </a:t>
            </a:r>
            <a:r>
              <a:rPr lang="en-GB" spc="-30" dirty="0"/>
              <a:t>Why do you think they chose this time of year to build?</a:t>
            </a:r>
          </a:p>
        </p:txBody>
      </p:sp>
      <p:sp>
        <p:nvSpPr>
          <p:cNvPr id="6" name="Rectangle 5">
            <a:extLst>
              <a:ext uri="{FF2B5EF4-FFF2-40B4-BE49-F238E27FC236}">
                <a16:creationId xmlns:a16="http://schemas.microsoft.com/office/drawing/2014/main" id="{67FE0FFE-3315-443F-A42B-240B78B1885C}"/>
              </a:ext>
            </a:extLst>
          </p:cNvPr>
          <p:cNvSpPr/>
          <p:nvPr/>
        </p:nvSpPr>
        <p:spPr>
          <a:xfrm>
            <a:off x="5943601" y="3946958"/>
            <a:ext cx="2444750"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52000" tIns="108000" rIns="108000" bIns="108000" rtlCol="0" anchor="ctr">
            <a:spAutoFit/>
          </a:bodyPr>
          <a:lstStyle/>
          <a:p>
            <a:pPr>
              <a:defRPr/>
            </a:pPr>
            <a:r>
              <a:rPr lang="en-GB" b="1" dirty="0">
                <a:solidFill>
                  <a:schemeClr val="bg1"/>
                </a:solidFill>
                <a:latin typeface="Twinkl" pitchFamily="2" charset="0"/>
              </a:rPr>
              <a:t>A: </a:t>
            </a:r>
            <a:r>
              <a:rPr lang="en-GB" dirty="0">
                <a:solidFill>
                  <a:schemeClr val="bg1"/>
                </a:solidFill>
                <a:latin typeface="Twinkl" pitchFamily="2" charset="0"/>
              </a:rPr>
              <a:t>It was impossible to farm the land so many men were available for work.</a:t>
            </a:r>
          </a:p>
        </p:txBody>
      </p:sp>
      <p:pic>
        <p:nvPicPr>
          <p:cNvPr id="8" name="Picture 7">
            <a:extLst>
              <a:ext uri="{FF2B5EF4-FFF2-40B4-BE49-F238E27FC236}">
                <a16:creationId xmlns:a16="http://schemas.microsoft.com/office/drawing/2014/main" id="{0221E4DE-44A2-443C-AF47-7AE3CD1C60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731" y="2466382"/>
            <a:ext cx="5429332" cy="3020365"/>
          </a:xfrm>
          <a:prstGeom prst="rect">
            <a:avLst/>
          </a:prstGeom>
        </p:spPr>
      </p:pic>
    </p:spTree>
    <p:extLst>
      <p:ext uri="{BB962C8B-B14F-4D97-AF65-F5344CB8AC3E}">
        <p14:creationId xmlns:p14="http://schemas.microsoft.com/office/powerpoint/2010/main" val="131114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ppt_x</p:attrName>
                                        </p:attrNameLst>
                                      </p:cBhvr>
                                      <p:tavLst>
                                        <p:tav tm="0">
                                          <p:val>
                                            <p:strVal val="#ppt_x-#ppt_w*1.125000"/>
                                          </p:val>
                                        </p:tav>
                                        <p:tav tm="100000">
                                          <p:val>
                                            <p:strVal val="#ppt_x"/>
                                          </p:val>
                                        </p:tav>
                                      </p:tavLst>
                                    </p:anim>
                                    <p:animEffect transition="in" filter="wipe(right)">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B92B-0E8C-4DDD-9C7C-F193D6078AC6}"/>
              </a:ext>
            </a:extLst>
          </p:cNvPr>
          <p:cNvSpPr>
            <a:spLocks noGrp="1"/>
          </p:cNvSpPr>
          <p:nvPr>
            <p:ph type="title"/>
          </p:nvPr>
        </p:nvSpPr>
        <p:spPr>
          <a:xfrm>
            <a:off x="457198" y="772509"/>
            <a:ext cx="8220075" cy="994306"/>
          </a:xfrm>
        </p:spPr>
        <p:txBody>
          <a:bodyPr/>
          <a:lstStyle/>
          <a:p>
            <a:pPr algn="ctr"/>
            <a:r>
              <a:rPr lang="en-GB" altLang="en-US" sz="4000" dirty="0">
                <a:latin typeface="Twinkl" pitchFamily="2" charset="0"/>
              </a:rPr>
              <a:t>The most famous pyramids </a:t>
            </a:r>
            <a:br>
              <a:rPr lang="en-GB" altLang="en-US" sz="4000" dirty="0">
                <a:latin typeface="Twinkl" pitchFamily="2" charset="0"/>
              </a:rPr>
            </a:br>
            <a:r>
              <a:rPr lang="en-GB" altLang="en-US" sz="4000" dirty="0">
                <a:latin typeface="Twinkl" pitchFamily="2" charset="0"/>
              </a:rPr>
              <a:t>are those in Giza. </a:t>
            </a:r>
            <a:endParaRPr lang="en-AU" dirty="0"/>
          </a:p>
        </p:txBody>
      </p:sp>
      <p:pic>
        <p:nvPicPr>
          <p:cNvPr id="3" name="Picture 2">
            <a:extLst>
              <a:ext uri="{FF2B5EF4-FFF2-40B4-BE49-F238E27FC236}">
                <a16:creationId xmlns:a16="http://schemas.microsoft.com/office/drawing/2014/main" id="{63F262A2-E9E3-4956-B574-34C89B8262C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77" r="2677" b="21449"/>
          <a:stretch/>
        </p:blipFill>
        <p:spPr>
          <a:xfrm>
            <a:off x="755649" y="1858147"/>
            <a:ext cx="7632701" cy="4227344"/>
          </a:xfrm>
          <a:prstGeom prst="rect">
            <a:avLst/>
          </a:prstGeom>
        </p:spPr>
      </p:pic>
    </p:spTree>
    <p:extLst>
      <p:ext uri="{BB962C8B-B14F-4D97-AF65-F5344CB8AC3E}">
        <p14:creationId xmlns:p14="http://schemas.microsoft.com/office/powerpoint/2010/main" val="848283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pyrmapegypt">
            <a:extLst>
              <a:ext uri="{FF2B5EF4-FFF2-40B4-BE49-F238E27FC236}">
                <a16:creationId xmlns:a16="http://schemas.microsoft.com/office/drawing/2014/main" id="{42EFBBE2-D871-6848-A53D-92DF77ADD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85800"/>
            <a:ext cx="67056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 Box 6">
            <a:extLst>
              <a:ext uri="{FF2B5EF4-FFF2-40B4-BE49-F238E27FC236}">
                <a16:creationId xmlns:a16="http://schemas.microsoft.com/office/drawing/2014/main" id="{2791A394-A77E-9B48-9BE2-8D42AA1A35F7}"/>
              </a:ext>
            </a:extLst>
          </p:cNvPr>
          <p:cNvSpPr txBox="1">
            <a:spLocks noChangeArrowheads="1"/>
          </p:cNvSpPr>
          <p:nvPr/>
        </p:nvSpPr>
        <p:spPr bwMode="auto">
          <a:xfrm>
            <a:off x="4343400" y="4800600"/>
            <a:ext cx="4572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US" altLang="en-US"/>
              <a:t>The Pyramids were built on the</a:t>
            </a:r>
            <a:br>
              <a:rPr lang="en-US" altLang="en-US"/>
            </a:br>
            <a:r>
              <a:rPr lang="en-US" altLang="en-US"/>
              <a:t>west side of the Nile, as the sun</a:t>
            </a:r>
          </a:p>
          <a:p>
            <a:pPr eaLnBrk="1" hangingPunct="1"/>
            <a:r>
              <a:rPr lang="en-US" altLang="en-US"/>
              <a:t>sets in the west.  This represented the cycle of life (east = rebirth); </a:t>
            </a:r>
            <a:br>
              <a:rPr lang="en-US" altLang="en-US"/>
            </a:br>
            <a:r>
              <a:rPr lang="en-US" altLang="en-US"/>
              <a:t>west= death).</a:t>
            </a:r>
          </a:p>
        </p:txBody>
      </p:sp>
    </p:spTree>
    <p:extLst>
      <p:ext uri="{BB962C8B-B14F-4D97-AF65-F5344CB8AC3E}">
        <p14:creationId xmlns:p14="http://schemas.microsoft.com/office/powerpoint/2010/main" val="1331167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6E7B9-78D1-4FDB-88CB-C65A2B5F5142}"/>
              </a:ext>
            </a:extLst>
          </p:cNvPr>
          <p:cNvSpPr>
            <a:spLocks noGrp="1"/>
          </p:cNvSpPr>
          <p:nvPr>
            <p:ph type="title"/>
          </p:nvPr>
        </p:nvSpPr>
        <p:spPr>
          <a:xfrm>
            <a:off x="457198" y="722176"/>
            <a:ext cx="8220075" cy="994306"/>
          </a:xfrm>
        </p:spPr>
        <p:txBody>
          <a:bodyPr/>
          <a:lstStyle/>
          <a:p>
            <a:pPr algn="ctr"/>
            <a:r>
              <a:rPr lang="en-GB" altLang="en-US" sz="4000" dirty="0">
                <a:latin typeface="Twinkl" pitchFamily="2" charset="0"/>
              </a:rPr>
              <a:t>Can you spot the </a:t>
            </a:r>
            <a:br>
              <a:rPr lang="en-GB" altLang="en-US" sz="4000" dirty="0">
                <a:latin typeface="Twinkl" pitchFamily="2" charset="0"/>
              </a:rPr>
            </a:br>
            <a:r>
              <a:rPr lang="en-GB" altLang="en-US" sz="4000" dirty="0">
                <a:latin typeface="Twinkl" pitchFamily="2" charset="0"/>
              </a:rPr>
              <a:t>River Nile on the map?</a:t>
            </a:r>
            <a:endParaRPr lang="en-AU" dirty="0"/>
          </a:p>
        </p:txBody>
      </p:sp>
      <p:pic>
        <p:nvPicPr>
          <p:cNvPr id="4" name="Picture 3">
            <a:extLst>
              <a:ext uri="{FF2B5EF4-FFF2-40B4-BE49-F238E27FC236}">
                <a16:creationId xmlns:a16="http://schemas.microsoft.com/office/drawing/2014/main" id="{93746E24-5DE0-423A-945F-59EFB9082A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551" y="2011261"/>
            <a:ext cx="3902978" cy="3902978"/>
          </a:xfrm>
          <a:prstGeom prst="rect">
            <a:avLst/>
          </a:prstGeom>
        </p:spPr>
      </p:pic>
      <p:cxnSp>
        <p:nvCxnSpPr>
          <p:cNvPr id="10" name="Straight Arrow Connector 9">
            <a:extLst>
              <a:ext uri="{FF2B5EF4-FFF2-40B4-BE49-F238E27FC236}">
                <a16:creationId xmlns:a16="http://schemas.microsoft.com/office/drawing/2014/main" id="{9925B3B0-22F5-4938-A368-C1C8661CB45E}"/>
              </a:ext>
            </a:extLst>
          </p:cNvPr>
          <p:cNvCxnSpPr>
            <a:cxnSpLocks/>
          </p:cNvCxnSpPr>
          <p:nvPr/>
        </p:nvCxnSpPr>
        <p:spPr>
          <a:xfrm flipH="1">
            <a:off x="2827090" y="2962207"/>
            <a:ext cx="1929469" cy="32627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9F456A66-FEEE-4ABE-A535-CBB6B1DE805F}"/>
              </a:ext>
            </a:extLst>
          </p:cNvPr>
          <p:cNvGrpSpPr/>
          <p:nvPr/>
        </p:nvGrpSpPr>
        <p:grpSpPr>
          <a:xfrm>
            <a:off x="4756559" y="4051884"/>
            <a:ext cx="3663890" cy="1677798"/>
            <a:chOff x="4756559" y="4051884"/>
            <a:chExt cx="3663890" cy="1677798"/>
          </a:xfrm>
        </p:grpSpPr>
        <p:sp>
          <p:nvSpPr>
            <p:cNvPr id="13" name="Arrow: Right 12">
              <a:extLst>
                <a:ext uri="{FF2B5EF4-FFF2-40B4-BE49-F238E27FC236}">
                  <a16:creationId xmlns:a16="http://schemas.microsoft.com/office/drawing/2014/main" id="{E0B3B85C-32EF-4383-ACA8-EF887FEBA86D}"/>
                </a:ext>
              </a:extLst>
            </p:cNvPr>
            <p:cNvSpPr/>
            <p:nvPr/>
          </p:nvSpPr>
          <p:spPr>
            <a:xfrm>
              <a:off x="6853806" y="4051884"/>
              <a:ext cx="1566643" cy="1677798"/>
            </a:xfrm>
            <a:prstGeom prst="rightArrow">
              <a:avLst>
                <a:gd name="adj1" fmla="val 50000"/>
                <a:gd name="adj2" fmla="val 67135"/>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C9EC483A-0980-46AF-A044-B29DF6F2D4EE}"/>
                </a:ext>
              </a:extLst>
            </p:cNvPr>
            <p:cNvSpPr/>
            <p:nvPr/>
          </p:nvSpPr>
          <p:spPr>
            <a:xfrm>
              <a:off x="4756559" y="4473319"/>
              <a:ext cx="2298583" cy="833663"/>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2000" b="1" dirty="0">
                  <a:solidFill>
                    <a:schemeClr val="bg1"/>
                  </a:solidFill>
                  <a:latin typeface="Twinkl" pitchFamily="2" charset="0"/>
                </a:rPr>
                <a:t>Are you ready for a fact hunt?</a:t>
              </a:r>
              <a:endParaRPr lang="en-GB" altLang="en-US" sz="1600" b="1" dirty="0">
                <a:solidFill>
                  <a:schemeClr val="bg1"/>
                </a:solidFill>
                <a:latin typeface="Twinkl" pitchFamily="2" charset="0"/>
              </a:endParaRPr>
            </a:p>
          </p:txBody>
        </p:sp>
      </p:grpSp>
      <p:pic>
        <p:nvPicPr>
          <p:cNvPr id="9" name="Picture 8">
            <a:extLst>
              <a:ext uri="{FF2B5EF4-FFF2-40B4-BE49-F238E27FC236}">
                <a16:creationId xmlns:a16="http://schemas.microsoft.com/office/drawing/2014/main" id="{302CD893-3568-412B-B747-BB9F3DC259D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1449"/>
          <a:stretch/>
        </p:blipFill>
        <p:spPr>
          <a:xfrm>
            <a:off x="4756559" y="2011261"/>
            <a:ext cx="3628237" cy="1901892"/>
          </a:xfrm>
          <a:prstGeom prst="rect">
            <a:avLst/>
          </a:prstGeom>
        </p:spPr>
      </p:pic>
    </p:spTree>
    <p:extLst>
      <p:ext uri="{BB962C8B-B14F-4D97-AF65-F5344CB8AC3E}">
        <p14:creationId xmlns:p14="http://schemas.microsoft.com/office/powerpoint/2010/main" val="12553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spcBef>
                <a:spcPct val="0"/>
              </a:spcBef>
              <a:buFontTx/>
              <a:buNone/>
            </a:pPr>
            <a:r>
              <a:rPr lang="en-GB" altLang="en-US" sz="3600" dirty="0">
                <a:latin typeface="Twinkl" pitchFamily="2" charset="0"/>
              </a:rPr>
              <a:t>The Pyramid of Khufu</a:t>
            </a:r>
          </a:p>
        </p:txBody>
      </p:sp>
      <p:sp>
        <p:nvSpPr>
          <p:cNvPr id="7" name="Rectangle 6">
            <a:extLst>
              <a:ext uri="{FF2B5EF4-FFF2-40B4-BE49-F238E27FC236}">
                <a16:creationId xmlns:a16="http://schemas.microsoft.com/office/drawing/2014/main" id="{11FFF6AE-96FB-4EDE-B997-6E836CF13D13}"/>
              </a:ext>
            </a:extLst>
          </p:cNvPr>
          <p:cNvSpPr/>
          <p:nvPr/>
        </p:nvSpPr>
        <p:spPr>
          <a:xfrm>
            <a:off x="755650" y="5320718"/>
            <a:ext cx="5862863"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pPr>
            <a:r>
              <a:rPr lang="en-GB" altLang="en-US" sz="1800" dirty="0">
                <a:solidFill>
                  <a:schemeClr val="tx1"/>
                </a:solidFill>
                <a:latin typeface="Twinkl" pitchFamily="2" charset="0"/>
              </a:rPr>
              <a:t>Built over 4500 years ago, this pyramid was the tallest man made </a:t>
            </a:r>
            <a:r>
              <a:rPr lang="en-GB" altLang="en-US" spc="-30" dirty="0">
                <a:solidFill>
                  <a:schemeClr val="tx1"/>
                </a:solidFill>
              </a:rPr>
              <a:t>structure in the world until the 1300's.</a:t>
            </a:r>
          </a:p>
        </p:txBody>
      </p:sp>
      <p:sp>
        <p:nvSpPr>
          <p:cNvPr id="3" name="Rectangle 2"/>
          <p:cNvSpPr/>
          <p:nvPr/>
        </p:nvSpPr>
        <p:spPr>
          <a:xfrm>
            <a:off x="755652" y="1611700"/>
            <a:ext cx="2800348" cy="1603104"/>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pPr>
            <a:r>
              <a:rPr lang="en-GB" altLang="en-US" sz="1800" dirty="0">
                <a:solidFill>
                  <a:schemeClr val="bg1"/>
                </a:solidFill>
                <a:latin typeface="Twinkl" pitchFamily="2" charset="0"/>
              </a:rPr>
              <a:t>The Pyramid of Khufu, sometimes called the 'Great Pyramid' of Giza, </a:t>
            </a:r>
            <a:br>
              <a:rPr lang="en-GB" altLang="en-US" sz="1800" dirty="0">
                <a:solidFill>
                  <a:schemeClr val="bg1"/>
                </a:solidFill>
                <a:latin typeface="Twinkl" pitchFamily="2" charset="0"/>
              </a:rPr>
            </a:br>
            <a:r>
              <a:rPr lang="en-GB" altLang="en-US" sz="1800" dirty="0">
                <a:solidFill>
                  <a:schemeClr val="bg1"/>
                </a:solidFill>
                <a:latin typeface="Twinkl" pitchFamily="2" charset="0"/>
              </a:rPr>
              <a:t>is the largest of all the Egyptian pyramids. </a:t>
            </a:r>
          </a:p>
        </p:txBody>
      </p:sp>
      <p:sp>
        <p:nvSpPr>
          <p:cNvPr id="6" name="Rectangle 5">
            <a:extLst>
              <a:ext uri="{FF2B5EF4-FFF2-40B4-BE49-F238E27FC236}">
                <a16:creationId xmlns:a16="http://schemas.microsoft.com/office/drawing/2014/main" id="{9DF2DB4E-D255-4A7A-B117-BB0DA73CDD44}"/>
              </a:ext>
            </a:extLst>
          </p:cNvPr>
          <p:cNvSpPr/>
          <p:nvPr/>
        </p:nvSpPr>
        <p:spPr>
          <a:xfrm>
            <a:off x="755651" y="3575599"/>
            <a:ext cx="2800349"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pPr>
            <a:r>
              <a:rPr lang="en-GB" altLang="en-US" sz="1800" dirty="0">
                <a:solidFill>
                  <a:schemeClr val="bg1"/>
                </a:solidFill>
                <a:latin typeface="Twinkl" pitchFamily="2" charset="0"/>
              </a:rPr>
              <a:t>It is one of the 'Seven Wonders of the Ancient World' and is the only one still standing. </a:t>
            </a:r>
          </a:p>
        </p:txBody>
      </p:sp>
      <p:pic>
        <p:nvPicPr>
          <p:cNvPr id="6146" name="Picture 2" descr="C:\Users\jaxti\Desktop\egypt-84492_1280.jpg"/>
          <p:cNvPicPr>
            <a:picLocks noChangeAspect="1" noChangeArrowheads="1"/>
          </p:cNvPicPr>
          <p:nvPr/>
        </p:nvPicPr>
        <p:blipFill rotWithShape="1">
          <a:blip r:embed="rId2">
            <a:extLst>
              <a:ext uri="{28A0092B-C50C-407E-A947-70E740481C1C}">
                <a14:useLocalDpi xmlns:a14="http://schemas.microsoft.com/office/drawing/2010/main" val="0"/>
              </a:ext>
            </a:extLst>
          </a:blip>
          <a:srcRect l="8340" t="9810" r="2494"/>
          <a:stretch/>
        </p:blipFill>
        <p:spPr bwMode="auto">
          <a:xfrm>
            <a:off x="3448100" y="1451802"/>
            <a:ext cx="4955672" cy="375944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2071AAAD-511E-45AF-A28D-CE8A048FBC92}"/>
              </a:ext>
            </a:extLst>
          </p:cNvPr>
          <p:cNvSpPr/>
          <p:nvPr/>
        </p:nvSpPr>
        <p:spPr>
          <a:xfrm>
            <a:off x="6739673" y="4930732"/>
            <a:ext cx="1373814" cy="1049106"/>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How tall do you think it is?</a:t>
            </a:r>
          </a:p>
        </p:txBody>
      </p:sp>
    </p:spTree>
    <p:extLst>
      <p:ext uri="{BB962C8B-B14F-4D97-AF65-F5344CB8AC3E}">
        <p14:creationId xmlns:p14="http://schemas.microsoft.com/office/powerpoint/2010/main" val="368605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righ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6"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E3AA4B-DE23-42A7-9B1E-A92239EBA99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334" t="26399" r="11132" b="15298"/>
          <a:stretch/>
        </p:blipFill>
        <p:spPr>
          <a:xfrm>
            <a:off x="755650" y="1482349"/>
            <a:ext cx="4210628" cy="2841537"/>
          </a:xfrm>
          <a:prstGeom prst="rect">
            <a:avLst/>
          </a:prstGeom>
        </p:spPr>
      </p:pic>
      <p:sp>
        <p:nvSpPr>
          <p:cNvPr id="3" name="Rectangle 2"/>
          <p:cNvSpPr/>
          <p:nvPr/>
        </p:nvSpPr>
        <p:spPr>
          <a:xfrm>
            <a:off x="755650" y="4312735"/>
            <a:ext cx="4210628"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What other buildings do you know of today that are over 140m high?</a:t>
            </a:r>
            <a:endParaRPr lang="en-GB" sz="2800" dirty="0">
              <a:solidFill>
                <a:schemeClr val="bg1"/>
              </a:solidFill>
              <a:latin typeface="Twinkl" pitchFamily="2" charset="0"/>
            </a:endParaRPr>
          </a:p>
        </p:txBody>
      </p:sp>
      <p:sp>
        <p:nvSpPr>
          <p:cNvPr id="21" name="Title 20"/>
          <p:cNvSpPr>
            <a:spLocks noGrp="1"/>
          </p:cNvSpPr>
          <p:nvPr>
            <p:ph type="title"/>
          </p:nvPr>
        </p:nvSpPr>
        <p:spPr/>
        <p:txBody>
          <a:bodyPr/>
          <a:lstStyle/>
          <a:p>
            <a:pPr>
              <a:spcBef>
                <a:spcPct val="0"/>
              </a:spcBef>
              <a:buFontTx/>
              <a:buNone/>
            </a:pPr>
            <a:r>
              <a:rPr lang="en-GB" altLang="en-US" sz="3600" dirty="0">
                <a:solidFill>
                  <a:srgbClr val="000000"/>
                </a:solidFill>
                <a:latin typeface="Twinkl" pitchFamily="2" charset="0"/>
              </a:rPr>
              <a:t>Khufu Pyramid: Facts and Figures</a:t>
            </a:r>
            <a:endParaRPr lang="en-GB" altLang="en-US" sz="3600" dirty="0">
              <a:latin typeface="Twinkl" pitchFamily="2" charset="0"/>
            </a:endParaRPr>
          </a:p>
        </p:txBody>
      </p:sp>
      <p:sp>
        <p:nvSpPr>
          <p:cNvPr id="6" name="Rectangle 5">
            <a:extLst>
              <a:ext uri="{FF2B5EF4-FFF2-40B4-BE49-F238E27FC236}">
                <a16:creationId xmlns:a16="http://schemas.microsoft.com/office/drawing/2014/main" id="{9DF2DB4E-D255-4A7A-B117-BB0DA73CDD44}"/>
              </a:ext>
            </a:extLst>
          </p:cNvPr>
          <p:cNvSpPr/>
          <p:nvPr/>
        </p:nvSpPr>
        <p:spPr>
          <a:xfrm>
            <a:off x="5033396" y="3481738"/>
            <a:ext cx="3354954" cy="1603104"/>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How long would it take </a:t>
            </a:r>
            <a:br>
              <a:rPr lang="en-GB" sz="1800" dirty="0">
                <a:solidFill>
                  <a:schemeClr val="bg1"/>
                </a:solidFill>
                <a:latin typeface="Twinkl" pitchFamily="2" charset="0"/>
              </a:rPr>
            </a:br>
            <a:r>
              <a:rPr lang="en-GB" sz="1800" dirty="0">
                <a:solidFill>
                  <a:schemeClr val="bg1"/>
                </a:solidFill>
                <a:latin typeface="Twinkl" pitchFamily="2" charset="0"/>
              </a:rPr>
              <a:t>an Olympic sprinter to run </a:t>
            </a:r>
            <a:br>
              <a:rPr lang="en-GB" sz="1800" dirty="0">
                <a:solidFill>
                  <a:schemeClr val="bg1"/>
                </a:solidFill>
                <a:latin typeface="Twinkl" pitchFamily="2" charset="0"/>
              </a:rPr>
            </a:br>
            <a:r>
              <a:rPr lang="en-GB" sz="1800" dirty="0">
                <a:solidFill>
                  <a:schemeClr val="bg1"/>
                </a:solidFill>
                <a:latin typeface="Twinkl" pitchFamily="2" charset="0"/>
              </a:rPr>
              <a:t>the same distance as the length of one side of </a:t>
            </a:r>
            <a:br>
              <a:rPr lang="en-GB" sz="1800" dirty="0">
                <a:solidFill>
                  <a:schemeClr val="bg1"/>
                </a:solidFill>
                <a:latin typeface="Twinkl" pitchFamily="2" charset="0"/>
              </a:rPr>
            </a:br>
            <a:r>
              <a:rPr lang="en-GB" sz="1800" dirty="0">
                <a:solidFill>
                  <a:schemeClr val="bg1"/>
                </a:solidFill>
                <a:latin typeface="Twinkl" pitchFamily="2" charset="0"/>
              </a:rPr>
              <a:t>the pyramid?</a:t>
            </a:r>
          </a:p>
        </p:txBody>
      </p:sp>
      <p:sp>
        <p:nvSpPr>
          <p:cNvPr id="9" name="Rectangle 8">
            <a:extLst>
              <a:ext uri="{FF2B5EF4-FFF2-40B4-BE49-F238E27FC236}">
                <a16:creationId xmlns:a16="http://schemas.microsoft.com/office/drawing/2014/main" id="{4672ECE0-D8F7-462A-A803-169C527D3186}"/>
              </a:ext>
            </a:extLst>
          </p:cNvPr>
          <p:cNvSpPr/>
          <p:nvPr/>
        </p:nvSpPr>
        <p:spPr>
          <a:xfrm>
            <a:off x="1895338" y="1529404"/>
            <a:ext cx="1635854" cy="495108"/>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146m high</a:t>
            </a:r>
          </a:p>
        </p:txBody>
      </p:sp>
      <p:sp>
        <p:nvSpPr>
          <p:cNvPr id="10" name="Rectangle 9">
            <a:extLst>
              <a:ext uri="{FF2B5EF4-FFF2-40B4-BE49-F238E27FC236}">
                <a16:creationId xmlns:a16="http://schemas.microsoft.com/office/drawing/2014/main" id="{415D0152-D093-42E8-A2B1-0DB3D24E0415}"/>
              </a:ext>
            </a:extLst>
          </p:cNvPr>
          <p:cNvSpPr/>
          <p:nvPr/>
        </p:nvSpPr>
        <p:spPr>
          <a:xfrm>
            <a:off x="5033394" y="1482349"/>
            <a:ext cx="3354956" cy="104910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latin typeface="Twinkl" pitchFamily="2" charset="0"/>
              </a:rPr>
              <a:t>Number of limestone </a:t>
            </a:r>
            <a:br>
              <a:rPr lang="en-GB" dirty="0">
                <a:solidFill>
                  <a:schemeClr val="bg1"/>
                </a:solidFill>
                <a:latin typeface="Twinkl" pitchFamily="2" charset="0"/>
              </a:rPr>
            </a:br>
            <a:r>
              <a:rPr lang="en-GB" dirty="0">
                <a:solidFill>
                  <a:schemeClr val="bg1"/>
                </a:solidFill>
                <a:latin typeface="Twinkl" pitchFamily="2" charset="0"/>
              </a:rPr>
              <a:t>blocks used:</a:t>
            </a:r>
          </a:p>
          <a:p>
            <a:pPr algn="ctr">
              <a:defRPr/>
            </a:pPr>
            <a:r>
              <a:rPr lang="en-GB" dirty="0">
                <a:solidFill>
                  <a:schemeClr val="bg1"/>
                </a:solidFill>
                <a:latin typeface="Twinkl" pitchFamily="2" charset="0"/>
              </a:rPr>
              <a:t>2,300,000</a:t>
            </a:r>
          </a:p>
        </p:txBody>
      </p:sp>
      <p:sp>
        <p:nvSpPr>
          <p:cNvPr id="11" name="TextBox 10">
            <a:extLst>
              <a:ext uri="{FF2B5EF4-FFF2-40B4-BE49-F238E27FC236}">
                <a16:creationId xmlns:a16="http://schemas.microsoft.com/office/drawing/2014/main" id="{03CD4A63-97F5-4416-8F31-E198335C6900}"/>
              </a:ext>
            </a:extLst>
          </p:cNvPr>
          <p:cNvSpPr txBox="1"/>
          <p:nvPr/>
        </p:nvSpPr>
        <p:spPr>
          <a:xfrm>
            <a:off x="3543778" y="1571834"/>
            <a:ext cx="1409914" cy="830997"/>
          </a:xfrm>
          <a:prstGeom prst="rect">
            <a:avLst/>
          </a:prstGeom>
          <a:noFill/>
        </p:spPr>
        <p:txBody>
          <a:bodyPr wrap="square">
            <a:spAutoFit/>
          </a:bodyPr>
          <a:lstStyle/>
          <a:p>
            <a:pPr algn="ctr">
              <a:spcBef>
                <a:spcPct val="0"/>
              </a:spcBef>
              <a:buFontTx/>
              <a:buNone/>
            </a:pPr>
            <a:r>
              <a:rPr lang="en-GB" altLang="en-US" sz="1200" dirty="0">
                <a:solidFill>
                  <a:schemeClr val="bg1"/>
                </a:solidFill>
                <a:latin typeface="Twinkl" pitchFamily="2" charset="0"/>
              </a:rPr>
              <a:t>(original height before removal </a:t>
            </a:r>
            <a:br>
              <a:rPr lang="en-GB" altLang="en-US" sz="1200" dirty="0">
                <a:solidFill>
                  <a:schemeClr val="bg1"/>
                </a:solidFill>
                <a:latin typeface="Twinkl" pitchFamily="2" charset="0"/>
              </a:rPr>
            </a:br>
            <a:r>
              <a:rPr lang="en-GB" altLang="en-US" sz="1200" dirty="0">
                <a:solidFill>
                  <a:schemeClr val="bg1"/>
                </a:solidFill>
                <a:latin typeface="Twinkl" pitchFamily="2" charset="0"/>
              </a:rPr>
              <a:t>of stones and natural erosion)</a:t>
            </a:r>
          </a:p>
        </p:txBody>
      </p:sp>
      <p:sp>
        <p:nvSpPr>
          <p:cNvPr id="12" name="TextBox 11">
            <a:extLst>
              <a:ext uri="{FF2B5EF4-FFF2-40B4-BE49-F238E27FC236}">
                <a16:creationId xmlns:a16="http://schemas.microsoft.com/office/drawing/2014/main" id="{32C9EFFA-AD6D-4ECA-B08A-C8ED2BDB4D0E}"/>
              </a:ext>
            </a:extLst>
          </p:cNvPr>
          <p:cNvSpPr txBox="1"/>
          <p:nvPr/>
        </p:nvSpPr>
        <p:spPr>
          <a:xfrm>
            <a:off x="755650" y="5446494"/>
            <a:ext cx="7759823" cy="646331"/>
          </a:xfrm>
          <a:prstGeom prst="rect">
            <a:avLst/>
          </a:prstGeom>
          <a:noFill/>
        </p:spPr>
        <p:txBody>
          <a:bodyPr wrap="square">
            <a:spAutoFit/>
          </a:bodyPr>
          <a:lstStyle/>
          <a:p>
            <a:pPr algn="ctr">
              <a:spcBef>
                <a:spcPct val="0"/>
              </a:spcBef>
              <a:buFontTx/>
              <a:buNone/>
            </a:pPr>
            <a:r>
              <a:rPr lang="en-GB" altLang="en-US" sz="1800" dirty="0">
                <a:latin typeface="Twinkl" pitchFamily="2" charset="0"/>
              </a:rPr>
              <a:t>Each side of the pyramid aligns with the points of a compass. </a:t>
            </a:r>
            <a:br>
              <a:rPr lang="en-GB" altLang="en-US" sz="1800" dirty="0">
                <a:latin typeface="Twinkl" pitchFamily="2" charset="0"/>
              </a:rPr>
            </a:br>
            <a:r>
              <a:rPr lang="en-GB" altLang="en-US" sz="1800" dirty="0">
                <a:latin typeface="Twinkl" pitchFamily="2" charset="0"/>
              </a:rPr>
              <a:t>The entrance is usually on the north side.</a:t>
            </a:r>
          </a:p>
        </p:txBody>
      </p:sp>
      <p:sp>
        <p:nvSpPr>
          <p:cNvPr id="14" name="Rectangle 13">
            <a:extLst>
              <a:ext uri="{FF2B5EF4-FFF2-40B4-BE49-F238E27FC236}">
                <a16:creationId xmlns:a16="http://schemas.microsoft.com/office/drawing/2014/main" id="{A6EF5684-1B86-40D8-88EC-30323BF793C9}"/>
              </a:ext>
            </a:extLst>
          </p:cNvPr>
          <p:cNvSpPr/>
          <p:nvPr/>
        </p:nvSpPr>
        <p:spPr>
          <a:xfrm>
            <a:off x="5033394" y="2613125"/>
            <a:ext cx="3354956"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latin typeface="Twinkl" pitchFamily="2" charset="0"/>
              </a:rPr>
              <a:t>Weight of each block: </a:t>
            </a:r>
          </a:p>
          <a:p>
            <a:pPr algn="ctr">
              <a:defRPr/>
            </a:pPr>
            <a:r>
              <a:rPr lang="en-GB" dirty="0">
                <a:solidFill>
                  <a:schemeClr val="bg1"/>
                </a:solidFill>
                <a:latin typeface="Twinkl" pitchFamily="2" charset="0"/>
              </a:rPr>
              <a:t>average 2.5 tons</a:t>
            </a:r>
          </a:p>
        </p:txBody>
      </p:sp>
      <p:cxnSp>
        <p:nvCxnSpPr>
          <p:cNvPr id="16" name="Straight Arrow Connector 15">
            <a:extLst>
              <a:ext uri="{FF2B5EF4-FFF2-40B4-BE49-F238E27FC236}">
                <a16:creationId xmlns:a16="http://schemas.microsoft.com/office/drawing/2014/main" id="{1554D203-6FB0-45B3-935F-2E99B82F1895}"/>
              </a:ext>
            </a:extLst>
          </p:cNvPr>
          <p:cNvCxnSpPr>
            <a:cxnSpLocks/>
            <a:stCxn id="15" idx="1"/>
          </p:cNvCxnSpPr>
          <p:nvPr/>
        </p:nvCxnSpPr>
        <p:spPr>
          <a:xfrm flipH="1">
            <a:off x="1073792" y="3737029"/>
            <a:ext cx="406004" cy="12850"/>
          </a:xfrm>
          <a:prstGeom prst="straightConnector1">
            <a:avLst/>
          </a:prstGeom>
          <a:ln w="28575">
            <a:solidFill>
              <a:srgbClr val="E94E13"/>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F6EDBFC-4220-4713-83D0-563F4BD22396}"/>
              </a:ext>
            </a:extLst>
          </p:cNvPr>
          <p:cNvCxnSpPr>
            <a:cxnSpLocks/>
          </p:cNvCxnSpPr>
          <p:nvPr/>
        </p:nvCxnSpPr>
        <p:spPr>
          <a:xfrm>
            <a:off x="2161685" y="3760838"/>
            <a:ext cx="750680" cy="0"/>
          </a:xfrm>
          <a:prstGeom prst="straightConnector1">
            <a:avLst/>
          </a:prstGeom>
          <a:ln w="28575">
            <a:solidFill>
              <a:srgbClr val="E94E13"/>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FBB5AA73-2568-4F37-91E3-EEDA6A728E30}"/>
              </a:ext>
            </a:extLst>
          </p:cNvPr>
          <p:cNvCxnSpPr>
            <a:cxnSpLocks/>
          </p:cNvCxnSpPr>
          <p:nvPr/>
        </p:nvCxnSpPr>
        <p:spPr>
          <a:xfrm flipH="1">
            <a:off x="2992769" y="3753274"/>
            <a:ext cx="406004" cy="12850"/>
          </a:xfrm>
          <a:prstGeom prst="straightConnector1">
            <a:avLst/>
          </a:prstGeom>
          <a:ln w="28575">
            <a:solidFill>
              <a:srgbClr val="E94E13"/>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BB27525-87AC-4859-92F1-B16612216ABF}"/>
              </a:ext>
            </a:extLst>
          </p:cNvPr>
          <p:cNvCxnSpPr>
            <a:cxnSpLocks/>
          </p:cNvCxnSpPr>
          <p:nvPr/>
        </p:nvCxnSpPr>
        <p:spPr>
          <a:xfrm>
            <a:off x="4065986" y="3737029"/>
            <a:ext cx="631849" cy="0"/>
          </a:xfrm>
          <a:prstGeom prst="straightConnector1">
            <a:avLst/>
          </a:prstGeom>
          <a:ln w="28575">
            <a:solidFill>
              <a:srgbClr val="E94E13"/>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ECB18147-1470-4EE6-AEF7-D730D7E64A47}"/>
              </a:ext>
            </a:extLst>
          </p:cNvPr>
          <p:cNvSpPr/>
          <p:nvPr/>
        </p:nvSpPr>
        <p:spPr>
          <a:xfrm>
            <a:off x="1479796" y="3489475"/>
            <a:ext cx="831084" cy="495108"/>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230m</a:t>
            </a:r>
          </a:p>
        </p:txBody>
      </p:sp>
      <p:sp>
        <p:nvSpPr>
          <p:cNvPr id="22" name="Rectangle 21">
            <a:extLst>
              <a:ext uri="{FF2B5EF4-FFF2-40B4-BE49-F238E27FC236}">
                <a16:creationId xmlns:a16="http://schemas.microsoft.com/office/drawing/2014/main" id="{970C146B-1955-4FE9-9912-4BF5CA3C9907}"/>
              </a:ext>
            </a:extLst>
          </p:cNvPr>
          <p:cNvSpPr/>
          <p:nvPr/>
        </p:nvSpPr>
        <p:spPr>
          <a:xfrm>
            <a:off x="3398773" y="3500763"/>
            <a:ext cx="831084" cy="495108"/>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230m</a:t>
            </a:r>
          </a:p>
        </p:txBody>
      </p:sp>
    </p:spTree>
    <p:extLst>
      <p:ext uri="{BB962C8B-B14F-4D97-AF65-F5344CB8AC3E}">
        <p14:creationId xmlns:p14="http://schemas.microsoft.com/office/powerpoint/2010/main" val="239479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par>
                          <p:cTn id="19" fill="hold">
                            <p:stCondLst>
                              <p:cond delay="500"/>
                            </p:stCondLst>
                            <p:childTnLst>
                              <p:par>
                                <p:cTn id="20" presetID="2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par>
                                <p:cTn id="23" presetID="22" presetClass="entr" presetSubtype="8"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500"/>
                                        <p:tgtEl>
                                          <p:spTgt spid="24"/>
                                        </p:tgtEl>
                                      </p:cBhvr>
                                    </p:animEffect>
                                  </p:childTnLst>
                                </p:cTn>
                              </p:par>
                              <p:par>
                                <p:cTn id="26" presetID="22" presetClass="entr" presetSubtype="2"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right)">
                                      <p:cBhvr>
                                        <p:cTn id="28" dur="500"/>
                                        <p:tgtEl>
                                          <p:spTgt spid="23"/>
                                        </p:tgtEl>
                                      </p:cBhvr>
                                    </p:animEffect>
                                  </p:childTnLst>
                                </p:cTn>
                              </p:par>
                              <p:par>
                                <p:cTn id="29" presetID="22" presetClass="entr" presetSubtype="2"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left)">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up)">
                                      <p:cBhvr>
                                        <p:cTn id="51" dur="500"/>
                                        <p:tgtEl>
                                          <p:spTgt spid="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1" grpId="0"/>
      <p:bldP spid="12" grpId="0"/>
      <p:bldP spid="14" grpId="0" animBg="1"/>
      <p:bldP spid="15"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795688-F9BB-49B3-94DC-BE51293DE916}"/>
              </a:ext>
            </a:extLst>
          </p:cNvPr>
          <p:cNvPicPr>
            <a:picLocks noChangeAspect="1"/>
          </p:cNvPicPr>
          <p:nvPr/>
        </p:nvPicPr>
        <p:blipFill rotWithShape="1">
          <a:blip r:embed="rId2">
            <a:extLst>
              <a:ext uri="{28A0092B-C50C-407E-A947-70E740481C1C}">
                <a14:useLocalDpi xmlns:a14="http://schemas.microsoft.com/office/drawing/2010/main" val="0"/>
              </a:ext>
            </a:extLst>
          </a:blip>
          <a:srcRect t="25082" b="18818"/>
          <a:stretch/>
        </p:blipFill>
        <p:spPr>
          <a:xfrm>
            <a:off x="755652" y="2714876"/>
            <a:ext cx="7698148" cy="3238942"/>
          </a:xfrm>
          <a:prstGeom prst="rect">
            <a:avLst/>
          </a:prstGeom>
        </p:spPr>
      </p:pic>
      <p:sp>
        <p:nvSpPr>
          <p:cNvPr id="3" name="Rectangle 2"/>
          <p:cNvSpPr/>
          <p:nvPr/>
        </p:nvSpPr>
        <p:spPr>
          <a:xfrm>
            <a:off x="755652" y="1473201"/>
            <a:ext cx="7708840"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This is the Pyramid of </a:t>
            </a:r>
            <a:r>
              <a:rPr lang="en-GB" altLang="en-US" sz="1800" dirty="0" err="1">
                <a:solidFill>
                  <a:schemeClr val="bg1"/>
                </a:solidFill>
                <a:latin typeface="Twinkl" pitchFamily="2" charset="0"/>
              </a:rPr>
              <a:t>Unas</a:t>
            </a:r>
            <a:r>
              <a:rPr lang="en-GB" altLang="en-US" sz="1800" dirty="0">
                <a:solidFill>
                  <a:schemeClr val="bg1"/>
                </a:solidFill>
                <a:latin typeface="Twinkl" pitchFamily="2" charset="0"/>
              </a:rPr>
              <a:t> at Saqqara</a:t>
            </a:r>
            <a:r>
              <a:rPr lang="en-GB" altLang="en-US" dirty="0">
                <a:solidFill>
                  <a:schemeClr val="bg1"/>
                </a:solidFill>
                <a:latin typeface="Twinkl" pitchFamily="2" charset="0"/>
              </a:rPr>
              <a:t>.</a:t>
            </a:r>
            <a:r>
              <a:rPr lang="en-GB" altLang="en-US" sz="1800" dirty="0">
                <a:solidFill>
                  <a:schemeClr val="bg1"/>
                </a:solidFill>
                <a:latin typeface="Twinkl" pitchFamily="2" charset="0"/>
              </a:rPr>
              <a:t> </a:t>
            </a:r>
          </a:p>
          <a:p>
            <a:pPr algn="ctr">
              <a:spcBef>
                <a:spcPct val="0"/>
              </a:spcBef>
              <a:buFontTx/>
              <a:buNone/>
            </a:pPr>
            <a:r>
              <a:rPr lang="en-GB" altLang="en-US" sz="1800" dirty="0">
                <a:solidFill>
                  <a:schemeClr val="bg1"/>
                </a:solidFill>
                <a:latin typeface="Twinkl" pitchFamily="2" charset="0"/>
              </a:rPr>
              <a:t>The photo shows casing similar to that which covered the Khufu </a:t>
            </a:r>
          </a:p>
          <a:p>
            <a:pPr algn="ctr">
              <a:spcBef>
                <a:spcPct val="0"/>
              </a:spcBef>
              <a:buFontTx/>
              <a:buNone/>
            </a:pPr>
            <a:r>
              <a:rPr lang="en-GB" altLang="en-US" sz="1800" dirty="0">
                <a:solidFill>
                  <a:schemeClr val="bg1"/>
                </a:solidFill>
                <a:latin typeface="Twinkl" pitchFamily="2" charset="0"/>
              </a:rPr>
              <a:t>pyramid before the stone was used for buildings in Cairo. </a:t>
            </a:r>
          </a:p>
        </p:txBody>
      </p:sp>
      <p:sp>
        <p:nvSpPr>
          <p:cNvPr id="21" name="Title 20"/>
          <p:cNvSpPr>
            <a:spLocks noGrp="1"/>
          </p:cNvSpPr>
          <p:nvPr>
            <p:ph type="title"/>
          </p:nvPr>
        </p:nvSpPr>
        <p:spPr/>
        <p:txBody>
          <a:bodyPr/>
          <a:lstStyle/>
          <a:p>
            <a:pPr>
              <a:spcBef>
                <a:spcPct val="0"/>
              </a:spcBef>
              <a:buFontTx/>
              <a:buNone/>
            </a:pPr>
            <a:r>
              <a:rPr lang="en-GB" altLang="en-US" sz="3600" dirty="0">
                <a:latin typeface="Twinkl" pitchFamily="2" charset="0"/>
              </a:rPr>
              <a:t>The Pyramid of </a:t>
            </a:r>
            <a:r>
              <a:rPr lang="en-GB" altLang="en-US" sz="3600" dirty="0" err="1">
                <a:latin typeface="Twinkl" pitchFamily="2" charset="0"/>
              </a:rPr>
              <a:t>Unas</a:t>
            </a:r>
            <a:endParaRPr lang="en-GB" altLang="en-US" sz="3600" dirty="0">
              <a:latin typeface="Twinkl" pitchFamily="2" charset="0"/>
            </a:endParaRPr>
          </a:p>
        </p:txBody>
      </p:sp>
      <p:sp>
        <p:nvSpPr>
          <p:cNvPr id="2" name="TextBox 21">
            <a:extLst>
              <a:ext uri="{FF2B5EF4-FFF2-40B4-BE49-F238E27FC236}">
                <a16:creationId xmlns:a16="http://schemas.microsoft.com/office/drawing/2014/main" id="{53C9500B-8740-4458-8A7B-3186DA84AD11}"/>
              </a:ext>
            </a:extLst>
          </p:cNvPr>
          <p:cNvSpPr txBox="1">
            <a:spLocks noChangeArrowheads="1"/>
          </p:cNvSpPr>
          <p:nvPr/>
        </p:nvSpPr>
        <p:spPr bwMode="auto">
          <a:xfrm>
            <a:off x="2789545" y="6585996"/>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endParaRPr lang="en-GB" altLang="en-US" sz="700" b="1" dirty="0">
              <a:solidFill>
                <a:schemeClr val="bg1">
                  <a:lumMod val="6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6" name="Rectangle 5">
            <a:extLst>
              <a:ext uri="{FF2B5EF4-FFF2-40B4-BE49-F238E27FC236}">
                <a16:creationId xmlns:a16="http://schemas.microsoft.com/office/drawing/2014/main" id="{9DF2DB4E-D255-4A7A-B117-BB0DA73CDD44}"/>
              </a:ext>
            </a:extLst>
          </p:cNvPr>
          <p:cNvSpPr/>
          <p:nvPr/>
        </p:nvSpPr>
        <p:spPr>
          <a:xfrm>
            <a:off x="755651" y="2715061"/>
            <a:ext cx="1693933" cy="1603104"/>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Why do you think they covered the pyramids in this way? </a:t>
            </a:r>
          </a:p>
        </p:txBody>
      </p:sp>
      <p:pic>
        <p:nvPicPr>
          <p:cNvPr id="71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3273" y="6565263"/>
            <a:ext cx="2584450"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5290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611A73CE-B08B-481F-AD5B-17C0A295B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654" y="1372208"/>
            <a:ext cx="6728306" cy="4835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56292D3F-C087-4A53-951A-FB0B2D4926AF}"/>
              </a:ext>
            </a:extLst>
          </p:cNvPr>
          <p:cNvSpPr>
            <a:spLocks noGrp="1"/>
          </p:cNvSpPr>
          <p:nvPr>
            <p:ph type="title"/>
          </p:nvPr>
        </p:nvSpPr>
        <p:spPr/>
        <p:txBody>
          <a:bodyPr/>
          <a:lstStyle/>
          <a:p>
            <a:r>
              <a:rPr lang="en-GB" altLang="en-US" sz="4000" dirty="0">
                <a:latin typeface="Twinkl" pitchFamily="2" charset="0"/>
              </a:rPr>
              <a:t>Secret Entrances and Trap Doors</a:t>
            </a:r>
            <a:endParaRPr lang="en-AU" dirty="0"/>
          </a:p>
        </p:txBody>
      </p:sp>
      <p:sp>
        <p:nvSpPr>
          <p:cNvPr id="4" name="Rectangle 3">
            <a:extLst>
              <a:ext uri="{FF2B5EF4-FFF2-40B4-BE49-F238E27FC236}">
                <a16:creationId xmlns:a16="http://schemas.microsoft.com/office/drawing/2014/main" id="{0F3BD89E-1B3C-452A-A578-4FC8F7191A55}"/>
              </a:ext>
            </a:extLst>
          </p:cNvPr>
          <p:cNvSpPr/>
          <p:nvPr/>
        </p:nvSpPr>
        <p:spPr>
          <a:xfrm>
            <a:off x="755652" y="1372208"/>
            <a:ext cx="2658669" cy="2157102"/>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From the outside, the pyramids look quite simple but inside were various passages and chambers, some with secret entrances and trap doors.</a:t>
            </a:r>
          </a:p>
        </p:txBody>
      </p:sp>
      <p:sp>
        <p:nvSpPr>
          <p:cNvPr id="5" name="Rectangle 4">
            <a:extLst>
              <a:ext uri="{FF2B5EF4-FFF2-40B4-BE49-F238E27FC236}">
                <a16:creationId xmlns:a16="http://schemas.microsoft.com/office/drawing/2014/main" id="{98E0718D-213D-4E17-B3D1-FE8E56931D6A}"/>
              </a:ext>
            </a:extLst>
          </p:cNvPr>
          <p:cNvSpPr/>
          <p:nvPr/>
        </p:nvSpPr>
        <p:spPr>
          <a:xfrm>
            <a:off x="755651" y="3645950"/>
            <a:ext cx="2658669" cy="104910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Why do you think they used secret entrances and trap doors?</a:t>
            </a:r>
          </a:p>
        </p:txBody>
      </p:sp>
      <p:sp>
        <p:nvSpPr>
          <p:cNvPr id="9" name="TextBox 21">
            <a:extLst>
              <a:ext uri="{FF2B5EF4-FFF2-40B4-BE49-F238E27FC236}">
                <a16:creationId xmlns:a16="http://schemas.microsoft.com/office/drawing/2014/main" id="{3B5745F8-76D5-4257-924D-3785C7BF6EC8}"/>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err="1">
                <a:latin typeface="Roboto" panose="02000000000000000000" pitchFamily="2" charset="0"/>
                <a:ea typeface="Roboto" panose="02000000000000000000" pitchFamily="2" charset="0"/>
                <a:cs typeface="Arial" panose="020B0604020202020204" pitchFamily="34" charset="0"/>
              </a:rPr>
              <a:t>pyramidtextsonline</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46520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6ED48-2C25-4FB3-B94E-B193E80BA5DD}"/>
              </a:ext>
            </a:extLst>
          </p:cNvPr>
          <p:cNvSpPr>
            <a:spLocks noGrp="1"/>
          </p:cNvSpPr>
          <p:nvPr>
            <p:ph type="title"/>
          </p:nvPr>
        </p:nvSpPr>
        <p:spPr/>
        <p:txBody>
          <a:bodyPr/>
          <a:lstStyle/>
          <a:p>
            <a:r>
              <a:rPr lang="en-GB" altLang="en-US" sz="4000" dirty="0">
                <a:latin typeface="Twinkl" pitchFamily="2" charset="0"/>
              </a:rPr>
              <a:t>Treasure</a:t>
            </a:r>
            <a:endParaRPr lang="en-AU" dirty="0"/>
          </a:p>
        </p:txBody>
      </p:sp>
      <p:sp>
        <p:nvSpPr>
          <p:cNvPr id="4" name="Rectangle 3">
            <a:extLst>
              <a:ext uri="{FF2B5EF4-FFF2-40B4-BE49-F238E27FC236}">
                <a16:creationId xmlns:a16="http://schemas.microsoft.com/office/drawing/2014/main" id="{E46023D7-F64E-4F11-A977-099851FE7D0D}"/>
              </a:ext>
            </a:extLst>
          </p:cNvPr>
          <p:cNvSpPr/>
          <p:nvPr/>
        </p:nvSpPr>
        <p:spPr>
          <a:xfrm>
            <a:off x="737123" y="1372370"/>
            <a:ext cx="3547900" cy="1603104"/>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Treasure and items for the King to use in the afterlife would be left in the burial chamber. </a:t>
            </a:r>
          </a:p>
          <a:p>
            <a:pPr algn="ctr">
              <a:spcBef>
                <a:spcPct val="0"/>
              </a:spcBef>
              <a:buFontTx/>
              <a:buNone/>
            </a:pPr>
            <a:r>
              <a:rPr lang="en-GB" altLang="en-US" sz="1800" dirty="0">
                <a:solidFill>
                  <a:schemeClr val="bg1"/>
                </a:solidFill>
                <a:latin typeface="Twinkl" pitchFamily="2" charset="0"/>
              </a:rPr>
              <a:t>Other chambers might be used for members of his family.</a:t>
            </a:r>
          </a:p>
        </p:txBody>
      </p:sp>
      <p:pic>
        <p:nvPicPr>
          <p:cNvPr id="7" name="Picture 5">
            <a:extLst>
              <a:ext uri="{FF2B5EF4-FFF2-40B4-BE49-F238E27FC236}">
                <a16:creationId xmlns:a16="http://schemas.microsoft.com/office/drawing/2014/main" id="{DAF873FD-95F6-4B65-A41F-51426D6D836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974" y="2268535"/>
            <a:ext cx="6175406" cy="350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466734B1-13C2-4306-B445-0EF58D024D1E}"/>
              </a:ext>
            </a:extLst>
          </p:cNvPr>
          <p:cNvSpPr/>
          <p:nvPr/>
        </p:nvSpPr>
        <p:spPr>
          <a:xfrm>
            <a:off x="4840449" y="5043719"/>
            <a:ext cx="3548544"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If you believed you were going to the afterlife, what would you want to take with you?</a:t>
            </a:r>
          </a:p>
        </p:txBody>
      </p:sp>
      <p:pic>
        <p:nvPicPr>
          <p:cNvPr id="9" name="Picture 5">
            <a:extLst>
              <a:ext uri="{FF2B5EF4-FFF2-40B4-BE49-F238E27FC236}">
                <a16:creationId xmlns:a16="http://schemas.microsoft.com/office/drawing/2014/main" id="{CDA0546B-0FE4-4F88-B946-175ECFC8AA3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6446"/>
          <a:stretch/>
        </p:blipFill>
        <p:spPr bwMode="auto">
          <a:xfrm>
            <a:off x="6174296" y="2268536"/>
            <a:ext cx="2072083" cy="350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11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DDB471-3EA3-4766-8987-A7C9AF15F85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469427" y="1050831"/>
            <a:ext cx="4918923" cy="2997468"/>
          </a:xfrm>
          <a:prstGeom prst="rect">
            <a:avLst/>
          </a:prstGeom>
        </p:spPr>
      </p:pic>
      <p:sp>
        <p:nvSpPr>
          <p:cNvPr id="4" name="Rectangle 3">
            <a:extLst>
              <a:ext uri="{FF2B5EF4-FFF2-40B4-BE49-F238E27FC236}">
                <a16:creationId xmlns:a16="http://schemas.microsoft.com/office/drawing/2014/main" id="{C22EA217-EE4A-4047-9211-EEFAA9C77CB9}"/>
              </a:ext>
            </a:extLst>
          </p:cNvPr>
          <p:cNvSpPr/>
          <p:nvPr/>
        </p:nvSpPr>
        <p:spPr>
          <a:xfrm>
            <a:off x="755650" y="1050830"/>
            <a:ext cx="2719069" cy="409609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pPr>
            <a:r>
              <a:rPr lang="en-GB" altLang="en-US" sz="1800" dirty="0">
                <a:solidFill>
                  <a:schemeClr val="bg1"/>
                </a:solidFill>
                <a:latin typeface="Twinkl" pitchFamily="2" charset="0"/>
              </a:rPr>
              <a:t>The Khufu pyramid complex included five boat pits, containing ships. One of the ships was restored and is on display. It is not known whether these vessels ever touched water, perhaps to bring the King's body along the Nile to his tomb, or whether they were intended for the King's use in the afterlife.</a:t>
            </a:r>
          </a:p>
        </p:txBody>
      </p:sp>
      <p:sp>
        <p:nvSpPr>
          <p:cNvPr id="5" name="Rectangle 4">
            <a:extLst>
              <a:ext uri="{FF2B5EF4-FFF2-40B4-BE49-F238E27FC236}">
                <a16:creationId xmlns:a16="http://schemas.microsoft.com/office/drawing/2014/main" id="{8A10D269-CF8D-47A4-8715-31FDAE5D359C}"/>
              </a:ext>
            </a:extLst>
          </p:cNvPr>
          <p:cNvSpPr/>
          <p:nvPr/>
        </p:nvSpPr>
        <p:spPr>
          <a:xfrm>
            <a:off x="3474719" y="4374817"/>
            <a:ext cx="3068203" cy="77210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What do you think was the purpose of the boats?</a:t>
            </a:r>
          </a:p>
        </p:txBody>
      </p:sp>
    </p:spTree>
    <p:extLst>
      <p:ext uri="{BB962C8B-B14F-4D97-AF65-F5344CB8AC3E}">
        <p14:creationId xmlns:p14="http://schemas.microsoft.com/office/powerpoint/2010/main" val="55354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31786"/>
            <a:ext cx="7632699"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Khafre was the son of Khufu and ruled between 2558 and 2532 BC. </a:t>
            </a:r>
            <a:br>
              <a:rPr lang="en-GB" altLang="en-US" sz="1800" dirty="0">
                <a:solidFill>
                  <a:schemeClr val="bg1"/>
                </a:solidFill>
                <a:latin typeface="Twinkl" pitchFamily="2" charset="0"/>
              </a:rPr>
            </a:br>
            <a:r>
              <a:rPr lang="en-GB" altLang="en-US" sz="1800" dirty="0">
                <a:solidFill>
                  <a:schemeClr val="bg1"/>
                </a:solidFill>
                <a:latin typeface="Twinkl" pitchFamily="2" charset="0"/>
              </a:rPr>
              <a:t>His pyramid was slightly smaller than that of his father </a:t>
            </a:r>
            <a:br>
              <a:rPr lang="en-GB" altLang="en-US" sz="1800" dirty="0">
                <a:solidFill>
                  <a:schemeClr val="bg1"/>
                </a:solidFill>
                <a:latin typeface="Twinkl" pitchFamily="2" charset="0"/>
              </a:rPr>
            </a:br>
            <a:r>
              <a:rPr lang="en-GB" altLang="en-US" sz="1800" dirty="0">
                <a:solidFill>
                  <a:schemeClr val="bg1"/>
                </a:solidFill>
                <a:latin typeface="Twinkl" pitchFamily="2" charset="0"/>
              </a:rPr>
              <a:t>but the two entrances have led some to believe that it was </a:t>
            </a:r>
            <a:br>
              <a:rPr lang="en-GB" altLang="en-US" sz="1800" dirty="0">
                <a:solidFill>
                  <a:schemeClr val="bg1"/>
                </a:solidFill>
                <a:latin typeface="Twinkl" pitchFamily="2" charset="0"/>
              </a:rPr>
            </a:br>
            <a:r>
              <a:rPr lang="en-GB" altLang="en-US" sz="1800" dirty="0">
                <a:solidFill>
                  <a:schemeClr val="bg1"/>
                </a:solidFill>
                <a:latin typeface="Twinkl" pitchFamily="2" charset="0"/>
              </a:rPr>
              <a:t>originally intended to be bigger.</a:t>
            </a:r>
          </a:p>
        </p:txBody>
      </p:sp>
      <p:sp>
        <p:nvSpPr>
          <p:cNvPr id="21" name="Title 20"/>
          <p:cNvSpPr>
            <a:spLocks noGrp="1"/>
          </p:cNvSpPr>
          <p:nvPr>
            <p:ph type="title"/>
          </p:nvPr>
        </p:nvSpPr>
        <p:spPr/>
        <p:txBody>
          <a:bodyPr/>
          <a:lstStyle/>
          <a:p>
            <a:pPr>
              <a:spcBef>
                <a:spcPct val="0"/>
              </a:spcBef>
              <a:buFontTx/>
              <a:buNone/>
            </a:pPr>
            <a:r>
              <a:rPr lang="en-GB" altLang="en-US" sz="3600" dirty="0">
                <a:latin typeface="Twinkl" pitchFamily="2" charset="0"/>
              </a:rPr>
              <a:t>The Khafre Pyramid </a:t>
            </a:r>
          </a:p>
        </p:txBody>
      </p:sp>
      <p:sp>
        <p:nvSpPr>
          <p:cNvPr id="6" name="Rectangle 5">
            <a:extLst>
              <a:ext uri="{FF2B5EF4-FFF2-40B4-BE49-F238E27FC236}">
                <a16:creationId xmlns:a16="http://schemas.microsoft.com/office/drawing/2014/main" id="{9DF2DB4E-D255-4A7A-B117-BB0DA73CDD44}"/>
              </a:ext>
            </a:extLst>
          </p:cNvPr>
          <p:cNvSpPr/>
          <p:nvPr/>
        </p:nvSpPr>
        <p:spPr>
          <a:xfrm>
            <a:off x="6256870" y="2923425"/>
            <a:ext cx="2131479" cy="1603104"/>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buFontTx/>
              <a:buNone/>
            </a:pPr>
            <a:r>
              <a:rPr lang="en-GB" altLang="en-US" sz="1800" dirty="0">
                <a:solidFill>
                  <a:schemeClr val="bg1"/>
                </a:solidFill>
                <a:latin typeface="Twinkl" pitchFamily="2" charset="0"/>
              </a:rPr>
              <a:t>This is what is left of the limestone casing that would have covered the whole pyramid.</a:t>
            </a:r>
          </a:p>
        </p:txBody>
      </p:sp>
      <p:sp>
        <p:nvSpPr>
          <p:cNvPr id="5" name="Rectangle 4">
            <a:extLst>
              <a:ext uri="{FF2B5EF4-FFF2-40B4-BE49-F238E27FC236}">
                <a16:creationId xmlns:a16="http://schemas.microsoft.com/office/drawing/2014/main" id="{4EA973FF-04A5-4674-B938-FA7787995111}"/>
              </a:ext>
            </a:extLst>
          </p:cNvPr>
          <p:cNvSpPr/>
          <p:nvPr/>
        </p:nvSpPr>
        <p:spPr>
          <a:xfrm>
            <a:off x="6256868" y="4601545"/>
            <a:ext cx="2131481"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sz="1800" dirty="0">
                <a:solidFill>
                  <a:schemeClr val="bg1"/>
                </a:solidFill>
                <a:latin typeface="Twinkl" pitchFamily="2" charset="0"/>
              </a:rPr>
              <a:t>Why do you</a:t>
            </a:r>
            <a:br>
              <a:rPr lang="en-GB" sz="1800" dirty="0">
                <a:solidFill>
                  <a:schemeClr val="bg1"/>
                </a:solidFill>
                <a:latin typeface="Twinkl" pitchFamily="2" charset="0"/>
              </a:rPr>
            </a:br>
            <a:r>
              <a:rPr lang="en-GB" sz="1800" dirty="0">
                <a:solidFill>
                  <a:schemeClr val="bg1"/>
                </a:solidFill>
                <a:latin typeface="Twinkl" pitchFamily="2" charset="0"/>
              </a:rPr>
              <a:t>think plans </a:t>
            </a:r>
            <a:br>
              <a:rPr lang="en-GB" sz="1800" dirty="0">
                <a:solidFill>
                  <a:schemeClr val="bg1"/>
                </a:solidFill>
                <a:latin typeface="Twinkl" pitchFamily="2" charset="0"/>
              </a:rPr>
            </a:br>
            <a:r>
              <a:rPr lang="en-GB" sz="1800" dirty="0">
                <a:solidFill>
                  <a:schemeClr val="bg1"/>
                </a:solidFill>
                <a:latin typeface="Twinkl" pitchFamily="2" charset="0"/>
              </a:rPr>
              <a:t>might change?</a:t>
            </a:r>
          </a:p>
        </p:txBody>
      </p:sp>
      <p:pic>
        <p:nvPicPr>
          <p:cNvPr id="2" name="Picture 1">
            <a:extLst>
              <a:ext uri="{FF2B5EF4-FFF2-40B4-BE49-F238E27FC236}">
                <a16:creationId xmlns:a16="http://schemas.microsoft.com/office/drawing/2014/main" id="{169E278F-D7CD-40FB-BA95-FB9BB01E519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000" t="28981" b="-1"/>
          <a:stretch/>
        </p:blipFill>
        <p:spPr>
          <a:xfrm>
            <a:off x="755650" y="2923425"/>
            <a:ext cx="5501221" cy="3169400"/>
          </a:xfrm>
          <a:prstGeom prst="rect">
            <a:avLst/>
          </a:prstGeom>
        </p:spPr>
      </p:pic>
    </p:spTree>
    <p:extLst>
      <p:ext uri="{BB962C8B-B14F-4D97-AF65-F5344CB8AC3E}">
        <p14:creationId xmlns:p14="http://schemas.microsoft.com/office/powerpoint/2010/main" val="302630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6AEB06-C40B-4E9F-80F3-405C85A8DA3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413"/>
          <a:stretch/>
        </p:blipFill>
        <p:spPr>
          <a:xfrm>
            <a:off x="755651" y="1835197"/>
            <a:ext cx="5337577" cy="3792114"/>
          </a:xfrm>
          <a:prstGeom prst="rect">
            <a:avLst/>
          </a:prstGeom>
        </p:spPr>
      </p:pic>
      <p:sp>
        <p:nvSpPr>
          <p:cNvPr id="2" name="Title 1">
            <a:extLst>
              <a:ext uri="{FF2B5EF4-FFF2-40B4-BE49-F238E27FC236}">
                <a16:creationId xmlns:a16="http://schemas.microsoft.com/office/drawing/2014/main" id="{FAAA03F4-5C52-46C3-B31B-7E6B458A4F05}"/>
              </a:ext>
            </a:extLst>
          </p:cNvPr>
          <p:cNvSpPr>
            <a:spLocks noGrp="1"/>
          </p:cNvSpPr>
          <p:nvPr>
            <p:ph type="title"/>
          </p:nvPr>
        </p:nvSpPr>
        <p:spPr/>
        <p:txBody>
          <a:bodyPr/>
          <a:lstStyle/>
          <a:p>
            <a:pPr>
              <a:spcBef>
                <a:spcPct val="0"/>
              </a:spcBef>
            </a:pPr>
            <a:r>
              <a:rPr lang="en-GB" altLang="en-US" dirty="0">
                <a:latin typeface="Twinkl" pitchFamily="2" charset="0"/>
              </a:rPr>
              <a:t>The Menkaure Pyramid </a:t>
            </a:r>
          </a:p>
        </p:txBody>
      </p:sp>
      <p:sp>
        <p:nvSpPr>
          <p:cNvPr id="4" name="Rectangle 3">
            <a:extLst>
              <a:ext uri="{FF2B5EF4-FFF2-40B4-BE49-F238E27FC236}">
                <a16:creationId xmlns:a16="http://schemas.microsoft.com/office/drawing/2014/main" id="{44E409AB-4B7D-4F53-9606-F20ED9F706F5}"/>
              </a:ext>
            </a:extLst>
          </p:cNvPr>
          <p:cNvSpPr/>
          <p:nvPr/>
        </p:nvSpPr>
        <p:spPr>
          <a:xfrm>
            <a:off x="6159732" y="1824802"/>
            <a:ext cx="2228619" cy="1880103"/>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The Menkaure Pyramid is the smallest of the Three Pyramids </a:t>
            </a:r>
            <a:br>
              <a:rPr lang="en-GB" altLang="en-US" sz="1800" dirty="0">
                <a:solidFill>
                  <a:schemeClr val="bg1"/>
                </a:solidFill>
                <a:latin typeface="Twinkl" pitchFamily="2" charset="0"/>
              </a:rPr>
            </a:br>
            <a:r>
              <a:rPr lang="en-GB" altLang="en-US" sz="1800" dirty="0">
                <a:solidFill>
                  <a:schemeClr val="bg1"/>
                </a:solidFill>
                <a:latin typeface="Twinkl" pitchFamily="2" charset="0"/>
              </a:rPr>
              <a:t>of Giza at 65 metres tall.</a:t>
            </a:r>
          </a:p>
        </p:txBody>
      </p:sp>
      <p:sp>
        <p:nvSpPr>
          <p:cNvPr id="5" name="Rectangle 4">
            <a:extLst>
              <a:ext uri="{FF2B5EF4-FFF2-40B4-BE49-F238E27FC236}">
                <a16:creationId xmlns:a16="http://schemas.microsoft.com/office/drawing/2014/main" id="{2A04AE27-D372-4086-A22E-6C684B505665}"/>
              </a:ext>
            </a:extLst>
          </p:cNvPr>
          <p:cNvSpPr/>
          <p:nvPr/>
        </p:nvSpPr>
        <p:spPr>
          <a:xfrm>
            <a:off x="6159732" y="3747208"/>
            <a:ext cx="2228619" cy="1880103"/>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This is still </a:t>
            </a:r>
            <a:br>
              <a:rPr lang="en-GB" altLang="en-US" sz="1800" dirty="0">
                <a:solidFill>
                  <a:schemeClr val="bg1"/>
                </a:solidFill>
                <a:latin typeface="Twinkl" pitchFamily="2" charset="0"/>
              </a:rPr>
            </a:br>
            <a:r>
              <a:rPr lang="en-GB" altLang="en-US" sz="1800" dirty="0">
                <a:solidFill>
                  <a:schemeClr val="bg1"/>
                </a:solidFill>
                <a:latin typeface="Twinkl" pitchFamily="2" charset="0"/>
              </a:rPr>
              <a:t>pretty big. How </a:t>
            </a:r>
            <a:br>
              <a:rPr lang="en-GB" altLang="en-US" sz="1800" dirty="0">
                <a:solidFill>
                  <a:schemeClr val="bg1"/>
                </a:solidFill>
                <a:latin typeface="Twinkl" pitchFamily="2" charset="0"/>
              </a:rPr>
            </a:br>
            <a:r>
              <a:rPr lang="en-GB" altLang="en-US" sz="1800" dirty="0">
                <a:solidFill>
                  <a:schemeClr val="bg1"/>
                </a:solidFill>
                <a:latin typeface="Twinkl" pitchFamily="2" charset="0"/>
              </a:rPr>
              <a:t>tall are you? Roughly how many times your height is 65 metres?</a:t>
            </a:r>
          </a:p>
        </p:txBody>
      </p:sp>
    </p:spTree>
    <p:extLst>
      <p:ext uri="{BB962C8B-B14F-4D97-AF65-F5344CB8AC3E}">
        <p14:creationId xmlns:p14="http://schemas.microsoft.com/office/powerpoint/2010/main" val="283366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618ED9-A0C0-441E-BB4E-FE04C6EB7E1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697"/>
          <a:stretch/>
        </p:blipFill>
        <p:spPr>
          <a:xfrm>
            <a:off x="3397266" y="2526599"/>
            <a:ext cx="4991084" cy="3566226"/>
          </a:xfrm>
          <a:prstGeom prst="rect">
            <a:avLst/>
          </a:prstGeom>
        </p:spPr>
      </p:pic>
      <p:sp>
        <p:nvSpPr>
          <p:cNvPr id="2" name="Title 1">
            <a:extLst>
              <a:ext uri="{FF2B5EF4-FFF2-40B4-BE49-F238E27FC236}">
                <a16:creationId xmlns:a16="http://schemas.microsoft.com/office/drawing/2014/main" id="{FAAA03F4-5C52-46C3-B31B-7E6B458A4F05}"/>
              </a:ext>
            </a:extLst>
          </p:cNvPr>
          <p:cNvSpPr>
            <a:spLocks noGrp="1"/>
          </p:cNvSpPr>
          <p:nvPr>
            <p:ph type="title"/>
          </p:nvPr>
        </p:nvSpPr>
        <p:spPr/>
        <p:txBody>
          <a:bodyPr/>
          <a:lstStyle/>
          <a:p>
            <a:pPr algn="ctr">
              <a:spcBef>
                <a:spcPct val="0"/>
              </a:spcBef>
              <a:buFontTx/>
              <a:buNone/>
            </a:pPr>
            <a:r>
              <a:rPr lang="en-GB" altLang="en-US" dirty="0">
                <a:latin typeface="Twinkl" pitchFamily="2" charset="0"/>
              </a:rPr>
              <a:t>The Sphinx at Giza</a:t>
            </a:r>
          </a:p>
        </p:txBody>
      </p:sp>
      <p:sp>
        <p:nvSpPr>
          <p:cNvPr id="4" name="Rectangle 3">
            <a:extLst>
              <a:ext uri="{FF2B5EF4-FFF2-40B4-BE49-F238E27FC236}">
                <a16:creationId xmlns:a16="http://schemas.microsoft.com/office/drawing/2014/main" id="{44E409AB-4B7D-4F53-9606-F20ED9F706F5}"/>
              </a:ext>
            </a:extLst>
          </p:cNvPr>
          <p:cNvSpPr/>
          <p:nvPr/>
        </p:nvSpPr>
        <p:spPr>
          <a:xfrm>
            <a:off x="755650" y="1401206"/>
            <a:ext cx="7632699" cy="1049106"/>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The Sphinx is a mythical creature with a human head and the body of a lion. The word means ‘father of dread’ or ‘the terrifying one’. </a:t>
            </a:r>
          </a:p>
          <a:p>
            <a:pPr algn="ctr">
              <a:spcBef>
                <a:spcPct val="0"/>
              </a:spcBef>
              <a:buFontTx/>
              <a:buNone/>
            </a:pPr>
            <a:r>
              <a:rPr lang="en-GB" altLang="en-US" sz="1800" dirty="0">
                <a:solidFill>
                  <a:schemeClr val="bg1"/>
                </a:solidFill>
                <a:latin typeface="Twinkl" pitchFamily="2" charset="0"/>
              </a:rPr>
              <a:t>Made in limestone, it sits near the Pyramids of Giza. </a:t>
            </a:r>
          </a:p>
        </p:txBody>
      </p:sp>
      <p:sp>
        <p:nvSpPr>
          <p:cNvPr id="5" name="Rectangle 4">
            <a:extLst>
              <a:ext uri="{FF2B5EF4-FFF2-40B4-BE49-F238E27FC236}">
                <a16:creationId xmlns:a16="http://schemas.microsoft.com/office/drawing/2014/main" id="{2A04AE27-D372-4086-A22E-6C684B505665}"/>
              </a:ext>
            </a:extLst>
          </p:cNvPr>
          <p:cNvSpPr/>
          <p:nvPr/>
        </p:nvSpPr>
        <p:spPr>
          <a:xfrm>
            <a:off x="755648" y="2525698"/>
            <a:ext cx="2843759"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It is the largest stone statue in the world at over 73m long, 19m wide and 20m high. </a:t>
            </a:r>
          </a:p>
        </p:txBody>
      </p:sp>
      <p:sp>
        <p:nvSpPr>
          <p:cNvPr id="6" name="Rectangle 5">
            <a:extLst>
              <a:ext uri="{FF2B5EF4-FFF2-40B4-BE49-F238E27FC236}">
                <a16:creationId xmlns:a16="http://schemas.microsoft.com/office/drawing/2014/main" id="{159ED465-67D3-4A82-989A-7D15522EE5F0}"/>
              </a:ext>
            </a:extLst>
          </p:cNvPr>
          <p:cNvSpPr/>
          <p:nvPr/>
        </p:nvSpPr>
        <p:spPr>
          <a:xfrm>
            <a:off x="755651" y="3922284"/>
            <a:ext cx="2843760" cy="132610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buFontTx/>
              <a:buNone/>
            </a:pPr>
            <a:r>
              <a:rPr lang="en-GB" altLang="en-US" sz="1800" dirty="0">
                <a:solidFill>
                  <a:schemeClr val="bg1"/>
                </a:solidFill>
                <a:latin typeface="Twinkl" pitchFamily="2" charset="0"/>
              </a:rPr>
              <a:t>It was believed to have been built during the reign of Khafra, and the face made in his likeness.</a:t>
            </a:r>
          </a:p>
        </p:txBody>
      </p:sp>
      <p:sp>
        <p:nvSpPr>
          <p:cNvPr id="8" name="Rectangle 7">
            <a:extLst>
              <a:ext uri="{FF2B5EF4-FFF2-40B4-BE49-F238E27FC236}">
                <a16:creationId xmlns:a16="http://schemas.microsoft.com/office/drawing/2014/main" id="{BBADE79B-0663-4ABF-9DDF-12F503D53BFD}"/>
              </a:ext>
            </a:extLst>
          </p:cNvPr>
          <p:cNvSpPr/>
          <p:nvPr/>
        </p:nvSpPr>
        <p:spPr>
          <a:xfrm>
            <a:off x="755655" y="5320718"/>
            <a:ext cx="2843756" cy="77210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sz="1800" dirty="0">
                <a:solidFill>
                  <a:schemeClr val="bg1"/>
                </a:solidFill>
                <a:latin typeface="Twinkl" pitchFamily="2" charset="0"/>
              </a:rPr>
              <a:t>Why do you think the Sphinx was built?</a:t>
            </a:r>
          </a:p>
        </p:txBody>
      </p:sp>
    </p:spTree>
    <p:extLst>
      <p:ext uri="{BB962C8B-B14F-4D97-AF65-F5344CB8AC3E}">
        <p14:creationId xmlns:p14="http://schemas.microsoft.com/office/powerpoint/2010/main" val="1598615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288</TotalTime>
  <Words>1419</Words>
  <Application>Microsoft Macintosh PowerPoint</Application>
  <PresentationFormat>On-screen Show (4:3)</PresentationFormat>
  <Paragraphs>91</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Twinkl</vt:lpstr>
      <vt:lpstr>Roboto</vt:lpstr>
      <vt:lpstr>Times New Roman</vt:lpstr>
      <vt:lpstr>Calibri</vt:lpstr>
      <vt:lpstr>Arial</vt:lpstr>
      <vt:lpstr>Wingdings</vt:lpstr>
      <vt:lpstr>Office Theme</vt:lpstr>
      <vt:lpstr>PowerPoint Presentation</vt:lpstr>
      <vt:lpstr>PowerPoint Presentation</vt:lpstr>
      <vt:lpstr>PowerPoint Presentation</vt:lpstr>
      <vt:lpstr>Mastaba</vt:lpstr>
      <vt:lpstr>Step Pyramid</vt:lpstr>
      <vt:lpstr>Pyramid of Djoser</vt:lpstr>
      <vt:lpstr>The Bent Pyramid</vt:lpstr>
      <vt:lpstr>The Bent Pyramid</vt:lpstr>
      <vt:lpstr>True Pyramid</vt:lpstr>
      <vt:lpstr>The Red Pyramid</vt:lpstr>
      <vt:lpstr>PowerPoint Presentation</vt:lpstr>
      <vt:lpstr>The most famous pyramids  are those in Giza. </vt:lpstr>
      <vt:lpstr>PowerPoint Presentation</vt:lpstr>
      <vt:lpstr>Can you spot the  River Nile on the map?</vt:lpstr>
      <vt:lpstr>The Pyramid of Khufu</vt:lpstr>
      <vt:lpstr>Khufu Pyramid: Facts and Figures</vt:lpstr>
      <vt:lpstr>The Pyramid of Unas</vt:lpstr>
      <vt:lpstr>Secret Entrances and Trap Doors</vt:lpstr>
      <vt:lpstr>Treasure</vt:lpstr>
      <vt:lpstr>PowerPoint Presentation</vt:lpstr>
      <vt:lpstr>The Khafre Pyramid </vt:lpstr>
      <vt:lpstr>The Menkaure Pyramid </vt:lpstr>
      <vt:lpstr>The Sphinx at Giza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E Sharratt</cp:lastModifiedBy>
  <cp:revision>52</cp:revision>
  <dcterms:created xsi:type="dcterms:W3CDTF">2020-09-02T01:41:24Z</dcterms:created>
  <dcterms:modified xsi:type="dcterms:W3CDTF">2021-03-03T23:57:06Z</dcterms:modified>
</cp:coreProperties>
</file>