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76" r:id="rId3"/>
    <p:sldId id="27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E6B2"/>
    <a:srgbClr val="FFEDC7"/>
    <a:srgbClr val="FFFE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7" d="100"/>
          <a:sy n="97" d="100"/>
        </p:scale>
        <p:origin x="-96" y="-3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1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5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2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6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442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Rounded Rectangle 1"/>
          <p:cNvSpPr/>
          <p:nvPr userDrawn="1"/>
        </p:nvSpPr>
        <p:spPr>
          <a:xfrm>
            <a:off x="755650" y="728663"/>
            <a:ext cx="7632700" cy="668337"/>
          </a:xfrm>
          <a:prstGeom prst="roundRect">
            <a:avLst>
              <a:gd name="adj" fmla="val 1181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3"/>
          <p:cNvSpPr/>
          <p:nvPr userDrawn="1"/>
        </p:nvSpPr>
        <p:spPr>
          <a:xfrm>
            <a:off x="755650" y="1651000"/>
            <a:ext cx="7632700" cy="668338"/>
          </a:xfrm>
          <a:prstGeom prst="roundRect">
            <a:avLst>
              <a:gd name="adj" fmla="val 11817"/>
            </a:avLst>
          </a:prstGeom>
          <a:solidFill>
            <a:srgbClr val="CEEA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 userDrawn="1"/>
        </p:nvSpPr>
        <p:spPr>
          <a:xfrm>
            <a:off x="969169" y="4978226"/>
            <a:ext cx="7205662" cy="42227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746120" y="4622449"/>
            <a:ext cx="7642230" cy="427839"/>
          </a:xfrm>
          <a:prstGeom prst="rect">
            <a:avLst/>
          </a:prstGeom>
          <a:solidFill>
            <a:srgbClr val="E8F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628584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  <p:sp>
        <p:nvSpPr>
          <p:cNvPr id="13" name="Oval 12"/>
          <p:cNvSpPr/>
          <p:nvPr userDrawn="1"/>
        </p:nvSpPr>
        <p:spPr>
          <a:xfrm>
            <a:off x="7878070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610941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Rounded Rectangle 1"/>
          <p:cNvSpPr/>
          <p:nvPr userDrawn="1"/>
        </p:nvSpPr>
        <p:spPr>
          <a:xfrm>
            <a:off x="755650" y="728663"/>
            <a:ext cx="7632700" cy="668337"/>
          </a:xfrm>
          <a:prstGeom prst="roundRect">
            <a:avLst>
              <a:gd name="adj" fmla="val 1181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3"/>
          <p:cNvSpPr/>
          <p:nvPr userDrawn="1"/>
        </p:nvSpPr>
        <p:spPr>
          <a:xfrm>
            <a:off x="755650" y="1651000"/>
            <a:ext cx="7632700" cy="668338"/>
          </a:xfrm>
          <a:prstGeom prst="roundRect">
            <a:avLst>
              <a:gd name="adj" fmla="val 11817"/>
            </a:avLst>
          </a:prstGeom>
          <a:solidFill>
            <a:srgbClr val="CEEA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 userDrawn="1"/>
        </p:nvSpPr>
        <p:spPr>
          <a:xfrm>
            <a:off x="969169" y="4978226"/>
            <a:ext cx="7205662" cy="42227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746120" y="4622449"/>
            <a:ext cx="7642230" cy="427839"/>
          </a:xfrm>
          <a:prstGeom prst="rect">
            <a:avLst/>
          </a:prstGeom>
          <a:solidFill>
            <a:srgbClr val="E8F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628584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  <p:sp>
        <p:nvSpPr>
          <p:cNvPr id="13" name="Oval 12"/>
          <p:cNvSpPr/>
          <p:nvPr userDrawn="1"/>
        </p:nvSpPr>
        <p:spPr>
          <a:xfrm>
            <a:off x="7878070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610941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Rounded Rectangle 1"/>
          <p:cNvSpPr/>
          <p:nvPr userDrawn="1"/>
        </p:nvSpPr>
        <p:spPr>
          <a:xfrm>
            <a:off x="755650" y="728663"/>
            <a:ext cx="7632700" cy="668337"/>
          </a:xfrm>
          <a:prstGeom prst="roundRect">
            <a:avLst>
              <a:gd name="adj" fmla="val 1181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3"/>
          <p:cNvSpPr/>
          <p:nvPr userDrawn="1"/>
        </p:nvSpPr>
        <p:spPr>
          <a:xfrm>
            <a:off x="755650" y="1651000"/>
            <a:ext cx="7632700" cy="668338"/>
          </a:xfrm>
          <a:prstGeom prst="roundRect">
            <a:avLst>
              <a:gd name="adj" fmla="val 11817"/>
            </a:avLst>
          </a:prstGeom>
          <a:solidFill>
            <a:srgbClr val="CEEA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 userDrawn="1"/>
        </p:nvSpPr>
        <p:spPr>
          <a:xfrm>
            <a:off x="969169" y="4978226"/>
            <a:ext cx="7205662" cy="42227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746120" y="4622449"/>
            <a:ext cx="7642230" cy="427839"/>
          </a:xfrm>
          <a:prstGeom prst="rect">
            <a:avLst/>
          </a:prstGeom>
          <a:solidFill>
            <a:srgbClr val="E8F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628584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  <p:sp>
        <p:nvSpPr>
          <p:cNvPr id="13" name="Oval 12"/>
          <p:cNvSpPr/>
          <p:nvPr userDrawn="1"/>
        </p:nvSpPr>
        <p:spPr>
          <a:xfrm>
            <a:off x="7878070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610941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Rounded Rectangle 1"/>
          <p:cNvSpPr/>
          <p:nvPr userDrawn="1"/>
        </p:nvSpPr>
        <p:spPr>
          <a:xfrm>
            <a:off x="755650" y="728663"/>
            <a:ext cx="7632700" cy="668337"/>
          </a:xfrm>
          <a:prstGeom prst="roundRect">
            <a:avLst>
              <a:gd name="adj" fmla="val 1181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3"/>
          <p:cNvSpPr/>
          <p:nvPr userDrawn="1"/>
        </p:nvSpPr>
        <p:spPr>
          <a:xfrm>
            <a:off x="755650" y="1651000"/>
            <a:ext cx="7632700" cy="668338"/>
          </a:xfrm>
          <a:prstGeom prst="roundRect">
            <a:avLst>
              <a:gd name="adj" fmla="val 11817"/>
            </a:avLst>
          </a:prstGeom>
          <a:solidFill>
            <a:srgbClr val="CEEA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 userDrawn="1"/>
        </p:nvSpPr>
        <p:spPr>
          <a:xfrm>
            <a:off x="969169" y="4978226"/>
            <a:ext cx="7205662" cy="42227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746120" y="4622449"/>
            <a:ext cx="7642230" cy="427839"/>
          </a:xfrm>
          <a:prstGeom prst="rect">
            <a:avLst/>
          </a:prstGeom>
          <a:solidFill>
            <a:srgbClr val="E8F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628584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  <p:sp>
        <p:nvSpPr>
          <p:cNvPr id="13" name="Oval 12"/>
          <p:cNvSpPr/>
          <p:nvPr userDrawn="1"/>
        </p:nvSpPr>
        <p:spPr>
          <a:xfrm>
            <a:off x="7878070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610941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Rounded Rectangle 1"/>
          <p:cNvSpPr/>
          <p:nvPr userDrawn="1"/>
        </p:nvSpPr>
        <p:spPr>
          <a:xfrm>
            <a:off x="755650" y="728663"/>
            <a:ext cx="7632700" cy="668337"/>
          </a:xfrm>
          <a:prstGeom prst="roundRect">
            <a:avLst>
              <a:gd name="adj" fmla="val 1181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3"/>
          <p:cNvSpPr/>
          <p:nvPr userDrawn="1"/>
        </p:nvSpPr>
        <p:spPr>
          <a:xfrm>
            <a:off x="755650" y="1651000"/>
            <a:ext cx="7632700" cy="668338"/>
          </a:xfrm>
          <a:prstGeom prst="roundRect">
            <a:avLst>
              <a:gd name="adj" fmla="val 11817"/>
            </a:avLst>
          </a:prstGeom>
          <a:solidFill>
            <a:srgbClr val="CEEA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 userDrawn="1"/>
        </p:nvSpPr>
        <p:spPr>
          <a:xfrm>
            <a:off x="969169" y="4978226"/>
            <a:ext cx="7205662" cy="42227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746120" y="4622449"/>
            <a:ext cx="7642230" cy="427839"/>
          </a:xfrm>
          <a:prstGeom prst="rect">
            <a:avLst/>
          </a:prstGeom>
          <a:solidFill>
            <a:srgbClr val="E8F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628584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  <p:sp>
        <p:nvSpPr>
          <p:cNvPr id="13" name="Oval 12"/>
          <p:cNvSpPr/>
          <p:nvPr userDrawn="1"/>
        </p:nvSpPr>
        <p:spPr>
          <a:xfrm>
            <a:off x="7878070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610941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TextBox 19"/>
          <p:cNvSpPr txBox="1">
            <a:spLocks noChangeArrowheads="1"/>
          </p:cNvSpPr>
          <p:nvPr userDrawn="1"/>
        </p:nvSpPr>
        <p:spPr bwMode="auto">
          <a:xfrm>
            <a:off x="0" y="834184"/>
            <a:ext cx="9144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bg1"/>
                </a:solidFill>
                <a:latin typeface="Twinkl" pitchFamily="2" charset="0"/>
              </a:rPr>
              <a:t>Rounding</a:t>
            </a:r>
            <a:r>
              <a:rPr lang="en-GB" altLang="en-US" sz="4000" b="1" baseline="0" dirty="0">
                <a:solidFill>
                  <a:schemeClr val="bg1"/>
                </a:solidFill>
                <a:latin typeface="Twinkl" pitchFamily="2" charset="0"/>
              </a:rPr>
              <a:t> to the Nearest</a:t>
            </a:r>
            <a:endParaRPr lang="en-GB" altLang="en-US" sz="4000" b="1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04" y="1346069"/>
            <a:ext cx="9144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223378" y="6046972"/>
            <a:ext cx="706069" cy="44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5776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Rounded Rectangle 1"/>
          <p:cNvSpPr/>
          <p:nvPr userDrawn="1"/>
        </p:nvSpPr>
        <p:spPr>
          <a:xfrm>
            <a:off x="755650" y="728663"/>
            <a:ext cx="7632700" cy="668337"/>
          </a:xfrm>
          <a:prstGeom prst="roundRect">
            <a:avLst>
              <a:gd name="adj" fmla="val 1181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3"/>
          <p:cNvSpPr/>
          <p:nvPr userDrawn="1"/>
        </p:nvSpPr>
        <p:spPr>
          <a:xfrm>
            <a:off x="755650" y="1651000"/>
            <a:ext cx="7632700" cy="668338"/>
          </a:xfrm>
          <a:prstGeom prst="roundRect">
            <a:avLst>
              <a:gd name="adj" fmla="val 11817"/>
            </a:avLst>
          </a:prstGeom>
          <a:solidFill>
            <a:srgbClr val="CEEA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 userDrawn="1"/>
        </p:nvSpPr>
        <p:spPr>
          <a:xfrm>
            <a:off x="969169" y="4978226"/>
            <a:ext cx="7205662" cy="42227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746120" y="4622449"/>
            <a:ext cx="7642230" cy="427839"/>
          </a:xfrm>
          <a:prstGeom prst="rect">
            <a:avLst/>
          </a:prstGeom>
          <a:solidFill>
            <a:srgbClr val="E8F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628584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  <p:sp>
        <p:nvSpPr>
          <p:cNvPr id="13" name="Oval 12"/>
          <p:cNvSpPr/>
          <p:nvPr userDrawn="1"/>
        </p:nvSpPr>
        <p:spPr>
          <a:xfrm>
            <a:off x="7878070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610941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Rounded Rectangle 1"/>
          <p:cNvSpPr/>
          <p:nvPr userDrawn="1"/>
        </p:nvSpPr>
        <p:spPr>
          <a:xfrm>
            <a:off x="755650" y="728663"/>
            <a:ext cx="7632700" cy="668337"/>
          </a:xfrm>
          <a:prstGeom prst="roundRect">
            <a:avLst>
              <a:gd name="adj" fmla="val 1181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3"/>
          <p:cNvSpPr/>
          <p:nvPr userDrawn="1"/>
        </p:nvSpPr>
        <p:spPr>
          <a:xfrm>
            <a:off x="755650" y="1651000"/>
            <a:ext cx="7632700" cy="668338"/>
          </a:xfrm>
          <a:prstGeom prst="roundRect">
            <a:avLst>
              <a:gd name="adj" fmla="val 11817"/>
            </a:avLst>
          </a:prstGeom>
          <a:solidFill>
            <a:srgbClr val="CEEA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 userDrawn="1"/>
        </p:nvSpPr>
        <p:spPr>
          <a:xfrm>
            <a:off x="969169" y="4978226"/>
            <a:ext cx="7205662" cy="42227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746120" y="4622449"/>
            <a:ext cx="7642230" cy="427839"/>
          </a:xfrm>
          <a:prstGeom prst="rect">
            <a:avLst/>
          </a:prstGeom>
          <a:solidFill>
            <a:srgbClr val="E8F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628584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  <p:sp>
        <p:nvSpPr>
          <p:cNvPr id="13" name="Oval 12"/>
          <p:cNvSpPr/>
          <p:nvPr userDrawn="1"/>
        </p:nvSpPr>
        <p:spPr>
          <a:xfrm>
            <a:off x="7878070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610941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Rounded Rectangle 1"/>
          <p:cNvSpPr/>
          <p:nvPr userDrawn="1"/>
        </p:nvSpPr>
        <p:spPr>
          <a:xfrm>
            <a:off x="755650" y="728663"/>
            <a:ext cx="7632700" cy="668337"/>
          </a:xfrm>
          <a:prstGeom prst="roundRect">
            <a:avLst>
              <a:gd name="adj" fmla="val 1181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3"/>
          <p:cNvSpPr/>
          <p:nvPr userDrawn="1"/>
        </p:nvSpPr>
        <p:spPr>
          <a:xfrm>
            <a:off x="755650" y="1651000"/>
            <a:ext cx="7632700" cy="668338"/>
          </a:xfrm>
          <a:prstGeom prst="roundRect">
            <a:avLst>
              <a:gd name="adj" fmla="val 11817"/>
            </a:avLst>
          </a:prstGeom>
          <a:solidFill>
            <a:srgbClr val="CEEA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 userDrawn="1"/>
        </p:nvSpPr>
        <p:spPr>
          <a:xfrm>
            <a:off x="969169" y="4978226"/>
            <a:ext cx="7205662" cy="42227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746120" y="4622449"/>
            <a:ext cx="7642230" cy="427839"/>
          </a:xfrm>
          <a:prstGeom prst="rect">
            <a:avLst/>
          </a:prstGeom>
          <a:solidFill>
            <a:srgbClr val="E8F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628584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  <p:sp>
        <p:nvSpPr>
          <p:cNvPr id="13" name="Oval 12"/>
          <p:cNvSpPr/>
          <p:nvPr userDrawn="1"/>
        </p:nvSpPr>
        <p:spPr>
          <a:xfrm>
            <a:off x="7878070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610941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Rounded Rectangle 1"/>
          <p:cNvSpPr/>
          <p:nvPr userDrawn="1"/>
        </p:nvSpPr>
        <p:spPr>
          <a:xfrm>
            <a:off x="755650" y="728663"/>
            <a:ext cx="7632700" cy="668337"/>
          </a:xfrm>
          <a:prstGeom prst="roundRect">
            <a:avLst>
              <a:gd name="adj" fmla="val 1181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3"/>
          <p:cNvSpPr/>
          <p:nvPr userDrawn="1"/>
        </p:nvSpPr>
        <p:spPr>
          <a:xfrm>
            <a:off x="755650" y="1651000"/>
            <a:ext cx="7632700" cy="668338"/>
          </a:xfrm>
          <a:prstGeom prst="roundRect">
            <a:avLst>
              <a:gd name="adj" fmla="val 11817"/>
            </a:avLst>
          </a:prstGeom>
          <a:solidFill>
            <a:srgbClr val="CEEA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 userDrawn="1"/>
        </p:nvSpPr>
        <p:spPr>
          <a:xfrm>
            <a:off x="969169" y="4978226"/>
            <a:ext cx="7205662" cy="42227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746120" y="4622449"/>
            <a:ext cx="7642230" cy="427839"/>
          </a:xfrm>
          <a:prstGeom prst="rect">
            <a:avLst/>
          </a:prstGeom>
          <a:solidFill>
            <a:srgbClr val="E8F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628584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  <p:sp>
        <p:nvSpPr>
          <p:cNvPr id="13" name="Oval 12"/>
          <p:cNvSpPr/>
          <p:nvPr userDrawn="1"/>
        </p:nvSpPr>
        <p:spPr>
          <a:xfrm>
            <a:off x="7878070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610941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TextBox 19"/>
          <p:cNvSpPr txBox="1">
            <a:spLocks noChangeArrowheads="1"/>
          </p:cNvSpPr>
          <p:nvPr userDrawn="1"/>
        </p:nvSpPr>
        <p:spPr bwMode="auto">
          <a:xfrm>
            <a:off x="0" y="834184"/>
            <a:ext cx="9144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bg1"/>
                </a:solidFill>
                <a:latin typeface="Twinkl" pitchFamily="2" charset="0"/>
              </a:rPr>
              <a:t>Rounding</a:t>
            </a:r>
            <a:r>
              <a:rPr lang="en-GB" altLang="en-US" sz="4000" b="1" baseline="0" dirty="0">
                <a:solidFill>
                  <a:schemeClr val="bg1"/>
                </a:solidFill>
                <a:latin typeface="Twinkl" pitchFamily="2" charset="0"/>
              </a:rPr>
              <a:t> to the Nearest</a:t>
            </a:r>
            <a:endParaRPr lang="en-GB" altLang="en-US" sz="4000" b="1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04" y="1346069"/>
            <a:ext cx="9144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223378" y="6046972"/>
            <a:ext cx="706069" cy="44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5776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Rounded Rectangle 1"/>
          <p:cNvSpPr/>
          <p:nvPr userDrawn="1"/>
        </p:nvSpPr>
        <p:spPr>
          <a:xfrm>
            <a:off x="755650" y="728663"/>
            <a:ext cx="7632700" cy="668337"/>
          </a:xfrm>
          <a:prstGeom prst="roundRect">
            <a:avLst>
              <a:gd name="adj" fmla="val 1181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3"/>
          <p:cNvSpPr/>
          <p:nvPr userDrawn="1"/>
        </p:nvSpPr>
        <p:spPr>
          <a:xfrm>
            <a:off x="755650" y="1651000"/>
            <a:ext cx="7632700" cy="668338"/>
          </a:xfrm>
          <a:prstGeom prst="roundRect">
            <a:avLst>
              <a:gd name="adj" fmla="val 11817"/>
            </a:avLst>
          </a:prstGeom>
          <a:solidFill>
            <a:srgbClr val="CEEA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 userDrawn="1"/>
        </p:nvSpPr>
        <p:spPr>
          <a:xfrm>
            <a:off x="969169" y="4978226"/>
            <a:ext cx="7205662" cy="42227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746120" y="4622449"/>
            <a:ext cx="7642230" cy="427839"/>
          </a:xfrm>
          <a:prstGeom prst="rect">
            <a:avLst/>
          </a:prstGeom>
          <a:solidFill>
            <a:srgbClr val="E8F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628584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  <p:sp>
        <p:nvSpPr>
          <p:cNvPr id="13" name="Oval 12"/>
          <p:cNvSpPr/>
          <p:nvPr userDrawn="1"/>
        </p:nvSpPr>
        <p:spPr>
          <a:xfrm>
            <a:off x="7878070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610941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Rounded Rectangle 1"/>
          <p:cNvSpPr/>
          <p:nvPr userDrawn="1"/>
        </p:nvSpPr>
        <p:spPr>
          <a:xfrm>
            <a:off x="755650" y="728663"/>
            <a:ext cx="7632700" cy="668337"/>
          </a:xfrm>
          <a:prstGeom prst="roundRect">
            <a:avLst>
              <a:gd name="adj" fmla="val 1181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3"/>
          <p:cNvSpPr/>
          <p:nvPr userDrawn="1"/>
        </p:nvSpPr>
        <p:spPr>
          <a:xfrm>
            <a:off x="755650" y="1651000"/>
            <a:ext cx="7632700" cy="668338"/>
          </a:xfrm>
          <a:prstGeom prst="roundRect">
            <a:avLst>
              <a:gd name="adj" fmla="val 11817"/>
            </a:avLst>
          </a:prstGeom>
          <a:solidFill>
            <a:srgbClr val="CEEA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 userDrawn="1"/>
        </p:nvSpPr>
        <p:spPr>
          <a:xfrm>
            <a:off x="969169" y="4978226"/>
            <a:ext cx="7205662" cy="42227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746120" y="4622449"/>
            <a:ext cx="7642230" cy="427839"/>
          </a:xfrm>
          <a:prstGeom prst="rect">
            <a:avLst/>
          </a:prstGeom>
          <a:solidFill>
            <a:srgbClr val="E8F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628584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  <p:sp>
        <p:nvSpPr>
          <p:cNvPr id="13" name="Oval 12"/>
          <p:cNvSpPr/>
          <p:nvPr userDrawn="1"/>
        </p:nvSpPr>
        <p:spPr>
          <a:xfrm>
            <a:off x="7878070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610941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Rounded Rectangle 1"/>
          <p:cNvSpPr/>
          <p:nvPr userDrawn="1"/>
        </p:nvSpPr>
        <p:spPr>
          <a:xfrm>
            <a:off x="755650" y="728663"/>
            <a:ext cx="7632700" cy="668337"/>
          </a:xfrm>
          <a:prstGeom prst="roundRect">
            <a:avLst>
              <a:gd name="adj" fmla="val 1181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3"/>
          <p:cNvSpPr/>
          <p:nvPr userDrawn="1"/>
        </p:nvSpPr>
        <p:spPr>
          <a:xfrm>
            <a:off x="755650" y="1651000"/>
            <a:ext cx="7632700" cy="668338"/>
          </a:xfrm>
          <a:prstGeom prst="roundRect">
            <a:avLst>
              <a:gd name="adj" fmla="val 11817"/>
            </a:avLst>
          </a:prstGeom>
          <a:solidFill>
            <a:srgbClr val="CEEA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 userDrawn="1"/>
        </p:nvSpPr>
        <p:spPr>
          <a:xfrm>
            <a:off x="969169" y="4978226"/>
            <a:ext cx="7205662" cy="42227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746120" y="4622449"/>
            <a:ext cx="7642230" cy="427839"/>
          </a:xfrm>
          <a:prstGeom prst="rect">
            <a:avLst/>
          </a:prstGeom>
          <a:solidFill>
            <a:srgbClr val="E8F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628584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  <p:sp>
        <p:nvSpPr>
          <p:cNvPr id="13" name="Oval 12"/>
          <p:cNvSpPr/>
          <p:nvPr userDrawn="1"/>
        </p:nvSpPr>
        <p:spPr>
          <a:xfrm>
            <a:off x="7878070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610941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Rounded Rectangle 1"/>
          <p:cNvSpPr/>
          <p:nvPr userDrawn="1"/>
        </p:nvSpPr>
        <p:spPr>
          <a:xfrm>
            <a:off x="755650" y="728663"/>
            <a:ext cx="7632700" cy="668337"/>
          </a:xfrm>
          <a:prstGeom prst="roundRect">
            <a:avLst>
              <a:gd name="adj" fmla="val 1181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3"/>
          <p:cNvSpPr/>
          <p:nvPr userDrawn="1"/>
        </p:nvSpPr>
        <p:spPr>
          <a:xfrm>
            <a:off x="755650" y="1651000"/>
            <a:ext cx="7632700" cy="668338"/>
          </a:xfrm>
          <a:prstGeom prst="roundRect">
            <a:avLst>
              <a:gd name="adj" fmla="val 11817"/>
            </a:avLst>
          </a:prstGeom>
          <a:solidFill>
            <a:srgbClr val="CEEA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 userDrawn="1"/>
        </p:nvSpPr>
        <p:spPr>
          <a:xfrm>
            <a:off x="969169" y="4978226"/>
            <a:ext cx="7205662" cy="42227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746120" y="4622449"/>
            <a:ext cx="7642230" cy="427839"/>
          </a:xfrm>
          <a:prstGeom prst="rect">
            <a:avLst/>
          </a:prstGeom>
          <a:solidFill>
            <a:srgbClr val="E8F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628584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  <p:sp>
        <p:nvSpPr>
          <p:cNvPr id="13" name="Oval 12"/>
          <p:cNvSpPr/>
          <p:nvPr userDrawn="1"/>
        </p:nvSpPr>
        <p:spPr>
          <a:xfrm>
            <a:off x="7878070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610941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6" name="Rounded Rectangle 1"/>
          <p:cNvSpPr/>
          <p:nvPr userDrawn="1"/>
        </p:nvSpPr>
        <p:spPr>
          <a:xfrm>
            <a:off x="755650" y="728663"/>
            <a:ext cx="7632700" cy="668337"/>
          </a:xfrm>
          <a:prstGeom prst="roundRect">
            <a:avLst>
              <a:gd name="adj" fmla="val 1181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ounded Rectangle 3"/>
          <p:cNvSpPr/>
          <p:nvPr userDrawn="1"/>
        </p:nvSpPr>
        <p:spPr>
          <a:xfrm>
            <a:off x="755650" y="1651000"/>
            <a:ext cx="7632700" cy="668338"/>
          </a:xfrm>
          <a:prstGeom prst="roundRect">
            <a:avLst>
              <a:gd name="adj" fmla="val 11817"/>
            </a:avLst>
          </a:prstGeom>
          <a:solidFill>
            <a:srgbClr val="CEEA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 userDrawn="1"/>
        </p:nvSpPr>
        <p:spPr>
          <a:xfrm>
            <a:off x="969169" y="4978226"/>
            <a:ext cx="7205662" cy="42227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746120" y="4622449"/>
            <a:ext cx="7642230" cy="427839"/>
          </a:xfrm>
          <a:prstGeom prst="rect">
            <a:avLst/>
          </a:prstGeom>
          <a:solidFill>
            <a:srgbClr val="E8F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 userDrawn="1"/>
        </p:nvSpPr>
        <p:spPr>
          <a:xfrm>
            <a:off x="628584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  <p:sp>
        <p:nvSpPr>
          <p:cNvPr id="13" name="Oval 12"/>
          <p:cNvSpPr/>
          <p:nvPr userDrawn="1"/>
        </p:nvSpPr>
        <p:spPr>
          <a:xfrm>
            <a:off x="7878070" y="5600814"/>
            <a:ext cx="657824" cy="65782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61094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26.xml"/><Relationship Id="rId27" Type="http://schemas.openxmlformats.org/officeDocument/2006/relationships/slideLayout" Target="../slideLayouts/slideLayout27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4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54026" y="6337149"/>
              <a:ext cx="158417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b="1" dirty="0" smtClean="0"/>
                <a:t>Miss S P5/6</a:t>
              </a:r>
              <a:endParaRPr lang="en-GB" sz="1200" b="1" dirty="0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271082"/>
            <a:ext cx="74168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Rounding</a:t>
            </a:r>
            <a:r>
              <a:rPr lang="en-GB" sz="5000" b="1" dirty="0"/>
              <a:t> </a:t>
            </a:r>
            <a:r>
              <a:rPr lang="en-GB" sz="5000" b="1" dirty="0" smtClean="0"/>
              <a:t>three &amp; four digit numbers</a:t>
            </a:r>
            <a:endParaRPr lang="en-GB" sz="5000" b="1" dirty="0" smtClean="0"/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8897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Rounding</a:t>
            </a:r>
            <a:endParaRPr lang="en-GB" b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1199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Rounding Rules: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Rounding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4" name="Group 136"/>
          <p:cNvGrpSpPr/>
          <p:nvPr/>
        </p:nvGrpSpPr>
        <p:grpSpPr>
          <a:xfrm>
            <a:off x="2454258" y="1414156"/>
            <a:ext cx="3998637" cy="991040"/>
            <a:chOff x="4147836" y="1959430"/>
            <a:chExt cx="3998637" cy="536458"/>
          </a:xfrm>
        </p:grpSpPr>
        <p:sp>
          <p:nvSpPr>
            <p:cNvPr id="25" name="Rounded Rectangle 24"/>
            <p:cNvSpPr/>
            <p:nvPr/>
          </p:nvSpPr>
          <p:spPr>
            <a:xfrm>
              <a:off x="4239489" y="1959430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147836" y="1977756"/>
              <a:ext cx="3657599" cy="499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1" algn="ctr"/>
              <a:r>
                <a:rPr lang="en-GB" dirty="0">
                  <a:latin typeface="Calibri" charset="0"/>
                </a:rPr>
                <a:t>Look at the digit in the column next to that which you’re rounding to</a:t>
              </a:r>
              <a:endParaRPr lang="en-GB" dirty="0">
                <a:latin typeface="Calibri" charset="0"/>
              </a:endParaRP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2545911" y="2560784"/>
            <a:ext cx="3906984" cy="810566"/>
          </a:xfrm>
          <a:prstGeom prst="roundRect">
            <a:avLst>
              <a:gd name="adj" fmla="val 50000"/>
            </a:avLst>
          </a:prstGeom>
          <a:solidFill>
            <a:srgbClr val="FFFE9E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2454258" y="2623412"/>
            <a:ext cx="3657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n-GB" dirty="0">
                <a:latin typeface="Calibri" charset="0"/>
              </a:rPr>
              <a:t>If </a:t>
            </a:r>
            <a:r>
              <a:rPr lang="en-GB" dirty="0" smtClean="0">
                <a:latin typeface="Calibri" charset="0"/>
              </a:rPr>
              <a:t>the number </a:t>
            </a:r>
            <a:r>
              <a:rPr lang="en-GB" dirty="0">
                <a:latin typeface="Calibri" charset="0"/>
              </a:rPr>
              <a:t>is </a:t>
            </a:r>
            <a:r>
              <a:rPr lang="en-GB" b="1" dirty="0">
                <a:latin typeface="Calibri" charset="0"/>
              </a:rPr>
              <a:t>0 – </a:t>
            </a:r>
            <a:r>
              <a:rPr lang="en-GB" b="1" dirty="0" smtClean="0">
                <a:latin typeface="Calibri" charset="0"/>
              </a:rPr>
              <a:t>4 </a:t>
            </a:r>
            <a:r>
              <a:rPr lang="en-GB" dirty="0" smtClean="0">
                <a:latin typeface="Calibri" charset="0"/>
              </a:rPr>
              <a:t>you </a:t>
            </a:r>
            <a:r>
              <a:rPr lang="en-GB" dirty="0">
                <a:latin typeface="Calibri" charset="0"/>
              </a:rPr>
              <a:t>round down</a:t>
            </a:r>
            <a:endParaRPr lang="en-GB" dirty="0">
              <a:latin typeface="Calibri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2637564" y="3571398"/>
            <a:ext cx="3906984" cy="810566"/>
          </a:xfrm>
          <a:prstGeom prst="roundRect">
            <a:avLst>
              <a:gd name="adj" fmla="val 50000"/>
            </a:avLst>
          </a:prstGeom>
          <a:solidFill>
            <a:srgbClr val="FEE6B2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EDC7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545911" y="3634026"/>
            <a:ext cx="3657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n-GB" dirty="0">
                <a:latin typeface="Calibri" charset="0"/>
              </a:rPr>
              <a:t>If </a:t>
            </a:r>
            <a:r>
              <a:rPr lang="en-GB" dirty="0" smtClean="0">
                <a:latin typeface="Calibri" charset="0"/>
              </a:rPr>
              <a:t>the number </a:t>
            </a:r>
            <a:r>
              <a:rPr lang="en-GB" dirty="0">
                <a:latin typeface="Calibri" charset="0"/>
              </a:rPr>
              <a:t>is </a:t>
            </a:r>
            <a:r>
              <a:rPr lang="en-GB" b="1" dirty="0" smtClean="0">
                <a:latin typeface="Calibri" charset="0"/>
              </a:rPr>
              <a:t>5-9 </a:t>
            </a:r>
            <a:r>
              <a:rPr lang="en-GB" dirty="0" smtClean="0">
                <a:latin typeface="Calibri" charset="0"/>
              </a:rPr>
              <a:t>you </a:t>
            </a:r>
            <a:r>
              <a:rPr lang="en-GB" dirty="0">
                <a:latin typeface="Calibri" charset="0"/>
              </a:rPr>
              <a:t>round </a:t>
            </a:r>
            <a:r>
              <a:rPr lang="en-GB" dirty="0" smtClean="0">
                <a:latin typeface="Calibri" charset="0"/>
              </a:rPr>
              <a:t>up</a:t>
            </a:r>
            <a:endParaRPr lang="en-GB" dirty="0">
              <a:latin typeface="Calibri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64078" y="1414156"/>
            <a:ext cx="2213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When rounding..</a:t>
            </a:r>
            <a:endParaRPr lang="en-GB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6098" y="4439669"/>
            <a:ext cx="5405606" cy="1666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8422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Rounding</a:t>
            </a:r>
            <a:endParaRPr lang="en-GB" b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1199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Example 1: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Rounding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4" name="Group 136"/>
          <p:cNvGrpSpPr/>
          <p:nvPr/>
        </p:nvGrpSpPr>
        <p:grpSpPr>
          <a:xfrm>
            <a:off x="2545911" y="1414156"/>
            <a:ext cx="3906984" cy="991040"/>
            <a:chOff x="4239489" y="1959430"/>
            <a:chExt cx="3906984" cy="536458"/>
          </a:xfrm>
        </p:grpSpPr>
        <p:sp>
          <p:nvSpPr>
            <p:cNvPr id="25" name="Rounded Rectangle 24"/>
            <p:cNvSpPr/>
            <p:nvPr/>
          </p:nvSpPr>
          <p:spPr>
            <a:xfrm>
              <a:off x="4239489" y="1959430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239489" y="2026960"/>
              <a:ext cx="3657599" cy="383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1" algn="ctr"/>
              <a:r>
                <a:rPr lang="en-GB" sz="2000" b="1" dirty="0">
                  <a:latin typeface="Calibri" charset="0"/>
                </a:rPr>
                <a:t>Round 13864 to the nearest 10, 100 and 1000</a:t>
              </a:r>
              <a:endParaRPr lang="en-GB" sz="2000" b="1" dirty="0">
                <a:latin typeface="Calibri" charset="0"/>
              </a:endParaRPr>
            </a:p>
          </p:txBody>
        </p:sp>
      </p:grp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2411413" y="2997200"/>
            <a:ext cx="3889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GB" sz="6600" dirty="0"/>
              <a:t>13684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539750" y="4176713"/>
            <a:ext cx="18716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2400"/>
              <a:t>Nearest 10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539750" y="4868863"/>
            <a:ext cx="936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2400"/>
              <a:t>136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1012825" y="4868863"/>
            <a:ext cx="936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2400"/>
              <a:t>80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539750" y="5199063"/>
            <a:ext cx="936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2400"/>
              <a:t>136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1012825" y="5199063"/>
            <a:ext cx="936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2400"/>
              <a:t>90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5219700" y="2492375"/>
            <a:ext cx="0" cy="720725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3492500" y="4137025"/>
            <a:ext cx="18716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2400"/>
              <a:t>Nearest 100</a:t>
            </a: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3492500" y="4829175"/>
            <a:ext cx="1295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2400"/>
              <a:t>13600</a:t>
            </a:r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3492500" y="5159375"/>
            <a:ext cx="11509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2400"/>
              <a:t>13700</a:t>
            </a:r>
          </a:p>
        </p:txBody>
      </p:sp>
      <p:cxnSp>
        <p:nvCxnSpPr>
          <p:cNvPr id="49" name="Straight Arrow Connector 48"/>
          <p:cNvCxnSpPr/>
          <p:nvPr/>
        </p:nvCxnSpPr>
        <p:spPr>
          <a:xfrm>
            <a:off x="4787900" y="2492375"/>
            <a:ext cx="0" cy="720725"/>
          </a:xfrm>
          <a:prstGeom prst="straightConnector1">
            <a:avLst/>
          </a:prstGeom>
          <a:ln w="571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6443663" y="4149725"/>
            <a:ext cx="1873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2400"/>
              <a:t>Nearest 1000</a:t>
            </a: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6443663" y="4841875"/>
            <a:ext cx="12969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2400"/>
              <a:t>13000</a:t>
            </a:r>
          </a:p>
        </p:txBody>
      </p:sp>
      <p:sp>
        <p:nvSpPr>
          <p:cNvPr id="52" name="TextBox 51"/>
          <p:cNvSpPr txBox="1">
            <a:spLocks noChangeArrowheads="1"/>
          </p:cNvSpPr>
          <p:nvPr/>
        </p:nvSpPr>
        <p:spPr bwMode="auto">
          <a:xfrm>
            <a:off x="6443663" y="5172075"/>
            <a:ext cx="1152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2400"/>
              <a:t>14000</a:t>
            </a:r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4356100" y="2492375"/>
            <a:ext cx="0" cy="720725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39750" y="5432425"/>
            <a:ext cx="936625" cy="1270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>
            <a:off x="3492500" y="5059363"/>
            <a:ext cx="935038" cy="1270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6475413" y="5059363"/>
            <a:ext cx="935037" cy="127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61406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2" grpId="0"/>
      <p:bldP spid="43" grpId="0"/>
      <p:bldP spid="44" grpId="0"/>
      <p:bldP spid="46" grpId="0"/>
      <p:bldP spid="47" grpId="0"/>
      <p:bldP spid="48" grpId="0"/>
      <p:bldP spid="50" grpId="0"/>
      <p:bldP spid="51" grpId="0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Which ten is the following number nearest to?</a:t>
            </a:r>
          </a:p>
        </p:txBody>
      </p:sp>
      <p:sp>
        <p:nvSpPr>
          <p:cNvPr id="16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36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4572000" y="3903663"/>
            <a:ext cx="627063" cy="127793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2"/>
          <p:cNvSpPr txBox="1">
            <a:spLocks noChangeArrowheads="1"/>
          </p:cNvSpPr>
          <p:nvPr/>
        </p:nvSpPr>
        <p:spPr bwMode="auto">
          <a:xfrm>
            <a:off x="639653" y="5735309"/>
            <a:ext cx="652463" cy="3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30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7886890" y="5735309"/>
            <a:ext cx="652462" cy="3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40</a:t>
            </a:r>
          </a:p>
        </p:txBody>
      </p:sp>
    </p:spTree>
    <p:extLst>
      <p:ext uri="{BB962C8B-B14F-4D97-AF65-F5344CB8AC3E}">
        <p14:creationId xmlns:p14="http://schemas.microsoft.com/office/powerpoint/2010/main" val="31594438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ten is the following number nearest to?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2100263" y="3903663"/>
            <a:ext cx="2471737" cy="127793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2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</a:t>
            </a:r>
          </a:p>
        </p:txBody>
      </p:sp>
      <p:sp>
        <p:nvSpPr>
          <p:cNvPr id="17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82</a:t>
            </a:r>
          </a:p>
        </p:txBody>
      </p:sp>
      <p:sp>
        <p:nvSpPr>
          <p:cNvPr id="18" name="TextBox 12"/>
          <p:cNvSpPr txBox="1">
            <a:spLocks noChangeArrowheads="1"/>
          </p:cNvSpPr>
          <p:nvPr/>
        </p:nvSpPr>
        <p:spPr bwMode="auto">
          <a:xfrm>
            <a:off x="639653" y="5735309"/>
            <a:ext cx="652463" cy="3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80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7886890" y="5735309"/>
            <a:ext cx="652462" cy="3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90</a:t>
            </a:r>
          </a:p>
        </p:txBody>
      </p:sp>
    </p:spTree>
    <p:extLst>
      <p:ext uri="{BB962C8B-B14F-4D97-AF65-F5344CB8AC3E}">
        <p14:creationId xmlns:p14="http://schemas.microsoft.com/office/powerpoint/2010/main" val="18197180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Arrow Connector 12"/>
          <p:cNvCxnSpPr/>
          <p:nvPr/>
        </p:nvCxnSpPr>
        <p:spPr>
          <a:xfrm>
            <a:off x="4572000" y="3903663"/>
            <a:ext cx="0" cy="127793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ten is the following number nearest to?</a:t>
            </a:r>
          </a:p>
        </p:txBody>
      </p:sp>
      <p:sp>
        <p:nvSpPr>
          <p:cNvPr id="24" name="TextBox 2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</a:t>
            </a:r>
          </a:p>
        </p:txBody>
      </p:sp>
      <p:sp>
        <p:nvSpPr>
          <p:cNvPr id="27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125</a:t>
            </a:r>
          </a:p>
        </p:txBody>
      </p:sp>
      <p:sp>
        <p:nvSpPr>
          <p:cNvPr id="28" name="TextBox 12"/>
          <p:cNvSpPr txBox="1">
            <a:spLocks noChangeArrowheads="1"/>
          </p:cNvSpPr>
          <p:nvPr/>
        </p:nvSpPr>
        <p:spPr bwMode="auto">
          <a:xfrm>
            <a:off x="639653" y="5735309"/>
            <a:ext cx="652463" cy="3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120</a:t>
            </a:r>
          </a:p>
        </p:txBody>
      </p:sp>
      <p:sp>
        <p:nvSpPr>
          <p:cNvPr id="29" name="TextBox 18"/>
          <p:cNvSpPr txBox="1">
            <a:spLocks noChangeArrowheads="1"/>
          </p:cNvSpPr>
          <p:nvPr/>
        </p:nvSpPr>
        <p:spPr bwMode="auto">
          <a:xfrm>
            <a:off x="7886890" y="5735309"/>
            <a:ext cx="652462" cy="3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130</a:t>
            </a:r>
          </a:p>
        </p:txBody>
      </p:sp>
    </p:spTree>
    <p:extLst>
      <p:ext uri="{BB962C8B-B14F-4D97-AF65-F5344CB8AC3E}">
        <p14:creationId xmlns:p14="http://schemas.microsoft.com/office/powerpoint/2010/main" val="8411660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ten is the following number nearest to?</a:t>
            </a:r>
          </a:p>
        </p:txBody>
      </p:sp>
      <p:sp>
        <p:nvSpPr>
          <p:cNvPr id="9" name="TextBox 12"/>
          <p:cNvSpPr txBox="1">
            <a:spLocks noChangeArrowheads="1"/>
          </p:cNvSpPr>
          <p:nvPr/>
        </p:nvSpPr>
        <p:spPr bwMode="auto">
          <a:xfrm>
            <a:off x="639653" y="5735309"/>
            <a:ext cx="652463" cy="3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980</a:t>
            </a:r>
          </a:p>
        </p:txBody>
      </p: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7886890" y="5735309"/>
            <a:ext cx="652462" cy="36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990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982663" y="3903663"/>
            <a:ext cx="3589337" cy="10160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2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</a:t>
            </a:r>
          </a:p>
        </p:txBody>
      </p:sp>
      <p:sp>
        <p:nvSpPr>
          <p:cNvPr id="16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980</a:t>
            </a:r>
          </a:p>
        </p:txBody>
      </p:sp>
    </p:spTree>
    <p:extLst>
      <p:ext uri="{BB962C8B-B14F-4D97-AF65-F5344CB8AC3E}">
        <p14:creationId xmlns:p14="http://schemas.microsoft.com/office/powerpoint/2010/main" val="40913522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ten is the following number nearest to?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572000" y="3903663"/>
            <a:ext cx="1778000" cy="127793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2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</a:t>
            </a:r>
          </a:p>
        </p:txBody>
      </p:sp>
      <p:sp>
        <p:nvSpPr>
          <p:cNvPr id="12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1457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1450</a:t>
            </a:r>
          </a:p>
        </p:txBody>
      </p: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1460</a:t>
            </a:r>
          </a:p>
        </p:txBody>
      </p:sp>
    </p:spTree>
    <p:extLst>
      <p:ext uri="{BB962C8B-B14F-4D97-AF65-F5344CB8AC3E}">
        <p14:creationId xmlns:p14="http://schemas.microsoft.com/office/powerpoint/2010/main" val="17024561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9"/>
          <p:cNvSpPr txBox="1">
            <a:spLocks noChangeArrowheads="1"/>
          </p:cNvSpPr>
          <p:nvPr/>
        </p:nvSpPr>
        <p:spPr bwMode="auto">
          <a:xfrm>
            <a:off x="0" y="1565552"/>
            <a:ext cx="91440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chemeClr val="bg1"/>
                </a:solidFill>
                <a:latin typeface="Twinkl" pitchFamily="2" charset="0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4186325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hundred is the following number nearest to?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</a:t>
            </a:r>
          </a:p>
        </p:txBody>
      </p:sp>
      <p:sp>
        <p:nvSpPr>
          <p:cNvPr id="4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156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100</a:t>
            </a:r>
          </a:p>
        </p:txBody>
      </p: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200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572000" y="3903663"/>
            <a:ext cx="728663" cy="126047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22040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215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200</a:t>
            </a:r>
          </a:p>
        </p:txBody>
      </p: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300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481138" y="3903663"/>
            <a:ext cx="3090862" cy="131127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hundred is the following number nearest to?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</a:t>
            </a:r>
          </a:p>
        </p:txBody>
      </p:sp>
    </p:spTree>
    <p:extLst>
      <p:ext uri="{BB962C8B-B14F-4D97-AF65-F5344CB8AC3E}">
        <p14:creationId xmlns:p14="http://schemas.microsoft.com/office/powerpoint/2010/main" val="7095753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1670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1600</a:t>
            </a:r>
          </a:p>
        </p:txBody>
      </p: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1700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572000" y="3903663"/>
            <a:ext cx="1684338" cy="12700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hundred is the following number nearest to?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</a:t>
            </a:r>
          </a:p>
        </p:txBody>
      </p:sp>
    </p:spTree>
    <p:extLst>
      <p:ext uri="{BB962C8B-B14F-4D97-AF65-F5344CB8AC3E}">
        <p14:creationId xmlns:p14="http://schemas.microsoft.com/office/powerpoint/2010/main" val="26991286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3370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3300</a:t>
            </a:r>
          </a:p>
        </p:txBody>
      </p: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3400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572000" y="3903663"/>
            <a:ext cx="1912938" cy="12700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hundred is the following number nearest to?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</a:t>
            </a:r>
          </a:p>
        </p:txBody>
      </p:sp>
    </p:spTree>
    <p:extLst>
      <p:ext uri="{BB962C8B-B14F-4D97-AF65-F5344CB8AC3E}">
        <p14:creationId xmlns:p14="http://schemas.microsoft.com/office/powerpoint/2010/main" val="28115021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9"/>
          <p:cNvSpPr txBox="1">
            <a:spLocks noChangeArrowheads="1"/>
          </p:cNvSpPr>
          <p:nvPr/>
        </p:nvSpPr>
        <p:spPr bwMode="auto">
          <a:xfrm>
            <a:off x="0" y="1565552"/>
            <a:ext cx="91440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chemeClr val="bg1"/>
                </a:solidFill>
                <a:latin typeface="Twinkl" pitchFamily="2" charset="0"/>
              </a:rPr>
              <a:t>1000</a:t>
            </a:r>
          </a:p>
        </p:txBody>
      </p:sp>
    </p:spTree>
    <p:extLst>
      <p:ext uri="{BB962C8B-B14F-4D97-AF65-F5344CB8AC3E}">
        <p14:creationId xmlns:p14="http://schemas.microsoft.com/office/powerpoint/2010/main" val="8460318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2352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2000</a:t>
            </a:r>
          </a:p>
        </p:txBody>
      </p:sp>
      <p:sp>
        <p:nvSpPr>
          <p:cNvPr id="4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3000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thousand is the following number nearest to?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1000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2725738" y="3903663"/>
            <a:ext cx="1846262" cy="125253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18314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Arrow Connector 1"/>
          <p:cNvCxnSpPr/>
          <p:nvPr/>
        </p:nvCxnSpPr>
        <p:spPr>
          <a:xfrm>
            <a:off x="4572000" y="3903663"/>
            <a:ext cx="2954338" cy="128587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3892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3000</a:t>
            </a:r>
          </a:p>
        </p:txBody>
      </p:sp>
      <p:sp>
        <p:nvSpPr>
          <p:cNvPr id="5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4000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thousand is the following number nearest to?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1000</a:t>
            </a:r>
          </a:p>
        </p:txBody>
      </p:sp>
    </p:spTree>
    <p:extLst>
      <p:ext uri="{BB962C8B-B14F-4D97-AF65-F5344CB8AC3E}">
        <p14:creationId xmlns:p14="http://schemas.microsoft.com/office/powerpoint/2010/main" val="3811414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Arrow Connector 1"/>
          <p:cNvCxnSpPr/>
          <p:nvPr/>
        </p:nvCxnSpPr>
        <p:spPr>
          <a:xfrm flipH="1">
            <a:off x="1287463" y="3903663"/>
            <a:ext cx="3284537" cy="13208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4090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4000</a:t>
            </a:r>
          </a:p>
        </p:txBody>
      </p:sp>
      <p:sp>
        <p:nvSpPr>
          <p:cNvPr id="5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5000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thousand is the following number nearest to?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1000</a:t>
            </a:r>
          </a:p>
        </p:txBody>
      </p:sp>
    </p:spTree>
    <p:extLst>
      <p:ext uri="{BB962C8B-B14F-4D97-AF65-F5344CB8AC3E}">
        <p14:creationId xmlns:p14="http://schemas.microsoft.com/office/powerpoint/2010/main" val="15947455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Arrow Connector 1"/>
          <p:cNvCxnSpPr/>
          <p:nvPr/>
        </p:nvCxnSpPr>
        <p:spPr>
          <a:xfrm>
            <a:off x="4572000" y="3903663"/>
            <a:ext cx="711200" cy="127793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3593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3000</a:t>
            </a:r>
          </a:p>
        </p:txBody>
      </p:sp>
      <p:sp>
        <p:nvSpPr>
          <p:cNvPr id="5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4000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thousand is the following number nearest to?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1000</a:t>
            </a:r>
          </a:p>
        </p:txBody>
      </p:sp>
    </p:spTree>
    <p:extLst>
      <p:ext uri="{BB962C8B-B14F-4D97-AF65-F5344CB8AC3E}">
        <p14:creationId xmlns:p14="http://schemas.microsoft.com/office/powerpoint/2010/main" val="12474772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Arrow Connector 1"/>
          <p:cNvCxnSpPr/>
          <p:nvPr/>
        </p:nvCxnSpPr>
        <p:spPr>
          <a:xfrm flipH="1">
            <a:off x="4221163" y="3903663"/>
            <a:ext cx="350837" cy="125571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19"/>
          <p:cNvSpPr txBox="1">
            <a:spLocks noChangeArrowheads="1"/>
          </p:cNvSpPr>
          <p:nvPr/>
        </p:nvSpPr>
        <p:spPr bwMode="auto">
          <a:xfrm>
            <a:off x="436228" y="2496730"/>
            <a:ext cx="8254766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00B050"/>
                </a:solidFill>
                <a:latin typeface="Twinkl" pitchFamily="2" charset="0"/>
              </a:rPr>
              <a:t>7457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62063" y="5735309"/>
            <a:ext cx="8076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7000</a:t>
            </a:r>
          </a:p>
        </p:txBody>
      </p:sp>
      <p:sp>
        <p:nvSpPr>
          <p:cNvPr id="5" name="TextBox 18"/>
          <p:cNvSpPr txBox="1">
            <a:spLocks noChangeArrowheads="1"/>
          </p:cNvSpPr>
          <p:nvPr/>
        </p:nvSpPr>
        <p:spPr bwMode="auto">
          <a:xfrm>
            <a:off x="7818539" y="5735309"/>
            <a:ext cx="7891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8000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55650" y="1801813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Which thousand is the following number nearest to?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5650" y="87788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Learning Objective: To round to the nearest 1000</a:t>
            </a:r>
          </a:p>
        </p:txBody>
      </p:sp>
    </p:spTree>
    <p:extLst>
      <p:ext uri="{BB962C8B-B14F-4D97-AF65-F5344CB8AC3E}">
        <p14:creationId xmlns:p14="http://schemas.microsoft.com/office/powerpoint/2010/main" val="27734531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388</Words>
  <Application>Microsoft Macintosh PowerPoint</Application>
  <PresentationFormat>On-screen Show (4:3)</PresentationFormat>
  <Paragraphs>101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Sharratt</dc:creator>
  <cp:lastModifiedBy>Emily Sharratt</cp:lastModifiedBy>
  <cp:revision>11</cp:revision>
  <dcterms:created xsi:type="dcterms:W3CDTF">2020-03-25T17:04:57Z</dcterms:created>
  <dcterms:modified xsi:type="dcterms:W3CDTF">2020-05-15T16:52:10Z</dcterms:modified>
</cp:coreProperties>
</file>