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90" r:id="rId3"/>
    <p:sldId id="292" r:id="rId4"/>
    <p:sldId id="297" r:id="rId5"/>
    <p:sldId id="270" r:id="rId6"/>
    <p:sldId id="298" r:id="rId7"/>
    <p:sldId id="299" r:id="rId8"/>
    <p:sldId id="300" r:id="rId9"/>
    <p:sldId id="301" r:id="rId10"/>
    <p:sldId id="302" r:id="rId11"/>
    <p:sldId id="303" r:id="rId12"/>
    <p:sldId id="275" r:id="rId13"/>
    <p:sldId id="304" r:id="rId14"/>
    <p:sldId id="305" r:id="rId15"/>
    <p:sldId id="306" r:id="rId16"/>
    <p:sldId id="307" r:id="rId17"/>
    <p:sldId id="308" r:id="rId18"/>
    <p:sldId id="309" r:id="rId19"/>
    <p:sldId id="310" r:id="rId20"/>
    <p:sldId id="311" r:id="rId21"/>
    <p:sldId id="293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CC7"/>
    <a:srgbClr val="CA4E8F"/>
    <a:srgbClr val="EAEAEA"/>
    <a:srgbClr val="FFFFCC"/>
    <a:srgbClr val="B0B0B0"/>
    <a:srgbClr val="D7D7D7"/>
    <a:srgbClr val="DEA900"/>
    <a:srgbClr val="FF9900"/>
    <a:srgbClr val="A50021"/>
    <a:srgbClr val="CC9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583" autoAdjust="0"/>
    <p:restoredTop sz="79348" autoAdjust="0"/>
  </p:normalViewPr>
  <p:slideViewPr>
    <p:cSldViewPr snapToGrid="0">
      <p:cViewPr>
        <p:scale>
          <a:sx n="80" d="100"/>
          <a:sy n="80" d="100"/>
        </p:scale>
        <p:origin x="-1200" y="-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63B88-925D-460D-8E76-164643B118EE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DC2D2-7559-4A38-A0AC-8A137E53FC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3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DC2D2-7559-4A38-A0AC-8A137E53FC6A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9670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bbc.co.uk/bitesize/clips/z8487ty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3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topmarks.co.uk/maths-games/measuring-in-cm" TargetMode="External"/><Relationship Id="rId3" Type="http://schemas.openxmlformats.org/officeDocument/2006/relationships/hyperlink" Target="http://flash.topmarks.co.uk/476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06374" y="188640"/>
            <a:ext cx="8686105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59568"/>
            <a:ext cx="8568952" cy="418748"/>
            <a:chOff x="251520" y="6259568"/>
            <a:chExt cx="8568952" cy="418748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139689" y="625956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948203" y="891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990588" y="1159957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Measuring Length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length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17500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Units. 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Length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4" name="Rounded Rectangle 23"/>
          <p:cNvSpPr/>
          <p:nvPr/>
        </p:nvSpPr>
        <p:spPr>
          <a:xfrm>
            <a:off x="6731000" y="3695700"/>
            <a:ext cx="2254250" cy="70167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smtClean="0">
                <a:solidFill>
                  <a:schemeClr val="tx1"/>
                </a:solidFill>
                <a:latin typeface="Comic Sans MS"/>
                <a:cs typeface="Comic Sans MS"/>
              </a:rPr>
              <a:t>Metres (m)</a:t>
            </a:r>
            <a:endParaRPr lang="en-GB" sz="1600" b="1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3232150" y="1450975"/>
            <a:ext cx="3070225" cy="99377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smtClean="0">
                <a:solidFill>
                  <a:schemeClr val="tx1"/>
                </a:solidFill>
                <a:latin typeface="Comic Sans MS"/>
                <a:cs typeface="Comic Sans MS"/>
              </a:rPr>
              <a:t>Centimetres (cm)</a:t>
            </a:r>
            <a:endParaRPr lang="en-GB" sz="1600" b="1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412750" y="3689350"/>
            <a:ext cx="2095500" cy="828675"/>
          </a:xfrm>
          <a:prstGeom prst="roundRect">
            <a:avLst>
              <a:gd name="adj" fmla="val 50000"/>
            </a:avLst>
          </a:prstGeom>
          <a:solidFill>
            <a:srgbClr val="FFECC7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smtClean="0">
                <a:solidFill>
                  <a:schemeClr val="tx1"/>
                </a:solidFill>
                <a:latin typeface="Comic Sans MS"/>
                <a:cs typeface="Comic Sans MS"/>
              </a:rPr>
              <a:t>Millimetres </a:t>
            </a:r>
            <a:r>
              <a:rPr lang="en-GB" sz="1600" b="1" dirty="0" smtClean="0">
                <a:solidFill>
                  <a:schemeClr val="tx1"/>
                </a:solidFill>
                <a:latin typeface="Comic Sans MS"/>
                <a:cs typeface="Comic Sans MS"/>
              </a:rPr>
              <a:t>(mm)</a:t>
            </a:r>
            <a:endParaRPr lang="en-GB" sz="1600" b="1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3406775" y="5340350"/>
            <a:ext cx="2435225" cy="828675"/>
          </a:xfrm>
          <a:prstGeom prst="roundRect">
            <a:avLst>
              <a:gd name="adj" fmla="val 50000"/>
            </a:avLst>
          </a:prstGeom>
          <a:solidFill>
            <a:srgbClr val="FFECC7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smtClean="0">
                <a:solidFill>
                  <a:schemeClr val="tx1"/>
                </a:solidFill>
                <a:latin typeface="Comic Sans MS"/>
                <a:cs typeface="Comic Sans MS"/>
              </a:rPr>
              <a:t>Kilometres (Km</a:t>
            </a:r>
            <a:r>
              <a:rPr lang="en-GB" sz="1600" b="1" dirty="0" smtClean="0">
                <a:solidFill>
                  <a:schemeClr val="tx1"/>
                </a:solidFill>
                <a:latin typeface="Comic Sans MS"/>
                <a:cs typeface="Comic Sans MS"/>
              </a:rPr>
              <a:t>)</a:t>
            </a:r>
            <a:endParaRPr lang="en-GB" sz="1600" b="1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sp>
        <p:nvSpPr>
          <p:cNvPr id="4" name="Quad Arrow Callout 3"/>
          <p:cNvSpPr/>
          <p:nvPr/>
        </p:nvSpPr>
        <p:spPr>
          <a:xfrm>
            <a:off x="2555875" y="2667002"/>
            <a:ext cx="4079875" cy="2555874"/>
          </a:xfrm>
          <a:prstGeom prst="quadArrowCallout">
            <a:avLst/>
          </a:prstGeom>
          <a:solidFill>
            <a:srgbClr val="FFFFCC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Units of Length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1213574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Length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8125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11907" y="773579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Units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Length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8" name="Rounded Rectangle 27"/>
          <p:cNvSpPr/>
          <p:nvPr/>
        </p:nvSpPr>
        <p:spPr>
          <a:xfrm>
            <a:off x="501651" y="3165475"/>
            <a:ext cx="3482974" cy="10414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accent5">
                    <a:lumMod val="75000"/>
                  </a:schemeClr>
                </a:solidFill>
              </a:rPr>
              <a:t>How many cm in a m?</a:t>
            </a:r>
            <a:endParaRPr lang="en-GB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558801" y="1476375"/>
            <a:ext cx="3482974" cy="10414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How </a:t>
            </a:r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many mm in a cm?</a:t>
            </a:r>
            <a:endParaRPr lang="en-GB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508626" y="1412876"/>
            <a:ext cx="1682749" cy="1523999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9900"/>
                </a:solidFill>
              </a:rPr>
              <a:t>10 m</a:t>
            </a:r>
            <a:r>
              <a:rPr lang="en-GB" sz="2000" b="1" dirty="0" smtClean="0">
                <a:solidFill>
                  <a:srgbClr val="FF9900"/>
                </a:solidFill>
              </a:rPr>
              <a:t>m</a:t>
            </a:r>
            <a:endParaRPr lang="en-GB" sz="2000" b="1" dirty="0" smtClean="0">
              <a:solidFill>
                <a:srgbClr val="FF9900"/>
              </a:solidFill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5534026" y="3025776"/>
            <a:ext cx="1523999" cy="1523999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31859C"/>
                </a:solidFill>
              </a:rPr>
              <a:t>100</a:t>
            </a:r>
            <a:r>
              <a:rPr lang="en-GB" sz="2000" b="1" dirty="0" smtClean="0">
                <a:solidFill>
                  <a:srgbClr val="31859C"/>
                </a:solidFill>
              </a:rPr>
              <a:t> </a:t>
            </a:r>
            <a:r>
              <a:rPr lang="en-GB" sz="2000" b="1" dirty="0" smtClean="0">
                <a:solidFill>
                  <a:srgbClr val="31859C"/>
                </a:solidFill>
              </a:rPr>
              <a:t>cm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495301" y="4794250"/>
            <a:ext cx="3482974" cy="10414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accent4">
                    <a:lumMod val="75000"/>
                  </a:schemeClr>
                </a:solidFill>
              </a:rPr>
              <a:t>How many </a:t>
            </a:r>
            <a:r>
              <a:rPr lang="en-GB" sz="2000" b="1" dirty="0" smtClean="0">
                <a:solidFill>
                  <a:schemeClr val="accent4">
                    <a:lumMod val="75000"/>
                  </a:schemeClr>
                </a:solidFill>
              </a:rPr>
              <a:t>m in a km</a:t>
            </a:r>
            <a:r>
              <a:rPr lang="en-GB" sz="2000" b="1" dirty="0" smtClean="0">
                <a:solidFill>
                  <a:schemeClr val="accent4">
                    <a:lumMod val="75000"/>
                  </a:schemeClr>
                </a:solidFill>
              </a:rPr>
              <a:t>? </a:t>
            </a:r>
            <a:endParaRPr lang="en-GB" sz="2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5543551" y="4781551"/>
            <a:ext cx="1523999" cy="1346199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604A7B"/>
                </a:solidFill>
              </a:rPr>
              <a:t>1000</a:t>
            </a:r>
            <a:r>
              <a:rPr lang="en-GB" sz="2000" b="1" dirty="0" smtClean="0">
                <a:solidFill>
                  <a:srgbClr val="604A7B"/>
                </a:solidFill>
              </a:rPr>
              <a:t> </a:t>
            </a:r>
            <a:r>
              <a:rPr lang="en-GB" sz="2000" b="1" dirty="0" smtClean="0">
                <a:solidFill>
                  <a:srgbClr val="604A7B"/>
                </a:solidFill>
              </a:rPr>
              <a:t>cm</a:t>
            </a:r>
          </a:p>
        </p:txBody>
      </p:sp>
    </p:spTree>
    <p:extLst>
      <p:ext uri="{BB962C8B-B14F-4D97-AF65-F5344CB8AC3E}">
        <p14:creationId xmlns:p14="http://schemas.microsoft.com/office/powerpoint/2010/main" val="29922291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8" grpId="0" animBg="1"/>
      <p:bldP spid="40" grpId="0" animBg="1"/>
      <p:bldP spid="4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Length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8125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11907" y="773579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Units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Length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8" name="Rounded Rectangle 27"/>
          <p:cNvSpPr/>
          <p:nvPr/>
        </p:nvSpPr>
        <p:spPr>
          <a:xfrm>
            <a:off x="485776" y="1641475"/>
            <a:ext cx="3482974" cy="10414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accent5">
                    <a:lumMod val="75000"/>
                  </a:schemeClr>
                </a:solidFill>
              </a:rPr>
              <a:t>How many cm in ½ m?</a:t>
            </a:r>
            <a:endParaRPr lang="en-GB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5613401" y="1422401"/>
            <a:ext cx="1523999" cy="1523999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31859C"/>
                </a:solidFill>
              </a:rPr>
              <a:t>50 </a:t>
            </a:r>
            <a:r>
              <a:rPr lang="en-GB" sz="2000" b="1" dirty="0" smtClean="0">
                <a:solidFill>
                  <a:srgbClr val="31859C"/>
                </a:solidFill>
              </a:rPr>
              <a:t>cm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479426" y="3270250"/>
            <a:ext cx="3482974" cy="10414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accent4">
                    <a:lumMod val="75000"/>
                  </a:schemeClr>
                </a:solidFill>
              </a:rPr>
              <a:t>How many </a:t>
            </a:r>
            <a:r>
              <a:rPr lang="en-GB" sz="2000" b="1" dirty="0" smtClean="0">
                <a:solidFill>
                  <a:schemeClr val="accent4">
                    <a:lumMod val="75000"/>
                  </a:schemeClr>
                </a:solidFill>
              </a:rPr>
              <a:t>m in ½  km</a:t>
            </a:r>
            <a:r>
              <a:rPr lang="en-GB" sz="2000" b="1" dirty="0" smtClean="0">
                <a:solidFill>
                  <a:schemeClr val="accent4">
                    <a:lumMod val="75000"/>
                  </a:schemeClr>
                </a:solidFill>
              </a:rPr>
              <a:t>? </a:t>
            </a:r>
            <a:endParaRPr lang="en-GB" sz="2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5749926" y="3130551"/>
            <a:ext cx="1523999" cy="1346199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604A7B"/>
                </a:solidFill>
              </a:rPr>
              <a:t>500 m</a:t>
            </a:r>
            <a:endParaRPr lang="en-GB" sz="2000" b="1" dirty="0" smtClean="0">
              <a:solidFill>
                <a:srgbClr val="604A7B"/>
              </a:solidFill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590551" y="4778375"/>
            <a:ext cx="3482974" cy="10414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How </a:t>
            </a:r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many m in ¼ km?</a:t>
            </a:r>
            <a:endParaRPr lang="en-GB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5699126" y="4635501"/>
            <a:ext cx="1682749" cy="1523999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9900"/>
                </a:solidFill>
              </a:rPr>
              <a:t>250 m</a:t>
            </a:r>
            <a:endParaRPr lang="en-GB" sz="2000" b="1" dirty="0" smtClean="0">
              <a:solidFill>
                <a:srgbClr val="FF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6054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8" grpId="0" animBg="1"/>
      <p:bldP spid="40" grpId="0" animBg="1"/>
      <p:bldP spid="42" grpId="0" animBg="1"/>
      <p:bldP spid="41" grpId="0" animBg="1"/>
      <p:bldP spid="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Length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2250" y="1373786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Units: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Length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2500" y="1720851"/>
            <a:ext cx="4714875" cy="1771649"/>
          </a:xfrm>
          <a:prstGeom prst="rect">
            <a:avLst/>
          </a:prstGeom>
        </p:spPr>
      </p:pic>
      <p:sp>
        <p:nvSpPr>
          <p:cNvPr id="39" name="Rounded Rectangle 38"/>
          <p:cNvSpPr/>
          <p:nvPr/>
        </p:nvSpPr>
        <p:spPr>
          <a:xfrm>
            <a:off x="1851026" y="3794125"/>
            <a:ext cx="4975224" cy="212724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9900"/>
                </a:solidFill>
              </a:rPr>
              <a:t>Examples:</a:t>
            </a:r>
          </a:p>
          <a:p>
            <a:pPr algn="ctr"/>
            <a:r>
              <a:rPr lang="en-GB" sz="2000" b="1" dirty="0" smtClean="0">
                <a:solidFill>
                  <a:srgbClr val="0000FF"/>
                </a:solidFill>
              </a:rPr>
              <a:t>2 km = 2000m </a:t>
            </a:r>
          </a:p>
          <a:p>
            <a:pPr algn="ctr"/>
            <a:endParaRPr lang="en-GB" sz="2000" b="1" dirty="0">
              <a:solidFill>
                <a:srgbClr val="FF9900"/>
              </a:solidFill>
            </a:endParaRPr>
          </a:p>
          <a:p>
            <a:pPr algn="ctr"/>
            <a:r>
              <a:rPr lang="en-GB" sz="2000" b="1" dirty="0" smtClean="0">
                <a:solidFill>
                  <a:schemeClr val="accent2">
                    <a:lumMod val="75000"/>
                  </a:schemeClr>
                </a:solidFill>
              </a:rPr>
              <a:t>50 mm = 5 cm</a:t>
            </a:r>
          </a:p>
          <a:p>
            <a:pPr algn="ctr"/>
            <a:endParaRPr lang="en-GB" sz="2000" b="1" dirty="0" smtClean="0">
              <a:solidFill>
                <a:srgbClr val="FF9900"/>
              </a:solidFill>
            </a:endParaRPr>
          </a:p>
          <a:p>
            <a:pPr algn="ctr"/>
            <a:r>
              <a:rPr lang="en-GB" sz="2000" b="1" dirty="0" smtClean="0">
                <a:solidFill>
                  <a:schemeClr val="accent3">
                    <a:lumMod val="75000"/>
                  </a:schemeClr>
                </a:solidFill>
              </a:rPr>
              <a:t>7500 m = 7 ½ km</a:t>
            </a:r>
            <a:endParaRPr lang="en-GB" sz="2000" b="1" dirty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endParaRPr lang="en-GB" sz="2000" b="1" dirty="0" smtClean="0">
              <a:solidFill>
                <a:srgbClr val="FF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6304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9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0375" y="308644"/>
            <a:ext cx="795337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Convert: mm to cm</a:t>
            </a:r>
            <a:endParaRPr lang="en-US" sz="4400" dirty="0" smtClean="0"/>
          </a:p>
          <a:p>
            <a:pPr algn="ctr"/>
            <a:r>
              <a:rPr lang="en-GB" sz="4400" dirty="0" smtClean="0"/>
              <a:t>X 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928634"/>
            <a:ext cx="5486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How many mm in 1 cm?</a:t>
            </a:r>
            <a:endParaRPr lang="en-US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962400" y="2667000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2 cm?</a:t>
            </a:r>
            <a:endParaRPr lang="en-US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997234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10 cm?</a:t>
            </a:r>
            <a:endParaRPr lang="en-US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3962400" y="4141857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50cm?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781800" y="195258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10</a:t>
            </a:r>
            <a:endParaRPr lang="en-US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6781800" y="266046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20</a:t>
            </a:r>
            <a:endParaRPr lang="en-US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6781800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100</a:t>
            </a:r>
            <a:endParaRPr lang="en-US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6749143" y="4210595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500</a:t>
            </a:r>
            <a:endParaRPr lang="en-US" sz="4000" dirty="0"/>
          </a:p>
        </p:txBody>
      </p:sp>
      <p:sp>
        <p:nvSpPr>
          <p:cNvPr id="15" name="Rounded Rectangle 14"/>
          <p:cNvSpPr/>
          <p:nvPr/>
        </p:nvSpPr>
        <p:spPr>
          <a:xfrm>
            <a:off x="6398621" y="1928634"/>
            <a:ext cx="1704703" cy="70788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6399711" y="2667000"/>
            <a:ext cx="1704703" cy="70135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399711" y="4119471"/>
            <a:ext cx="1704703" cy="70788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398622" y="3394481"/>
            <a:ext cx="1704703" cy="70788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1130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3500" y="229269"/>
            <a:ext cx="659447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Convert: cm to m</a:t>
            </a:r>
            <a:endParaRPr lang="en-US" sz="4400" dirty="0" smtClean="0"/>
          </a:p>
          <a:p>
            <a:pPr algn="ctr"/>
            <a:r>
              <a:rPr lang="en-GB" sz="4400" dirty="0" smtClean="0"/>
              <a:t>X 100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928634"/>
            <a:ext cx="5486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How many cm in 1 m?</a:t>
            </a:r>
            <a:endParaRPr lang="en-US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962400" y="2667000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2 m?</a:t>
            </a:r>
            <a:endParaRPr lang="en-US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997234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10 m?</a:t>
            </a:r>
            <a:endParaRPr lang="en-US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3962400" y="4141857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50 m?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781800" y="195258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100</a:t>
            </a:r>
            <a:endParaRPr lang="en-US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6781800" y="266046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200</a:t>
            </a:r>
            <a:endParaRPr lang="en-US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6781800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1000</a:t>
            </a:r>
            <a:endParaRPr lang="en-US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6749143" y="4210595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5000</a:t>
            </a:r>
            <a:endParaRPr lang="en-US" sz="4000" dirty="0"/>
          </a:p>
        </p:txBody>
      </p:sp>
      <p:sp>
        <p:nvSpPr>
          <p:cNvPr id="15" name="Rounded Rectangle 14"/>
          <p:cNvSpPr/>
          <p:nvPr/>
        </p:nvSpPr>
        <p:spPr>
          <a:xfrm>
            <a:off x="6398620" y="1928634"/>
            <a:ext cx="1704703" cy="70788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6399711" y="2656114"/>
            <a:ext cx="1704703" cy="70135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359434" y="4065355"/>
            <a:ext cx="1704703" cy="70788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399711" y="3357469"/>
            <a:ext cx="1704703" cy="70788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793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38250" y="165769"/>
            <a:ext cx="66675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Convert: m to km</a:t>
            </a:r>
            <a:endParaRPr lang="en-US" sz="4400" dirty="0" smtClean="0"/>
          </a:p>
          <a:p>
            <a:pPr algn="ctr"/>
            <a:r>
              <a:rPr lang="en-GB" sz="4400" dirty="0" smtClean="0"/>
              <a:t>X 1000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928634"/>
            <a:ext cx="5486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How many m in 1 km?</a:t>
            </a:r>
            <a:endParaRPr lang="en-US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962400" y="2667000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2 km?</a:t>
            </a:r>
            <a:endParaRPr lang="en-US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997234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10 km?</a:t>
            </a:r>
            <a:endParaRPr lang="en-US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3962400" y="4141857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50 km?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781800" y="195258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1000</a:t>
            </a:r>
            <a:endParaRPr lang="en-US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6781800" y="266046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2000</a:t>
            </a:r>
            <a:endParaRPr lang="en-US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6408419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10,000</a:t>
            </a:r>
            <a:endParaRPr lang="en-US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6371408" y="422801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50,000</a:t>
            </a:r>
            <a:endParaRPr lang="en-US" sz="4000" dirty="0"/>
          </a:p>
        </p:txBody>
      </p:sp>
      <p:sp>
        <p:nvSpPr>
          <p:cNvPr id="15" name="Rounded Rectangle 14"/>
          <p:cNvSpPr/>
          <p:nvPr/>
        </p:nvSpPr>
        <p:spPr>
          <a:xfrm>
            <a:off x="6401888" y="1928634"/>
            <a:ext cx="1704703" cy="70788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6391002" y="2636520"/>
            <a:ext cx="1704703" cy="70135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391001" y="4125687"/>
            <a:ext cx="1704703" cy="70788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384471" y="3399768"/>
            <a:ext cx="1704703" cy="70788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3296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76400" y="118144"/>
            <a:ext cx="5791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Convert: cm to mm</a:t>
            </a:r>
            <a:endParaRPr lang="en-US" sz="4400" dirty="0" smtClean="0"/>
          </a:p>
          <a:p>
            <a:pPr algn="ctr"/>
            <a:r>
              <a:rPr lang="en-GB" sz="4400" dirty="0"/>
              <a:t>÷</a:t>
            </a:r>
            <a:r>
              <a:rPr lang="en-GB" sz="4400" dirty="0" smtClean="0"/>
              <a:t> 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928634"/>
            <a:ext cx="5486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How many cm in 10mm?</a:t>
            </a:r>
            <a:endParaRPr lang="en-US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962400" y="2667000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20 </a:t>
            </a:r>
            <a:r>
              <a:rPr lang="en-GB" sz="4000" dirty="0"/>
              <a:t>m</a:t>
            </a:r>
            <a:r>
              <a:rPr lang="en-GB" sz="4000" dirty="0" smtClean="0"/>
              <a:t>m?</a:t>
            </a:r>
            <a:endParaRPr lang="en-US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483428" y="3440647"/>
            <a:ext cx="29151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100 mm?</a:t>
            </a:r>
            <a:endParaRPr lang="en-US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3581400" y="4141857"/>
            <a:ext cx="274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500 mm?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781800" y="195258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</a:t>
            </a:r>
            <a:endParaRPr lang="en-US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6781800" y="266046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2</a:t>
            </a:r>
            <a:endParaRPr lang="en-US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6781800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10</a:t>
            </a:r>
            <a:endParaRPr lang="en-US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6749143" y="4210595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50</a:t>
            </a:r>
            <a:endParaRPr lang="en-US" sz="4000" dirty="0"/>
          </a:p>
        </p:txBody>
      </p:sp>
      <p:sp>
        <p:nvSpPr>
          <p:cNvPr id="15" name="Rounded Rectangle 14"/>
          <p:cNvSpPr/>
          <p:nvPr/>
        </p:nvSpPr>
        <p:spPr>
          <a:xfrm>
            <a:off x="6398622" y="1928634"/>
            <a:ext cx="1704703" cy="70788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6399711" y="2660469"/>
            <a:ext cx="1704703" cy="70135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399711" y="4095835"/>
            <a:ext cx="1704703" cy="70788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362700" y="3387949"/>
            <a:ext cx="1704703" cy="70788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8457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60525" y="0"/>
            <a:ext cx="5791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Convert: m to cm</a:t>
            </a:r>
            <a:endParaRPr lang="en-US" sz="4400" dirty="0" smtClean="0"/>
          </a:p>
          <a:p>
            <a:pPr algn="ctr"/>
            <a:r>
              <a:rPr lang="en-GB" sz="4400" dirty="0" smtClean="0"/>
              <a:t>÷ 100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928634"/>
            <a:ext cx="5486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How many m in 100 cm?</a:t>
            </a:r>
            <a:endParaRPr lang="en-US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581400" y="2667000"/>
            <a:ext cx="274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200 cm?</a:t>
            </a:r>
            <a:endParaRPr lang="en-US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581400" y="3502709"/>
            <a:ext cx="27780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1000 cm?</a:t>
            </a:r>
            <a:endParaRPr lang="en-US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3581400" y="4141857"/>
            <a:ext cx="274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5000 cm?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781800" y="195258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</a:t>
            </a:r>
            <a:endParaRPr lang="en-US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6781800" y="266046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2</a:t>
            </a:r>
            <a:endParaRPr lang="en-US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6781800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10</a:t>
            </a:r>
            <a:endParaRPr lang="en-US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6749143" y="4210595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50</a:t>
            </a:r>
            <a:endParaRPr lang="en-US" sz="4000" dirty="0"/>
          </a:p>
        </p:txBody>
      </p:sp>
      <p:sp>
        <p:nvSpPr>
          <p:cNvPr id="15" name="Rounded Rectangle 14"/>
          <p:cNvSpPr/>
          <p:nvPr/>
        </p:nvSpPr>
        <p:spPr>
          <a:xfrm>
            <a:off x="6405537" y="1909972"/>
            <a:ext cx="1704703" cy="70788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6392090" y="2644914"/>
            <a:ext cx="1704703" cy="70135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392090" y="4054470"/>
            <a:ext cx="1704703" cy="70788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405537" y="3346584"/>
            <a:ext cx="1704703" cy="70788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1214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49400" y="118144"/>
            <a:ext cx="5791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Convert: km to m</a:t>
            </a:r>
            <a:endParaRPr lang="en-US" sz="4400" dirty="0" smtClean="0"/>
          </a:p>
          <a:p>
            <a:pPr algn="ctr"/>
            <a:r>
              <a:rPr lang="en-GB" sz="4400" dirty="0"/>
              <a:t>÷</a:t>
            </a:r>
            <a:r>
              <a:rPr lang="en-GB" sz="4400" dirty="0" smtClean="0"/>
              <a:t> 1000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1000" y="1928634"/>
            <a:ext cx="5836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How many km in 1000 m?</a:t>
            </a:r>
            <a:endParaRPr lang="en-US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505200" y="2667000"/>
            <a:ext cx="2819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2000m?</a:t>
            </a:r>
            <a:endParaRPr lang="en-US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048000" y="3502709"/>
            <a:ext cx="33114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10,000 m?</a:t>
            </a:r>
            <a:endParaRPr lang="en-US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3048000" y="4141857"/>
            <a:ext cx="3276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i</a:t>
            </a:r>
            <a:r>
              <a:rPr lang="en-GB" sz="4000" dirty="0" smtClean="0"/>
              <a:t>n 50,000 m?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781800" y="195258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</a:t>
            </a:r>
            <a:endParaRPr lang="en-US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6781800" y="266046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2</a:t>
            </a:r>
            <a:endParaRPr lang="en-US" sz="4000" dirty="0"/>
          </a:p>
        </p:txBody>
      </p:sp>
      <p:sp>
        <p:nvSpPr>
          <p:cNvPr id="13" name="TextBox 12"/>
          <p:cNvSpPr txBox="1"/>
          <p:nvPr/>
        </p:nvSpPr>
        <p:spPr>
          <a:xfrm>
            <a:off x="6408419" y="3502709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10</a:t>
            </a:r>
            <a:endParaRPr lang="en-US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6371408" y="4228013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50</a:t>
            </a:r>
            <a:endParaRPr lang="en-US" sz="4000" dirty="0"/>
          </a:p>
        </p:txBody>
      </p:sp>
      <p:sp>
        <p:nvSpPr>
          <p:cNvPr id="15" name="Rounded Rectangle 14"/>
          <p:cNvSpPr/>
          <p:nvPr/>
        </p:nvSpPr>
        <p:spPr>
          <a:xfrm>
            <a:off x="6371408" y="1906863"/>
            <a:ext cx="1704703" cy="707886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6368143" y="2636206"/>
            <a:ext cx="1704703" cy="70135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361610" y="4155864"/>
            <a:ext cx="1704703" cy="70788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364876" y="3405366"/>
            <a:ext cx="1704703" cy="70788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3056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Length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91534" y="12309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Units: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Weight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47" name="Rounded Rectangle 46"/>
          <p:cNvSpPr/>
          <p:nvPr/>
        </p:nvSpPr>
        <p:spPr>
          <a:xfrm>
            <a:off x="2263776" y="1450975"/>
            <a:ext cx="4308474" cy="117792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9900"/>
                </a:solidFill>
              </a:rPr>
              <a:t>Watch this video on length:</a:t>
            </a:r>
          </a:p>
          <a:p>
            <a:pPr algn="ctr"/>
            <a:r>
              <a:rPr lang="en-GB" sz="2000" b="1" dirty="0">
                <a:solidFill>
                  <a:srgbClr val="FF9900"/>
                </a:solidFill>
                <a:hlinkClick r:id="rId2"/>
              </a:rPr>
              <a:t>https://www.bbc.co.uk/bitesize/clips/</a:t>
            </a:r>
            <a:r>
              <a:rPr lang="en-GB" sz="2000" b="1" dirty="0" smtClean="0">
                <a:solidFill>
                  <a:srgbClr val="FF9900"/>
                </a:solidFill>
                <a:hlinkClick r:id="rId2"/>
              </a:rPr>
              <a:t>z8487ty</a:t>
            </a:r>
            <a:r>
              <a:rPr lang="en-GB" sz="2000" b="1" dirty="0" smtClean="0">
                <a:solidFill>
                  <a:srgbClr val="FF99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919439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 can measure length and convert lengths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3886200" cy="4495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Which is longer?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1m or 200 cm?</a:t>
            </a:r>
          </a:p>
          <a:p>
            <a:pPr marL="0" indent="0">
              <a:buNone/>
            </a:pPr>
            <a:r>
              <a:rPr lang="en-GB" dirty="0" smtClean="0"/>
              <a:t>2.5 m or 300cm?</a:t>
            </a:r>
          </a:p>
          <a:p>
            <a:pPr marL="0" indent="0">
              <a:buNone/>
            </a:pPr>
            <a:r>
              <a:rPr lang="en-GB" dirty="0" smtClean="0"/>
              <a:t>50mm or 4 cm?</a:t>
            </a:r>
          </a:p>
          <a:p>
            <a:pPr marL="0" indent="0">
              <a:buNone/>
            </a:pPr>
            <a:r>
              <a:rPr lang="en-GB" dirty="0" smtClean="0"/>
              <a:t>1km or 1000m?</a:t>
            </a:r>
          </a:p>
          <a:p>
            <a:pPr marL="0" indent="0">
              <a:buNone/>
            </a:pPr>
            <a:r>
              <a:rPr lang="en-GB" dirty="0" smtClean="0"/>
              <a:t>50,000m or 500 km?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483826" y="2819400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200cm</a:t>
            </a:r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4483826" y="3433465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300cm</a:t>
            </a:r>
            <a:endParaRPr 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4483826" y="3962400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50mm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4483826" y="4572000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the same!</a:t>
            </a:r>
            <a:endParaRPr lang="en-US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4483826" y="5181599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500km</a:t>
            </a:r>
            <a:endParaRPr lang="en-US" sz="2400" dirty="0"/>
          </a:p>
        </p:txBody>
      </p:sp>
      <p:sp>
        <p:nvSpPr>
          <p:cNvPr id="12" name="Rectangle 11"/>
          <p:cNvSpPr/>
          <p:nvPr/>
        </p:nvSpPr>
        <p:spPr>
          <a:xfrm>
            <a:off x="4458789" y="2819399"/>
            <a:ext cx="12954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429124" y="3357562"/>
            <a:ext cx="12954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8789" y="3947271"/>
            <a:ext cx="12954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4458789" y="4543752"/>
            <a:ext cx="12954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458789" y="5196894"/>
            <a:ext cx="129540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8399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20"/>
          <p:cNvGrpSpPr>
            <a:grpSpLocks/>
          </p:cNvGrpSpPr>
          <p:nvPr/>
        </p:nvGrpSpPr>
        <p:grpSpPr bwMode="auto">
          <a:xfrm>
            <a:off x="228600" y="1117674"/>
            <a:ext cx="8686800" cy="1600200"/>
            <a:chOff x="107735775" y="106560150"/>
            <a:chExt cx="4789352" cy="777535"/>
          </a:xfrm>
        </p:grpSpPr>
        <p:pic>
          <p:nvPicPr>
            <p:cNvPr id="9237" name="Picture 21" descr="ruler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735775" y="106560150"/>
              <a:ext cx="4789352" cy="7775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sp>
          <p:nvSpPr>
            <p:cNvPr id="22" name="Text Box 23"/>
            <p:cNvSpPr txBox="1">
              <a:spLocks noChangeArrowheads="1"/>
            </p:cNvSpPr>
            <p:nvPr/>
          </p:nvSpPr>
          <p:spPr bwMode="auto">
            <a:xfrm>
              <a:off x="107807775" y="106992150"/>
              <a:ext cx="252000" cy="18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ahoma" pitchFamily="34" charset="0"/>
                  <a:cs typeface="Arial" pitchFamily="34" charset="0"/>
                </a:rPr>
                <a:t>cm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359192" y="457200"/>
            <a:ext cx="5918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Measuring in centimetres (cm)</a:t>
            </a:r>
            <a:endParaRPr lang="en-US" sz="3600" dirty="0"/>
          </a:p>
        </p:txBody>
      </p:sp>
      <p:pic>
        <p:nvPicPr>
          <p:cNvPr id="9283" name="Picture 6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2" t="65911" r="7886" b="20936"/>
          <a:stretch/>
        </p:blipFill>
        <p:spPr bwMode="auto">
          <a:xfrm>
            <a:off x="228600" y="3581400"/>
            <a:ext cx="8700247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" name="TextBox 70"/>
          <p:cNvSpPr txBox="1"/>
          <p:nvPr/>
        </p:nvSpPr>
        <p:spPr>
          <a:xfrm>
            <a:off x="343952" y="2935069"/>
            <a:ext cx="59613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Measuring in millimetres (mm)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7188180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4" name="Group 68"/>
          <p:cNvGrpSpPr>
            <a:grpSpLocks/>
          </p:cNvGrpSpPr>
          <p:nvPr/>
        </p:nvGrpSpPr>
        <p:grpSpPr bwMode="auto">
          <a:xfrm>
            <a:off x="237262" y="90260"/>
            <a:ext cx="8904561" cy="2286000"/>
            <a:chOff x="107735775" y="106560150"/>
            <a:chExt cx="4789352" cy="777535"/>
          </a:xfrm>
        </p:grpSpPr>
        <p:pic>
          <p:nvPicPr>
            <p:cNvPr id="5" name="Picture 69" descr="ruler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735775" y="106560150"/>
              <a:ext cx="4789352" cy="7775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sp>
          <p:nvSpPr>
            <p:cNvPr id="6" name="Line 70"/>
            <p:cNvSpPr>
              <a:spLocks noChangeShapeType="1"/>
            </p:cNvSpPr>
            <p:nvPr/>
          </p:nvSpPr>
          <p:spPr bwMode="auto">
            <a:xfrm>
              <a:off x="107807775" y="106740150"/>
              <a:ext cx="3276000" cy="0"/>
            </a:xfrm>
            <a:prstGeom prst="line">
              <a:avLst/>
            </a:prstGeom>
            <a:ln w="73025">
              <a:headEnd/>
              <a:tailEnd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Text Box 71"/>
            <p:cNvSpPr txBox="1">
              <a:spLocks noChangeArrowheads="1"/>
            </p:cNvSpPr>
            <p:nvPr/>
          </p:nvSpPr>
          <p:spPr bwMode="auto">
            <a:xfrm>
              <a:off x="107807775" y="106992150"/>
              <a:ext cx="252000" cy="18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ahoma" pitchFamily="34" charset="0"/>
                  <a:cs typeface="Arial" pitchFamily="34" charset="0"/>
                </a:rPr>
                <a:t>cm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362418" y="2953434"/>
            <a:ext cx="407816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How long is the line?</a:t>
            </a:r>
            <a:endParaRPr lang="en-GB" sz="3600" dirty="0"/>
          </a:p>
          <a:p>
            <a:endParaRPr lang="en-GB" sz="3600" dirty="0" smtClean="0"/>
          </a:p>
          <a:p>
            <a:endParaRPr lang="en-GB" sz="3600" dirty="0"/>
          </a:p>
          <a:p>
            <a:r>
              <a:rPr lang="en-GB" sz="3600" dirty="0" smtClean="0"/>
              <a:t>___ cm ___mm</a:t>
            </a:r>
          </a:p>
        </p:txBody>
      </p:sp>
      <p:sp>
        <p:nvSpPr>
          <p:cNvPr id="9" name="Right Arrow 8"/>
          <p:cNvSpPr/>
          <p:nvPr/>
        </p:nvSpPr>
        <p:spPr>
          <a:xfrm>
            <a:off x="8153400" y="5867400"/>
            <a:ext cx="457200" cy="533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3059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2" t="65911" r="7886" b="20936"/>
          <a:stretch/>
        </p:blipFill>
        <p:spPr bwMode="auto">
          <a:xfrm>
            <a:off x="228600" y="457200"/>
            <a:ext cx="8700247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Straight Connector 5"/>
          <p:cNvCxnSpPr/>
          <p:nvPr/>
        </p:nvCxnSpPr>
        <p:spPr>
          <a:xfrm>
            <a:off x="228600" y="457200"/>
            <a:ext cx="62484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67937" y="2109651"/>
            <a:ext cx="6096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How many millimetres?</a:t>
            </a:r>
          </a:p>
          <a:p>
            <a:endParaRPr lang="en-GB" sz="4000" dirty="0"/>
          </a:p>
          <a:p>
            <a:endParaRPr lang="en-GB" sz="4000" dirty="0" smtClean="0"/>
          </a:p>
          <a:p>
            <a:r>
              <a:rPr lang="en-GB" sz="4000" dirty="0" smtClean="0"/>
              <a:t>___ mm</a:t>
            </a:r>
          </a:p>
          <a:p>
            <a:endParaRPr lang="en-GB" sz="4000" dirty="0"/>
          </a:p>
          <a:p>
            <a:r>
              <a:rPr lang="en-GB" sz="4000" dirty="0" smtClean="0"/>
              <a:t>Can you write that in centimetres?</a:t>
            </a:r>
            <a:endParaRPr lang="en-US" sz="4000" dirty="0"/>
          </a:p>
        </p:txBody>
      </p:sp>
      <p:sp>
        <p:nvSpPr>
          <p:cNvPr id="8" name="Right Arrow 7"/>
          <p:cNvSpPr/>
          <p:nvPr/>
        </p:nvSpPr>
        <p:spPr>
          <a:xfrm>
            <a:off x="7924800" y="6096000"/>
            <a:ext cx="609600" cy="4148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0947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2" t="65911" r="7886" b="20936"/>
          <a:stretch/>
        </p:blipFill>
        <p:spPr bwMode="auto">
          <a:xfrm>
            <a:off x="228600" y="457200"/>
            <a:ext cx="8700247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Straight Connector 5"/>
          <p:cNvCxnSpPr/>
          <p:nvPr/>
        </p:nvCxnSpPr>
        <p:spPr>
          <a:xfrm>
            <a:off x="228600" y="457200"/>
            <a:ext cx="624840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67937" y="2109651"/>
            <a:ext cx="6096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7cm 2mm		72mm</a:t>
            </a:r>
          </a:p>
          <a:p>
            <a:endParaRPr lang="en-GB" sz="4000" dirty="0"/>
          </a:p>
          <a:p>
            <a:pPr algn="ctr"/>
            <a:r>
              <a:rPr lang="en-GB" sz="4000" dirty="0" smtClean="0"/>
              <a:t>7.2cm</a:t>
            </a:r>
          </a:p>
          <a:p>
            <a:endParaRPr lang="en-GB" sz="4000" dirty="0"/>
          </a:p>
        </p:txBody>
      </p:sp>
      <p:sp>
        <p:nvSpPr>
          <p:cNvPr id="8" name="Right Arrow 7"/>
          <p:cNvSpPr/>
          <p:nvPr/>
        </p:nvSpPr>
        <p:spPr>
          <a:xfrm>
            <a:off x="7924800" y="6096000"/>
            <a:ext cx="609600" cy="4148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2971800" y="3505200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1905000" y="4002477"/>
            <a:ext cx="914400" cy="6457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 flipV="1">
            <a:off x="3352800" y="4002477"/>
            <a:ext cx="1143000" cy="6457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09600" y="4664196"/>
            <a:ext cx="548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7cm				2mm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2453668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43200"/>
            <a:ext cx="8229600" cy="3382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How many cm?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				5.5cm</a:t>
            </a:r>
            <a:endParaRPr lang="en-US" dirty="0"/>
          </a:p>
        </p:txBody>
      </p:sp>
      <p:grpSp>
        <p:nvGrpSpPr>
          <p:cNvPr id="4" name="Group 68"/>
          <p:cNvGrpSpPr>
            <a:grpSpLocks/>
          </p:cNvGrpSpPr>
          <p:nvPr/>
        </p:nvGrpSpPr>
        <p:grpSpPr bwMode="auto">
          <a:xfrm>
            <a:off x="237262" y="90260"/>
            <a:ext cx="8904561" cy="2286000"/>
            <a:chOff x="107735775" y="106560150"/>
            <a:chExt cx="4789352" cy="777535"/>
          </a:xfrm>
        </p:grpSpPr>
        <p:pic>
          <p:nvPicPr>
            <p:cNvPr id="5" name="Picture 69" descr="ruler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735775" y="106560150"/>
              <a:ext cx="4789352" cy="7775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sp>
          <p:nvSpPr>
            <p:cNvPr id="6" name="Line 70"/>
            <p:cNvSpPr>
              <a:spLocks noChangeShapeType="1"/>
            </p:cNvSpPr>
            <p:nvPr/>
          </p:nvSpPr>
          <p:spPr bwMode="auto">
            <a:xfrm>
              <a:off x="107807775" y="106740150"/>
              <a:ext cx="2505362" cy="0"/>
            </a:xfrm>
            <a:prstGeom prst="line">
              <a:avLst/>
            </a:prstGeom>
            <a:ln w="73025">
              <a:headEnd/>
              <a:tailEnd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Text Box 71"/>
            <p:cNvSpPr txBox="1">
              <a:spLocks noChangeArrowheads="1"/>
            </p:cNvSpPr>
            <p:nvPr/>
          </p:nvSpPr>
          <p:spPr bwMode="auto">
            <a:xfrm>
              <a:off x="107807775" y="106992150"/>
              <a:ext cx="252000" cy="18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ahoma" pitchFamily="34" charset="0"/>
                  <a:cs typeface="Arial" pitchFamily="34" charset="0"/>
                </a:rPr>
                <a:t>cm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9" name="5-Point Star 8"/>
          <p:cNvSpPr/>
          <p:nvPr/>
        </p:nvSpPr>
        <p:spPr>
          <a:xfrm>
            <a:off x="3051242" y="2895600"/>
            <a:ext cx="3276600" cy="2743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8262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14439"/>
            <a:ext cx="8229600" cy="3382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How many cm?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				8.9cm</a:t>
            </a:r>
            <a:endParaRPr lang="en-US" dirty="0"/>
          </a:p>
        </p:txBody>
      </p:sp>
      <p:grpSp>
        <p:nvGrpSpPr>
          <p:cNvPr id="4" name="Group 68"/>
          <p:cNvGrpSpPr>
            <a:grpSpLocks/>
          </p:cNvGrpSpPr>
          <p:nvPr/>
        </p:nvGrpSpPr>
        <p:grpSpPr bwMode="auto">
          <a:xfrm>
            <a:off x="76200" y="444132"/>
            <a:ext cx="8610601" cy="2249861"/>
            <a:chOff x="109291488" y="106757220"/>
            <a:chExt cx="3104806" cy="476428"/>
          </a:xfrm>
        </p:grpSpPr>
        <p:pic>
          <p:nvPicPr>
            <p:cNvPr id="5" name="Picture 69" descr="ruler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886" t="28039" r="2690" b="13380"/>
            <a:stretch/>
          </p:blipFill>
          <p:spPr bwMode="auto">
            <a:xfrm>
              <a:off x="109291488" y="106778171"/>
              <a:ext cx="3104806" cy="4554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sp>
          <p:nvSpPr>
            <p:cNvPr id="6" name="Line 70"/>
            <p:cNvSpPr>
              <a:spLocks noChangeShapeType="1"/>
            </p:cNvSpPr>
            <p:nvPr/>
          </p:nvSpPr>
          <p:spPr bwMode="auto">
            <a:xfrm>
              <a:off x="109318967" y="106757220"/>
              <a:ext cx="2253042" cy="0"/>
            </a:xfrm>
            <a:prstGeom prst="line">
              <a:avLst/>
            </a:prstGeom>
            <a:ln w="73025">
              <a:headEnd/>
              <a:tailEnd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" name="5-Point Star 8"/>
          <p:cNvSpPr/>
          <p:nvPr/>
        </p:nvSpPr>
        <p:spPr>
          <a:xfrm>
            <a:off x="3124200" y="3551475"/>
            <a:ext cx="3276600" cy="2743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1949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43200"/>
            <a:ext cx="8229600" cy="3382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How many cm?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				3.3cm</a:t>
            </a:r>
            <a:endParaRPr lang="en-US" dirty="0"/>
          </a:p>
        </p:txBody>
      </p:sp>
      <p:grpSp>
        <p:nvGrpSpPr>
          <p:cNvPr id="4" name="Group 68"/>
          <p:cNvGrpSpPr>
            <a:grpSpLocks/>
          </p:cNvGrpSpPr>
          <p:nvPr/>
        </p:nvGrpSpPr>
        <p:grpSpPr bwMode="auto">
          <a:xfrm>
            <a:off x="237282" y="619410"/>
            <a:ext cx="7458917" cy="2047590"/>
            <a:chOff x="107735775" y="106740150"/>
            <a:chExt cx="2014797" cy="504638"/>
          </a:xfrm>
        </p:grpSpPr>
        <p:pic>
          <p:nvPicPr>
            <p:cNvPr id="5" name="Picture 69" descr="ruler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150" r="57932" b="11948"/>
            <a:stretch/>
          </p:blipFill>
          <p:spPr bwMode="auto">
            <a:xfrm>
              <a:off x="107735775" y="106740150"/>
              <a:ext cx="2014797" cy="5046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sp>
          <p:nvSpPr>
            <p:cNvPr id="6" name="Line 70"/>
            <p:cNvSpPr>
              <a:spLocks noChangeShapeType="1"/>
            </p:cNvSpPr>
            <p:nvPr/>
          </p:nvSpPr>
          <p:spPr bwMode="auto">
            <a:xfrm>
              <a:off x="107807775" y="106740150"/>
              <a:ext cx="1521735" cy="0"/>
            </a:xfrm>
            <a:prstGeom prst="line">
              <a:avLst/>
            </a:prstGeom>
            <a:ln w="73025">
              <a:headEnd/>
              <a:tailEnd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Text Box 71"/>
            <p:cNvSpPr txBox="1">
              <a:spLocks noChangeArrowheads="1"/>
            </p:cNvSpPr>
            <p:nvPr/>
          </p:nvSpPr>
          <p:spPr bwMode="auto">
            <a:xfrm>
              <a:off x="107807775" y="106992150"/>
              <a:ext cx="252000" cy="18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ahoma" pitchFamily="34" charset="0"/>
                  <a:cs typeface="Arial" pitchFamily="34" charset="0"/>
                </a:rPr>
                <a:t>cm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9" name="5-Point Star 8"/>
          <p:cNvSpPr/>
          <p:nvPr/>
        </p:nvSpPr>
        <p:spPr>
          <a:xfrm>
            <a:off x="3124200" y="2743200"/>
            <a:ext cx="3276600" cy="2743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9371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Length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91534" y="12309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Games: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Length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47" name="Rounded Rectangle 46"/>
          <p:cNvSpPr/>
          <p:nvPr/>
        </p:nvSpPr>
        <p:spPr>
          <a:xfrm>
            <a:off x="1962151" y="1482724"/>
            <a:ext cx="5102224" cy="147002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9900"/>
                </a:solidFill>
              </a:rPr>
              <a:t>Practise reading a ruler using this game:</a:t>
            </a:r>
          </a:p>
          <a:p>
            <a:pPr algn="ctr"/>
            <a:r>
              <a:rPr lang="en-GB" sz="2000" b="1" dirty="0">
                <a:solidFill>
                  <a:srgbClr val="FF9900"/>
                </a:solidFill>
                <a:hlinkClick r:id="rId2"/>
              </a:rPr>
              <a:t>https://www.topmarks.co.uk/maths-games/measuring-in-</a:t>
            </a:r>
            <a:r>
              <a:rPr lang="en-GB" sz="2000" b="1" dirty="0" smtClean="0">
                <a:solidFill>
                  <a:srgbClr val="FF9900"/>
                </a:solidFill>
                <a:hlinkClick r:id="rId2"/>
              </a:rPr>
              <a:t>cm</a:t>
            </a:r>
            <a:r>
              <a:rPr lang="en-GB" sz="2000" b="1" dirty="0" smtClean="0">
                <a:solidFill>
                  <a:srgbClr val="FF9900"/>
                </a:solidFill>
              </a:rPr>
              <a:t> 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1971676" y="3333749"/>
            <a:ext cx="5102224" cy="147002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9900"/>
                </a:solidFill>
              </a:rPr>
              <a:t>Have fun measuring length and weight:</a:t>
            </a:r>
          </a:p>
          <a:p>
            <a:pPr algn="ctr"/>
            <a:r>
              <a:rPr lang="en-GB" sz="2000" b="1" dirty="0">
                <a:solidFill>
                  <a:srgbClr val="FF9900"/>
                </a:solidFill>
                <a:hlinkClick r:id="rId3"/>
              </a:rPr>
              <a:t>http://flash.topmarks.co.uk/4769</a:t>
            </a:r>
            <a:r>
              <a:rPr lang="en-GB" sz="2000" b="1" dirty="0">
                <a:solidFill>
                  <a:srgbClr val="FF9900"/>
                </a:solidFill>
              </a:rPr>
              <a:t> </a:t>
            </a:r>
            <a:endParaRPr lang="en-GB" sz="2000" b="1" dirty="0" smtClean="0">
              <a:solidFill>
                <a:srgbClr val="FF9900"/>
              </a:solidFill>
            </a:endParaRPr>
          </a:p>
          <a:p>
            <a:pPr algn="ctr"/>
            <a:endParaRPr lang="en-GB" sz="2000" b="1" dirty="0" smtClean="0">
              <a:solidFill>
                <a:srgbClr val="FF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3430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21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2782</TotalTime>
  <Words>453</Words>
  <Application>Microsoft Macintosh PowerPoint</Application>
  <PresentationFormat>On-screen Show (4:3)</PresentationFormat>
  <Paragraphs>159</Paragraphs>
  <Slides>21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 can measure length and convert lengths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</dc:creator>
  <cp:lastModifiedBy>Emily Sharratt</cp:lastModifiedBy>
  <cp:revision>311</cp:revision>
  <dcterms:created xsi:type="dcterms:W3CDTF">2010-11-29T19:11:46Z</dcterms:created>
  <dcterms:modified xsi:type="dcterms:W3CDTF">2020-05-29T19:20:59Z</dcterms:modified>
</cp:coreProperties>
</file>