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6" r:id="rId3"/>
    <p:sldId id="286" r:id="rId4"/>
    <p:sldId id="287" r:id="rId5"/>
    <p:sldId id="28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6B2"/>
    <a:srgbClr val="FFEDC7"/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554" autoAdjust="0"/>
  </p:normalViewPr>
  <p:slideViewPr>
    <p:cSldViewPr snapToGrid="0" snapToObjects="1">
      <p:cViewPr varScale="1">
        <p:scale>
          <a:sx n="71" d="100"/>
          <a:sy n="71" d="100"/>
        </p:scale>
        <p:origin x="-175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sheppardsoftware.com/mathgames/multiple/multiple_frenzy.htm" TargetMode="External"/><Relationship Id="rId3" Type="http://schemas.openxmlformats.org/officeDocument/2006/relationships/hyperlink" Target="https://www.topmarks.co.uk/Flash.aspx?a=activity0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Factors and Multiples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Factors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51520" y="5769686"/>
            <a:ext cx="346083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94369" y="5784662"/>
            <a:ext cx="2582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</a:t>
            </a:r>
            <a:r>
              <a:rPr lang="en-GB" sz="2000" b="1" dirty="0" smtClean="0"/>
              <a:t>factors?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Factors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8" name="Cloud Callout 67"/>
          <p:cNvSpPr/>
          <p:nvPr/>
        </p:nvSpPr>
        <p:spPr>
          <a:xfrm>
            <a:off x="2770031" y="1285501"/>
            <a:ext cx="5184576" cy="1401619"/>
          </a:xfrm>
          <a:prstGeom prst="cloudCallout">
            <a:avLst>
              <a:gd name="adj1" fmla="val -49328"/>
              <a:gd name="adj2" fmla="val 46563"/>
            </a:avLst>
          </a:prstGeom>
          <a:solidFill>
            <a:schemeClr val="bg1"/>
          </a:solidFill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2">
                    <a:lumMod val="50000"/>
                  </a:schemeClr>
                </a:solidFill>
              </a:rPr>
              <a:t>Factor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:  </a:t>
            </a:r>
            <a:r>
              <a:rPr lang="en-GB" sz="2000" dirty="0" smtClean="0">
                <a:solidFill>
                  <a:schemeClr val="tx2">
                    <a:lumMod val="50000"/>
                  </a:schemeClr>
                </a:solidFill>
              </a:rPr>
              <a:t>A number which goes into another number without leaving a remainder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9" name="Picture 68" descr="Bubbling Cartoon Fish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242" y="1837735"/>
            <a:ext cx="1705525" cy="1279145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70" name="TextBox 69"/>
          <p:cNvSpPr txBox="1"/>
          <p:nvPr/>
        </p:nvSpPr>
        <p:spPr>
          <a:xfrm>
            <a:off x="1771229" y="2936800"/>
            <a:ext cx="2673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How can we make 12?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926489" y="3662039"/>
            <a:ext cx="4157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1  x  12   =   12</a:t>
            </a:r>
            <a:endParaRPr lang="en-GB" sz="28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899727" y="4122325"/>
            <a:ext cx="4183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2  </a:t>
            </a:r>
            <a:r>
              <a:rPr lang="en-GB" sz="2800" b="1" dirty="0" smtClean="0"/>
              <a:t>x  6     =   12</a:t>
            </a:r>
            <a:endParaRPr lang="en-GB" sz="28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899727" y="4645545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3  x  4     =   12</a:t>
            </a:r>
            <a:endParaRPr lang="en-GB" sz="28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501351" y="5146995"/>
            <a:ext cx="3751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So, the factors of 12 are…</a:t>
            </a:r>
            <a:endParaRPr lang="en-GB" sz="2400" dirty="0"/>
          </a:p>
        </p:txBody>
      </p:sp>
      <p:sp>
        <p:nvSpPr>
          <p:cNvPr id="75" name="Rounded Rectangle 74"/>
          <p:cNvSpPr/>
          <p:nvPr/>
        </p:nvSpPr>
        <p:spPr>
          <a:xfrm>
            <a:off x="1386090" y="5580948"/>
            <a:ext cx="730514" cy="6424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2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2250186" y="5580948"/>
            <a:ext cx="730514" cy="6424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3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521994" y="5580948"/>
            <a:ext cx="730514" cy="6424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3978378" y="5580948"/>
            <a:ext cx="730514" cy="6424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6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4842474" y="5580948"/>
            <a:ext cx="730514" cy="6424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12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3114282" y="5580948"/>
            <a:ext cx="730514" cy="6424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4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281616" y="2795737"/>
            <a:ext cx="3434838" cy="2664296"/>
          </a:xfrm>
          <a:prstGeom prst="rect">
            <a:avLst/>
          </a:prstGeom>
          <a:solidFill>
            <a:srgbClr val="FFFF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281616" y="2900844"/>
            <a:ext cx="32860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Your turn…</a:t>
            </a:r>
          </a:p>
          <a:p>
            <a:r>
              <a:rPr lang="en-GB" sz="2400" dirty="0" smtClean="0"/>
              <a:t>What are the factors of…</a:t>
            </a:r>
            <a:endParaRPr lang="en-GB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5929688" y="4667945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18?</a:t>
            </a:r>
            <a:endParaRPr lang="en-GB" sz="2400" b="1" dirty="0"/>
          </a:p>
        </p:txBody>
      </p:sp>
      <p:sp>
        <p:nvSpPr>
          <p:cNvPr id="94" name="TextBox 93"/>
          <p:cNvSpPr txBox="1"/>
          <p:nvPr/>
        </p:nvSpPr>
        <p:spPr>
          <a:xfrm>
            <a:off x="6587516" y="4235897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24?</a:t>
            </a:r>
            <a:endParaRPr lang="en-GB" sz="2400" b="1" dirty="0"/>
          </a:p>
        </p:txBody>
      </p:sp>
      <p:sp>
        <p:nvSpPr>
          <p:cNvPr id="95" name="TextBox 94"/>
          <p:cNvSpPr txBox="1"/>
          <p:nvPr/>
        </p:nvSpPr>
        <p:spPr>
          <a:xfrm>
            <a:off x="6667908" y="4998368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100?</a:t>
            </a:r>
            <a:endParaRPr lang="en-GB" sz="2400" b="1" dirty="0"/>
          </a:p>
        </p:txBody>
      </p:sp>
      <p:sp>
        <p:nvSpPr>
          <p:cNvPr id="96" name="TextBox 95"/>
          <p:cNvSpPr txBox="1"/>
          <p:nvPr/>
        </p:nvSpPr>
        <p:spPr>
          <a:xfrm>
            <a:off x="7307596" y="4091881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13?</a:t>
            </a:r>
            <a:endParaRPr lang="en-GB" sz="2400" b="1" dirty="0"/>
          </a:p>
        </p:txBody>
      </p:sp>
      <p:sp>
        <p:nvSpPr>
          <p:cNvPr id="97" name="TextBox 96"/>
          <p:cNvSpPr txBox="1"/>
          <p:nvPr/>
        </p:nvSpPr>
        <p:spPr>
          <a:xfrm>
            <a:off x="5785672" y="3947865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30?</a:t>
            </a:r>
            <a:endParaRPr lang="en-GB" sz="2400" b="1" dirty="0"/>
          </a:p>
        </p:txBody>
      </p:sp>
      <p:sp>
        <p:nvSpPr>
          <p:cNvPr id="98" name="TextBox 97"/>
          <p:cNvSpPr txBox="1"/>
          <p:nvPr/>
        </p:nvSpPr>
        <p:spPr>
          <a:xfrm>
            <a:off x="7883660" y="4307905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27?</a:t>
            </a:r>
            <a:endParaRPr lang="en-GB" sz="2400" b="1" dirty="0"/>
          </a:p>
        </p:txBody>
      </p:sp>
      <p:sp>
        <p:nvSpPr>
          <p:cNvPr id="99" name="TextBox 98"/>
          <p:cNvSpPr txBox="1"/>
          <p:nvPr/>
        </p:nvSpPr>
        <p:spPr>
          <a:xfrm>
            <a:off x="7235588" y="3731841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53?</a:t>
            </a:r>
            <a:endParaRPr lang="en-GB" sz="2400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7801896" y="4898777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41?</a:t>
            </a:r>
            <a:endParaRPr lang="en-GB" sz="2400" b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6346104" y="3645024"/>
            <a:ext cx="482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8?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286842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3" grpId="0"/>
      <p:bldP spid="74" grpId="0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91" grpId="0" animBg="1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41958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</a:t>
            </a:r>
            <a:r>
              <a:rPr lang="en-GB" sz="2000" b="1" dirty="0" smtClean="0"/>
              <a:t>Multiples</a:t>
            </a:r>
            <a:r>
              <a:rPr lang="en-GB" sz="2000" b="1" dirty="0" smtClean="0"/>
              <a:t>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Multiples</a:t>
              </a:r>
              <a:endParaRPr lang="en-GB" sz="2400" b="1" i="1" dirty="0" smtClean="0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611560" y="1241452"/>
            <a:ext cx="73015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Multiples are nice and easy.  They are numbers that</a:t>
            </a:r>
            <a:b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appear in the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</a:rPr>
              <a:t>MULTIPLication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 tables of any given number.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11560" y="2132856"/>
            <a:ext cx="1797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For example: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403648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12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2267744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27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539552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3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3995936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36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4860032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18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3131840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40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6660232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16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7524328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2"/>
                </a:solidFill>
              </a:rPr>
              <a:t>9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796136" y="2708920"/>
            <a:ext cx="792088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21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11560" y="3903439"/>
            <a:ext cx="6467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Which of these numbers above are multiples of 4?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11560" y="5199583"/>
            <a:ext cx="4551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Which numbers are multiples of 9?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11560" y="5631631"/>
            <a:ext cx="4551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Which numbers are multiples of 3?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218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-0.09045 0.2469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9045 0.2469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8733 0.2469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051 L -1.94444E-6 -3.7037E-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255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0.0051 L 3.05556E-6 -3.7037E-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5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0555 L 1.11111E-6 -1.85185E-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278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00555 L -4.44444E-6 -1.85185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  <p:bldP spid="47" grpId="1" animBg="1"/>
      <p:bldP spid="47" grpId="2" animBg="1"/>
      <p:bldP spid="48" grpId="0" animBg="1"/>
      <p:bldP spid="49" grpId="0" animBg="1"/>
      <p:bldP spid="50" grpId="0" animBg="1"/>
      <p:bldP spid="50" grpId="1" animBg="1"/>
      <p:bldP spid="50" grpId="2" animBg="1"/>
      <p:bldP spid="51" grpId="0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5" grpId="0" animBg="1"/>
      <p:bldP spid="56" grpId="0"/>
      <p:bldP spid="57" grpId="0"/>
      <p:bldP spid="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Multiples</a:t>
            </a:r>
            <a:endParaRPr lang="en-GB" b="1" dirty="0" smtClean="0"/>
          </a:p>
        </p:txBody>
      </p:sp>
      <p:sp>
        <p:nvSpPr>
          <p:cNvPr id="9" name="Rounded Rectangle 8"/>
          <p:cNvSpPr/>
          <p:nvPr/>
        </p:nvSpPr>
        <p:spPr>
          <a:xfrm>
            <a:off x="188095" y="1323802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</a:t>
            </a:r>
            <a:r>
              <a:rPr lang="en-GB" sz="2000" b="1" dirty="0" smtClean="0"/>
              <a:t>are Multiples?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291918" y="172280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Multiples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4" name="Cloud Callout 43"/>
          <p:cNvSpPr/>
          <p:nvPr/>
        </p:nvSpPr>
        <p:spPr>
          <a:xfrm>
            <a:off x="3603734" y="1449021"/>
            <a:ext cx="4855355" cy="1207494"/>
          </a:xfrm>
          <a:prstGeom prst="cloudCallout">
            <a:avLst>
              <a:gd name="adj1" fmla="val -49328"/>
              <a:gd name="adj2" fmla="val 46563"/>
            </a:avLst>
          </a:prstGeom>
          <a:solidFill>
            <a:schemeClr val="bg1"/>
          </a:solidFill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2">
                    <a:lumMod val="50000"/>
                  </a:schemeClr>
                </a:solidFill>
              </a:rPr>
              <a:t>Multiple</a:t>
            </a:r>
            <a:r>
              <a:rPr lang="en-GB" sz="1600" dirty="0" smtClean="0">
                <a:solidFill>
                  <a:schemeClr val="tx2">
                    <a:lumMod val="50000"/>
                  </a:schemeClr>
                </a:solidFill>
              </a:rPr>
              <a:t>: 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A number which appears in the given number’s </a:t>
            </a:r>
            <a:r>
              <a:rPr lang="en-GB" sz="2000" b="1" i="1" u="sng" dirty="0" err="1" smtClean="0">
                <a:solidFill>
                  <a:schemeClr val="tx2">
                    <a:lumMod val="50000"/>
                  </a:schemeClr>
                </a:solidFill>
              </a:rPr>
              <a:t>MULTIPLication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 table</a:t>
            </a:r>
            <a:endParaRPr lang="en-GB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5" name="Picture 44" descr="Bubbling Cartoon Fish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8753" y="1628438"/>
            <a:ext cx="1752901" cy="1314677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46" name="Rounded Rectangle 45"/>
          <p:cNvSpPr/>
          <p:nvPr/>
        </p:nvSpPr>
        <p:spPr>
          <a:xfrm>
            <a:off x="1403648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3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2267744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8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539552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3995936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16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860032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20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3131840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12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6660232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15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7524328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2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5796136" y="3068960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13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1403648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24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2267744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19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539552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17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3995936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36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4860032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18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131840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6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660232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4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7524328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30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5796136" y="4077072"/>
            <a:ext cx="732681" cy="691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2"/>
                </a:solidFill>
              </a:rPr>
              <a:t>7</a:t>
            </a:r>
            <a:endParaRPr lang="en-GB" sz="3200" b="1" dirty="0">
              <a:solidFill>
                <a:schemeClr val="tx2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847578" y="5598532"/>
            <a:ext cx="407313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solidFill>
                  <a:schemeClr val="tx2">
                    <a:lumMod val="50000"/>
                  </a:schemeClr>
                </a:solidFill>
              </a:rPr>
              <a:t>6 Multiples of 6</a:t>
            </a:r>
            <a:endParaRPr lang="en-GB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860031" y="5013176"/>
            <a:ext cx="365245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solidFill>
                  <a:schemeClr val="tx2">
                    <a:lumMod val="50000"/>
                  </a:schemeClr>
                </a:solidFill>
              </a:rPr>
              <a:t>6 Factors of 24</a:t>
            </a:r>
            <a:endParaRPr lang="en-GB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-972616" y="3861048"/>
            <a:ext cx="233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`</a:t>
            </a:r>
            <a:endParaRPr lang="en-GB" dirty="0"/>
          </a:p>
        </p:txBody>
      </p:sp>
      <p:sp>
        <p:nvSpPr>
          <p:cNvPr id="81" name="TextBox 80"/>
          <p:cNvSpPr txBox="1"/>
          <p:nvPr/>
        </p:nvSpPr>
        <p:spPr>
          <a:xfrm>
            <a:off x="539552" y="5046275"/>
            <a:ext cx="3798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</a:rPr>
              <a:t>From these numbers, find me…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570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1670" y="3396908"/>
            <a:ext cx="74437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https://www.sheppardsoftware.com/mathgames/multiple/</a:t>
            </a:r>
            <a:r>
              <a:rPr lang="en-GB" dirty="0" smtClean="0">
                <a:hlinkClick r:id="rId2"/>
              </a:rPr>
              <a:t>multiple_frenzy.htm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04755" y="357770"/>
            <a:ext cx="785512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GB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Games</a:t>
            </a:r>
            <a:r>
              <a:rPr lang="en-GB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n-GB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1669" y="2427411"/>
            <a:ext cx="58698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https://www.topmarks.co.uk/Flash.aspx?a=</a:t>
            </a:r>
            <a:r>
              <a:rPr lang="en-GB" dirty="0" smtClean="0">
                <a:hlinkClick r:id="rId3"/>
              </a:rPr>
              <a:t>activity02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61669" y="1401083"/>
            <a:ext cx="713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Practise finding factors and multiples by playing the following games: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196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233</Words>
  <Application>Microsoft Macintosh PowerPoint</Application>
  <PresentationFormat>On-screen Show (4:3)</PresentationFormat>
  <Paragraphs>77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27</cp:revision>
  <dcterms:created xsi:type="dcterms:W3CDTF">2020-03-25T17:04:57Z</dcterms:created>
  <dcterms:modified xsi:type="dcterms:W3CDTF">2020-06-18T18:36:00Z</dcterms:modified>
</cp:coreProperties>
</file>