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bin" ContentType="application/vnd.openxmlformats-officedocument.presentationml.printerSettings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60" r:id="rId3"/>
    <p:sldId id="259" r:id="rId4"/>
    <p:sldId id="262" r:id="rId5"/>
    <p:sldId id="261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-7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24388" y="228600"/>
            <a:ext cx="2057400" cy="2039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134471"/>
            <a:ext cx="7556313" cy="995082"/>
          </a:xfrm>
        </p:spPr>
        <p:txBody>
          <a:bodyPr anchor="b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558960" cy="7747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tIns="45720" rIns="45720" anchor="t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58907" y="228600"/>
            <a:ext cx="820093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5638800" cy="1362075"/>
          </a:xfrm>
        </p:spPr>
        <p:txBody>
          <a:bodyPr anchor="b" anchorCtr="0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4495800"/>
            <a:ext cx="5638800" cy="1500187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300"/>
              </a:spcBef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906" y="6248774"/>
            <a:ext cx="1474694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248774"/>
            <a:ext cx="5638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248774"/>
            <a:ext cx="554038" cy="365125"/>
          </a:xfrm>
        </p:spPr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003612" y="3110754"/>
            <a:ext cx="2609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40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9" name="Rectangle 8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9987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9987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Rectangle 13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242234"/>
            <a:ext cx="554038" cy="365125"/>
          </a:xfrm>
        </p:spPr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34512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775" y="273050"/>
            <a:ext cx="4597399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59305" y="6423585"/>
            <a:ext cx="3316941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63452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90110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5" y="4424082"/>
            <a:ext cx="6191157" cy="83371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28600"/>
            <a:ext cx="637838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6505" y="5257799"/>
            <a:ext cx="6191157" cy="88582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27212" y="4632792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4" y="228600"/>
            <a:ext cx="6387167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6179566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212262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46481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49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2438" y="4535424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0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25907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24388" y="4534726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24388" y="2381663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03136" y="2381662"/>
            <a:ext cx="2057400" cy="418795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4750361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 anchor="t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 rot="16200000">
            <a:off x="8593111" y="561668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556313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4" y="1981200"/>
            <a:ext cx="7556313" cy="4144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5247" y="642358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825ECB1-9221-7542-AD2A-BE9C180758A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706" y="6423585"/>
            <a:ext cx="61228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242234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accent1"/>
        </a:buClr>
        <a:buSzPct val="75000"/>
        <a:buFont typeface="Wingdings" pitchFamily="2" charset="2"/>
        <a:buChar char="n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Synonyms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Grammar revision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5701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Times New Roman" charset="0"/>
                <a:cs typeface="Times New Roman" charset="0"/>
              </a:rPr>
              <a:t>What is a synonym?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447800"/>
            <a:ext cx="7772400" cy="14478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sz="2800">
                <a:latin typeface="Arial" charset="0"/>
                <a:cs typeface="Times New Roman" charset="0"/>
              </a:rPr>
              <a:t>A synonym is a word that has a </a:t>
            </a:r>
            <a:r>
              <a:rPr lang="en-GB" sz="2800" b="1">
                <a:latin typeface="Arial" charset="0"/>
                <a:cs typeface="Times New Roman" charset="0"/>
              </a:rPr>
              <a:t>similar</a:t>
            </a:r>
            <a:r>
              <a:rPr lang="en-GB" sz="2800">
                <a:latin typeface="Arial" charset="0"/>
                <a:cs typeface="Times New Roman" charset="0"/>
              </a:rPr>
              <a:t> meaning to another.</a:t>
            </a:r>
          </a:p>
          <a:p>
            <a:pPr eaLnBrk="1" hangingPunct="1">
              <a:lnSpc>
                <a:spcPct val="90000"/>
              </a:lnSpc>
              <a:buFont typeface="Wingdings" charset="0"/>
              <a:buNone/>
            </a:pPr>
            <a:r>
              <a:rPr lang="en-GB" sz="2800" u="sng">
                <a:latin typeface="Arial" charset="0"/>
                <a:cs typeface="Times New Roman" charset="0"/>
              </a:rPr>
              <a:t>Example</a:t>
            </a:r>
            <a:r>
              <a:rPr lang="en-GB" sz="2800">
                <a:latin typeface="Arial" charset="0"/>
                <a:cs typeface="Times New Roman" charset="0"/>
              </a:rPr>
              <a:t>.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1219200" y="3048000"/>
            <a:ext cx="1752600" cy="762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good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3505200" y="3048000"/>
            <a:ext cx="1752600" cy="762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fine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5943600" y="3048000"/>
            <a:ext cx="1752600" cy="762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okay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1066800" y="4038600"/>
            <a:ext cx="7620000" cy="14319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4400" i="1" dirty="0">
                <a:solidFill>
                  <a:schemeClr val="tx2"/>
                </a:solidFill>
              </a:rPr>
              <a:t>Similar means almost the same but with a small difference.</a:t>
            </a:r>
          </a:p>
        </p:txBody>
      </p:sp>
    </p:spTree>
    <p:extLst>
      <p:ext uri="{BB962C8B-B14F-4D97-AF65-F5344CB8AC3E}">
        <p14:creationId xmlns:p14="http://schemas.microsoft.com/office/powerpoint/2010/main" val="11337675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 autoUpdateAnimBg="0"/>
      <p:bldP spid="25604" grpId="0" animBg="1" autoUpdateAnimBg="0"/>
      <p:bldP spid="25605" grpId="0" animBg="1" autoUpdateAnimBg="0"/>
      <p:bldP spid="25606" grpId="0" animBg="1" autoUpdateAnimBg="0"/>
      <p:bldP spid="25607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 Idea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778" y="1419639"/>
            <a:ext cx="7556313" cy="361121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Can you match the synonym pairs? (Answers on next slide)</a:t>
            </a:r>
            <a:endParaRPr lang="en-GB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743200" y="2133600"/>
            <a:ext cx="1752600" cy="81915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huge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953000" y="2133600"/>
            <a:ext cx="1752600" cy="81915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soggy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743200" y="3200400"/>
            <a:ext cx="1752600" cy="81915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hot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4953000" y="3200400"/>
            <a:ext cx="1752600" cy="81915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big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2743200" y="4267200"/>
            <a:ext cx="1752600" cy="81915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wet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4953000" y="4267200"/>
            <a:ext cx="1752600" cy="81915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ill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2743200" y="5334000"/>
            <a:ext cx="1752600" cy="81915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sick</a:t>
            </a: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4953000" y="5334000"/>
            <a:ext cx="1752600" cy="81915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warm</a:t>
            </a:r>
          </a:p>
        </p:txBody>
      </p:sp>
    </p:spTree>
    <p:extLst>
      <p:ext uri="{BB962C8B-B14F-4D97-AF65-F5344CB8AC3E}">
        <p14:creationId xmlns:p14="http://schemas.microsoft.com/office/powerpoint/2010/main" val="2069232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 Idea</a:t>
            </a:r>
            <a:endParaRPr lang="en-GB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743200" y="2133600"/>
            <a:ext cx="1752600" cy="81915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huge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864652" y="4267200"/>
            <a:ext cx="1752600" cy="8191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 dirty="0">
                <a:solidFill>
                  <a:schemeClr val="bg1"/>
                </a:solidFill>
                <a:latin typeface="Tahoma" charset="0"/>
              </a:rPr>
              <a:t>soggy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743200" y="3200400"/>
            <a:ext cx="1752600" cy="81915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hot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4787348" y="2133600"/>
            <a:ext cx="1752600" cy="8191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big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2743200" y="4267200"/>
            <a:ext cx="1752600" cy="81915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wet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4864652" y="5334000"/>
            <a:ext cx="1752600" cy="8191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ill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2743200" y="5334000"/>
            <a:ext cx="1752600" cy="81915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sick</a:t>
            </a: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4787348" y="3200400"/>
            <a:ext cx="1752600" cy="8191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4400">
                <a:solidFill>
                  <a:schemeClr val="bg1"/>
                </a:solidFill>
                <a:latin typeface="Tahoma" charset="0"/>
              </a:rPr>
              <a:t>warm</a:t>
            </a:r>
          </a:p>
        </p:txBody>
      </p:sp>
      <p:cxnSp>
        <p:nvCxnSpPr>
          <p:cNvPr id="14" name="Straight Connector 13"/>
          <p:cNvCxnSpPr>
            <a:stCxn id="4" idx="3"/>
            <a:endCxn id="7" idx="1"/>
          </p:cNvCxnSpPr>
          <p:nvPr/>
        </p:nvCxnSpPr>
        <p:spPr>
          <a:xfrm>
            <a:off x="4495800" y="2543175"/>
            <a:ext cx="29154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495800" y="3623227"/>
            <a:ext cx="29154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558748" y="4749662"/>
            <a:ext cx="29154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502426" y="5820880"/>
            <a:ext cx="29154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5562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pPr eaLnBrk="1" hangingPunct="1"/>
            <a:r>
              <a:rPr lang="en-GB">
                <a:solidFill>
                  <a:schemeClr val="bg1"/>
                </a:solidFill>
                <a:latin typeface="Times New Roman" charset="0"/>
                <a:cs typeface="Times New Roman" charset="0"/>
              </a:rPr>
              <a:t>How can we use synonyms?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E6B9B8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>
                <a:latin typeface="Arial" charset="0"/>
                <a:cs typeface="Times New Roman" charset="0"/>
              </a:rPr>
              <a:t>Synonyms can be used instead of </a:t>
            </a:r>
            <a:r>
              <a:rPr lang="en-GB" sz="3600" b="1">
                <a:latin typeface="Arial" charset="0"/>
                <a:cs typeface="Times New Roman" charset="0"/>
              </a:rPr>
              <a:t>common</a:t>
            </a:r>
            <a:r>
              <a:rPr lang="en-GB">
                <a:latin typeface="Arial" charset="0"/>
                <a:cs typeface="Times New Roman" charset="0"/>
              </a:rPr>
              <a:t> words (high frequency words.)</a:t>
            </a:r>
          </a:p>
          <a:p>
            <a:pPr eaLnBrk="1" hangingPunct="1">
              <a:lnSpc>
                <a:spcPct val="90000"/>
              </a:lnSpc>
            </a:pPr>
            <a:r>
              <a:rPr lang="en-GB">
                <a:latin typeface="Arial" charset="0"/>
                <a:cs typeface="Times New Roman" charset="0"/>
              </a:rPr>
              <a:t>Common words lack power in our writing. They can make our writing </a:t>
            </a:r>
            <a:r>
              <a:rPr lang="en-GB" sz="3600" b="1">
                <a:latin typeface="Arial" charset="0"/>
                <a:cs typeface="Times New Roman" charset="0"/>
              </a:rPr>
              <a:t>boring</a:t>
            </a:r>
            <a:r>
              <a:rPr lang="en-GB">
                <a:latin typeface="Arial" charset="0"/>
                <a:cs typeface="Times New Roman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GB">
                <a:latin typeface="Arial" charset="0"/>
                <a:cs typeface="Times New Roman" charset="0"/>
              </a:rPr>
              <a:t>By choosing more </a:t>
            </a:r>
            <a:r>
              <a:rPr lang="en-GB" sz="3600" b="1">
                <a:latin typeface="Arial" charset="0"/>
                <a:cs typeface="Times New Roman" charset="0"/>
              </a:rPr>
              <a:t>unusual</a:t>
            </a:r>
            <a:r>
              <a:rPr lang="en-GB">
                <a:latin typeface="Arial" charset="0"/>
                <a:cs typeface="Times New Roman" charset="0"/>
              </a:rPr>
              <a:t> words a text can become </a:t>
            </a:r>
            <a:r>
              <a:rPr lang="en-GB" sz="3600" b="1">
                <a:latin typeface="Arial" charset="0"/>
                <a:cs typeface="Times New Roman" charset="0"/>
              </a:rPr>
              <a:t>interesting</a:t>
            </a:r>
            <a:r>
              <a:rPr lang="en-GB">
                <a:latin typeface="Arial" charset="0"/>
                <a:cs typeface="Times New Roman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042252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dirty="0" smtClean="0">
                <a:cs typeface="Times New Roman" charset="0"/>
              </a:rPr>
              <a:t>Activity Idea 2 </a:t>
            </a:r>
            <a:endParaRPr lang="en-GB" dirty="0">
              <a:cs typeface="Times New Roman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8474" y="2327275"/>
            <a:ext cx="7556313" cy="4144963"/>
          </a:xfrm>
        </p:spPr>
        <p:txBody>
          <a:bodyPr/>
          <a:lstStyle/>
          <a:p>
            <a:pPr eaLnBrk="1" hangingPunct="1"/>
            <a:r>
              <a:rPr lang="en-GB" dirty="0">
                <a:latin typeface="Arial" charset="0"/>
                <a:cs typeface="Times New Roman" charset="0"/>
              </a:rPr>
              <a:t>It was a </a:t>
            </a:r>
            <a:r>
              <a:rPr lang="en-GB" sz="3600" b="1" dirty="0">
                <a:latin typeface="Arial" charset="0"/>
                <a:cs typeface="Times New Roman" charset="0"/>
              </a:rPr>
              <a:t>nice hot</a:t>
            </a:r>
            <a:r>
              <a:rPr lang="en-GB" dirty="0">
                <a:latin typeface="Arial" charset="0"/>
                <a:cs typeface="Times New Roman" charset="0"/>
              </a:rPr>
              <a:t> day. </a:t>
            </a:r>
          </a:p>
          <a:p>
            <a:pPr eaLnBrk="1" hangingPunct="1"/>
            <a:endParaRPr lang="en-GB" dirty="0">
              <a:latin typeface="Arial" charset="0"/>
              <a:cs typeface="Times New Roman" charset="0"/>
            </a:endParaRPr>
          </a:p>
          <a:p>
            <a:pPr eaLnBrk="1" hangingPunct="1"/>
            <a:r>
              <a:rPr lang="en-GB" dirty="0">
                <a:latin typeface="Arial" charset="0"/>
                <a:cs typeface="Times New Roman" charset="0"/>
              </a:rPr>
              <a:t>Tom </a:t>
            </a:r>
            <a:r>
              <a:rPr lang="en-GB" sz="3600" b="1" dirty="0">
                <a:latin typeface="Arial" charset="0"/>
                <a:cs typeface="Times New Roman" charset="0"/>
              </a:rPr>
              <a:t>went down</a:t>
            </a:r>
            <a:r>
              <a:rPr lang="en-GB" dirty="0">
                <a:latin typeface="Arial" charset="0"/>
                <a:cs typeface="Times New Roman" charset="0"/>
              </a:rPr>
              <a:t> the road.</a:t>
            </a:r>
          </a:p>
          <a:p>
            <a:pPr eaLnBrk="1" hangingPunct="1"/>
            <a:endParaRPr lang="en-GB" dirty="0">
              <a:latin typeface="Arial" charset="0"/>
              <a:cs typeface="Times New Roman" charset="0"/>
            </a:endParaRPr>
          </a:p>
          <a:p>
            <a:pPr eaLnBrk="1" hangingPunct="1"/>
            <a:r>
              <a:rPr lang="en-GB" dirty="0">
                <a:latin typeface="Arial" charset="0"/>
                <a:cs typeface="Times New Roman" charset="0"/>
              </a:rPr>
              <a:t>The </a:t>
            </a:r>
            <a:r>
              <a:rPr lang="en-GB" sz="3600" b="1" dirty="0">
                <a:latin typeface="Arial" charset="0"/>
                <a:cs typeface="Times New Roman" charset="0"/>
              </a:rPr>
              <a:t>dog</a:t>
            </a:r>
            <a:r>
              <a:rPr lang="en-GB" dirty="0">
                <a:latin typeface="Arial" charset="0"/>
                <a:cs typeface="Times New Roman" charset="0"/>
              </a:rPr>
              <a:t> was </a:t>
            </a:r>
            <a:r>
              <a:rPr lang="en-GB" sz="3600" b="1" dirty="0">
                <a:latin typeface="Arial" charset="0"/>
                <a:cs typeface="Times New Roman" charset="0"/>
              </a:rPr>
              <a:t>big.</a:t>
            </a:r>
          </a:p>
          <a:p>
            <a:pPr eaLnBrk="1" hangingPunct="1">
              <a:buFont typeface="Wingdings" charset="0"/>
              <a:buNone/>
            </a:pPr>
            <a:endParaRPr lang="en-GB" dirty="0">
              <a:latin typeface="Arial" charset="0"/>
              <a:cs typeface="Times New Roman" charset="0"/>
            </a:endParaRPr>
          </a:p>
          <a:p>
            <a:pPr eaLnBrk="1" hangingPunct="1"/>
            <a:endParaRPr lang="en-GB" dirty="0">
              <a:latin typeface="Arial" charset="0"/>
              <a:cs typeface="Times New Roman" charset="0"/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048000" y="2057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/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1801744" y="2327275"/>
            <a:ext cx="1700214" cy="685800"/>
          </a:xfrm>
          <a:prstGeom prst="rect">
            <a:avLst/>
          </a:prstGeom>
          <a:solidFill>
            <a:schemeClr val="bg1"/>
          </a:solidFill>
          <a:ln w="5715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1360004" y="3619500"/>
            <a:ext cx="2337330" cy="685800"/>
          </a:xfrm>
          <a:prstGeom prst="rect">
            <a:avLst/>
          </a:prstGeom>
          <a:solidFill>
            <a:schemeClr val="bg1"/>
          </a:solidFill>
          <a:ln w="5715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2782934" y="4999860"/>
            <a:ext cx="1004979" cy="685800"/>
          </a:xfrm>
          <a:prstGeom prst="rect">
            <a:avLst/>
          </a:prstGeom>
          <a:solidFill>
            <a:schemeClr val="bg1"/>
          </a:solidFill>
          <a:ln w="5715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177" name="Text Box 11"/>
          <p:cNvSpPr txBox="1">
            <a:spLocks noChangeArrowheads="1"/>
          </p:cNvSpPr>
          <p:nvPr/>
        </p:nvSpPr>
        <p:spPr bwMode="auto">
          <a:xfrm>
            <a:off x="6613525" y="1870075"/>
            <a:ext cx="1539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lvl9pPr>
          </a:lstStyle>
          <a:p>
            <a:pPr eaLnBrk="1" hangingPunct="1"/>
            <a:r>
              <a:rPr lang="en-GB"/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498474" y="1600200"/>
            <a:ext cx="40446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GB" b="1" dirty="0">
                <a:latin typeface="Arial" charset="0"/>
                <a:cs typeface="Times New Roman" charset="0"/>
              </a:rPr>
              <a:t>Improve the text with synonyms.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67737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 autoUpdateAnimBg="0"/>
      <p:bldP spid="29703" grpId="0" animBg="1"/>
      <p:bldP spid="29704" grpId="0" animBg="1"/>
      <p:bldP spid="29706" grpId="0" animBg="1"/>
    </p:bldLst>
  </p:timing>
</p:sld>
</file>

<file path=ppt/theme/theme1.xml><?xml version="1.0" encoding="utf-8"?>
<a:theme xmlns:a="http://schemas.openxmlformats.org/drawingml/2006/main" name="Advantage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Advantage">
      <a:majorFont>
        <a:latin typeface="Rockwell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Rockwell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Advantag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Advantage.thmx</Template>
  <TotalTime>54</TotalTime>
  <Words>145</Words>
  <Application>Microsoft Macintosh PowerPoint</Application>
  <PresentationFormat>On-screen Show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Advantage</vt:lpstr>
      <vt:lpstr>Synonyms</vt:lpstr>
      <vt:lpstr>What is a synonym?</vt:lpstr>
      <vt:lpstr>Activity Idea 1</vt:lpstr>
      <vt:lpstr>Activity Idea</vt:lpstr>
      <vt:lpstr>How can we use synonyms?</vt:lpstr>
      <vt:lpstr>Activity Idea 2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Auxiliary verbs </dc:title>
  <dc:creator>Emily Sharratt</dc:creator>
  <cp:lastModifiedBy>Emily Sharratt</cp:lastModifiedBy>
  <cp:revision>6</cp:revision>
  <dcterms:created xsi:type="dcterms:W3CDTF">2017-02-28T18:53:02Z</dcterms:created>
  <dcterms:modified xsi:type="dcterms:W3CDTF">2020-04-17T14:27:19Z</dcterms:modified>
</cp:coreProperties>
</file>