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2"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15" autoAdjust="0"/>
  </p:normalViewPr>
  <p:slideViewPr>
    <p:cSldViewPr>
      <p:cViewPr varScale="1">
        <p:scale>
          <a:sx n="81" d="100"/>
          <a:sy n="81" d="100"/>
        </p:scale>
        <p:origin x="-105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8946F0-C1A1-4762-A689-27B1499A745F}" type="datetimeFigureOut">
              <a:rPr lang="en-GB" smtClean="0"/>
              <a:t>07/06/2020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434586-727E-4345-A5EB-A9B0888A3890}" type="slidenum">
              <a:rPr lang="en-GB" smtClean="0"/>
              <a:t>‹#›</a:t>
            </a:fld>
            <a:endParaRPr lang="en-GB" dirty="0"/>
          </a:p>
        </p:txBody>
      </p:sp>
    </p:spTree>
    <p:extLst>
      <p:ext uri="{BB962C8B-B14F-4D97-AF65-F5344CB8AC3E}">
        <p14:creationId xmlns:p14="http://schemas.microsoft.com/office/powerpoint/2010/main" val="3913853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492F0991-78E0-4103-9E35-05EC1243EC12}" type="datetimeFigureOut">
              <a:rPr lang="en-GB" smtClean="0"/>
              <a:t>07/06/2020</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371A70B-A511-40EA-B0F1-09CDE1E5759D}" type="slidenum">
              <a:rPr lang="en-GB" smtClean="0"/>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371A70B-A511-40EA-B0F1-09CDE1E5759D}" type="slidenum">
              <a:rPr lang="en-GB" smtClean="0"/>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7" name="Slide Number Placeholder 6"/>
          <p:cNvSpPr>
            <a:spLocks noGrp="1"/>
          </p:cNvSpPr>
          <p:nvPr>
            <p:ph type="sldNum" sz="quarter" idx="12"/>
          </p:nvPr>
        </p:nvSpPr>
        <p:spPr/>
        <p:txBody>
          <a:bodyPr/>
          <a:lstStyle/>
          <a:p>
            <a:fld id="{5371A70B-A511-40EA-B0F1-09CDE1E5759D}" type="slidenum">
              <a:rPr lang="en-GB" smtClean="0"/>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2F0991-78E0-4103-9E35-05EC1243EC12}" type="datetimeFigureOut">
              <a:rPr lang="en-GB" smtClean="0"/>
              <a:t>07/06/2020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371A70B-A511-40EA-B0F1-09CDE1E5759D}"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492F0991-78E0-4103-9E35-05EC1243EC12}" type="datetimeFigureOut">
              <a:rPr lang="en-GB" smtClean="0"/>
              <a:t>07/06/2020</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371A70B-A511-40EA-B0F1-09CDE1E5759D}"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fif"/><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33365" y="2492896"/>
            <a:ext cx="3313355" cy="1944216"/>
          </a:xfrm>
        </p:spPr>
        <p:txBody>
          <a:bodyPr>
            <a:noAutofit/>
          </a:bodyPr>
          <a:lstStyle/>
          <a:p>
            <a:r>
              <a:rPr lang="en-GB" sz="7200" dirty="0" smtClean="0"/>
              <a:t/>
            </a:r>
            <a:br>
              <a:rPr lang="en-GB" sz="7200" dirty="0" smtClean="0"/>
            </a:br>
            <a:r>
              <a:rPr lang="en-GB" sz="5800" dirty="0" smtClean="0"/>
              <a:t>Northern</a:t>
            </a:r>
            <a:r>
              <a:rPr lang="en-GB" sz="6000" dirty="0" smtClean="0"/>
              <a:t/>
            </a:r>
            <a:br>
              <a:rPr lang="en-GB" sz="6000" dirty="0" smtClean="0"/>
            </a:br>
            <a:r>
              <a:rPr lang="en-GB" sz="7200" dirty="0" smtClean="0"/>
              <a:t>Ireland</a:t>
            </a:r>
            <a:endParaRPr lang="en-GB" sz="7200" dirty="0"/>
          </a:p>
        </p:txBody>
      </p:sp>
      <p:pic>
        <p:nvPicPr>
          <p:cNvPr id="1026" name="Picture 2" descr="C:\Users\User\AppData\Local\Microsoft\Windows\INetCache\IE\S2WFZWHZ\ireland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0"/>
            <a:ext cx="3528392" cy="2377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2430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817160"/>
          </a:xfrm>
        </p:spPr>
        <p:txBody>
          <a:bodyPr>
            <a:noAutofit/>
          </a:bodyPr>
          <a:lstStyle/>
          <a:p>
            <a:pPr algn="ctr"/>
            <a:r>
              <a:rPr lang="en-GB" sz="6600" dirty="0" smtClean="0"/>
              <a:t>Map of counties</a:t>
            </a:r>
            <a:endParaRPr lang="en-GB" sz="6600" dirty="0"/>
          </a:p>
        </p:txBody>
      </p:sp>
      <p:sp>
        <p:nvSpPr>
          <p:cNvPr id="3" name="TextBox 2"/>
          <p:cNvSpPr txBox="1"/>
          <p:nvPr/>
        </p:nvSpPr>
        <p:spPr>
          <a:xfrm>
            <a:off x="4842974" y="1700808"/>
            <a:ext cx="4032448" cy="4832092"/>
          </a:xfrm>
          <a:prstGeom prst="rect">
            <a:avLst/>
          </a:prstGeom>
          <a:noFill/>
        </p:spPr>
        <p:txBody>
          <a:bodyPr wrap="square" rtlCol="0">
            <a:spAutoFit/>
          </a:bodyPr>
          <a:lstStyle/>
          <a:p>
            <a:r>
              <a:rPr lang="en-GB" sz="2800" dirty="0" smtClean="0"/>
              <a:t>The counties names are:</a:t>
            </a:r>
          </a:p>
          <a:p>
            <a:r>
              <a:rPr lang="en-GB" sz="2800" dirty="0" smtClean="0">
                <a:solidFill>
                  <a:srgbClr val="FF0000"/>
                </a:solidFill>
              </a:rPr>
              <a:t>F</a:t>
            </a:r>
            <a:r>
              <a:rPr lang="en-GB" sz="2800" dirty="0" smtClean="0"/>
              <a:t>ermanagh</a:t>
            </a:r>
          </a:p>
          <a:p>
            <a:r>
              <a:rPr lang="en-GB" sz="2800" dirty="0" smtClean="0">
                <a:solidFill>
                  <a:srgbClr val="FF0000"/>
                </a:solidFill>
              </a:rPr>
              <a:t>A</a:t>
            </a:r>
            <a:r>
              <a:rPr lang="en-GB" sz="2800" dirty="0" smtClean="0"/>
              <a:t>rmagh</a:t>
            </a:r>
          </a:p>
          <a:p>
            <a:r>
              <a:rPr lang="en-GB" sz="2800" dirty="0" smtClean="0">
                <a:solidFill>
                  <a:srgbClr val="FF0000"/>
                </a:solidFill>
              </a:rPr>
              <a:t>T</a:t>
            </a:r>
            <a:r>
              <a:rPr lang="en-GB" sz="2800" dirty="0" smtClean="0"/>
              <a:t>yrone</a:t>
            </a:r>
          </a:p>
          <a:p>
            <a:endParaRPr lang="en-GB" sz="2800" dirty="0">
              <a:solidFill>
                <a:srgbClr val="FF0000"/>
              </a:solidFill>
            </a:endParaRPr>
          </a:p>
          <a:p>
            <a:r>
              <a:rPr lang="en-GB" sz="2800" dirty="0" smtClean="0">
                <a:solidFill>
                  <a:srgbClr val="FF0000"/>
                </a:solidFill>
              </a:rPr>
              <a:t>D</a:t>
            </a:r>
            <a:r>
              <a:rPr lang="en-GB" sz="2800" dirty="0" smtClean="0"/>
              <a:t>erry</a:t>
            </a:r>
          </a:p>
          <a:p>
            <a:r>
              <a:rPr lang="en-GB" sz="2800" dirty="0" smtClean="0">
                <a:solidFill>
                  <a:srgbClr val="FF0000"/>
                </a:solidFill>
              </a:rPr>
              <a:t>A</a:t>
            </a:r>
            <a:r>
              <a:rPr lang="en-GB" sz="2800" dirty="0" smtClean="0"/>
              <a:t>ntrim</a:t>
            </a:r>
          </a:p>
          <a:p>
            <a:r>
              <a:rPr lang="en-GB" sz="2800" dirty="0" smtClean="0">
                <a:solidFill>
                  <a:srgbClr val="FF0000"/>
                </a:solidFill>
              </a:rPr>
              <a:t>D</a:t>
            </a:r>
            <a:r>
              <a:rPr lang="en-GB" sz="2800" dirty="0" smtClean="0"/>
              <a:t>own</a:t>
            </a:r>
          </a:p>
          <a:p>
            <a:r>
              <a:rPr lang="en-GB" sz="2800" dirty="0" smtClean="0"/>
              <a:t>A good way to remember is </a:t>
            </a:r>
            <a:r>
              <a:rPr lang="en-GB" sz="2800" dirty="0" smtClean="0">
                <a:solidFill>
                  <a:srgbClr val="FF0000"/>
                </a:solidFill>
              </a:rPr>
              <a:t>FAT DAD</a:t>
            </a:r>
            <a:endParaRPr lang="en-GB" sz="2800" dirty="0" smtClean="0"/>
          </a:p>
        </p:txBody>
      </p:sp>
      <p:pic>
        <p:nvPicPr>
          <p:cNvPr id="2056" name="Picture 8" descr="C:\Users\User\AppData\Local\Microsoft\Windows\INetCache\IE\S2WFZWHZ\1200px-Northern_Ireland_-_Counties[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668" y="2132856"/>
            <a:ext cx="4203548" cy="35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5849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fade">
                                      <p:cBhvr>
                                        <p:cTn id="7" dur="1000"/>
                                        <p:tgtEl>
                                          <p:spTgt spid="2056"/>
                                        </p:tgtEl>
                                      </p:cBhvr>
                                    </p:animEffect>
                                    <p:anim calcmode="lin" valueType="num">
                                      <p:cBhvr>
                                        <p:cTn id="8" dur="1000" fill="hold"/>
                                        <p:tgtEl>
                                          <p:spTgt spid="2056"/>
                                        </p:tgtEl>
                                        <p:attrNameLst>
                                          <p:attrName>ppt_x</p:attrName>
                                        </p:attrNameLst>
                                      </p:cBhvr>
                                      <p:tavLst>
                                        <p:tav tm="0">
                                          <p:val>
                                            <p:strVal val="#ppt_x"/>
                                          </p:val>
                                        </p:tav>
                                        <p:tav tm="100000">
                                          <p:val>
                                            <p:strVal val="#ppt_x"/>
                                          </p:val>
                                        </p:tav>
                                      </p:tavLst>
                                    </p:anim>
                                    <p:anim calcmode="lin" valueType="num">
                                      <p:cBhvr>
                                        <p:cTn id="9" dur="1000" fill="hold"/>
                                        <p:tgtEl>
                                          <p:spTgt spid="205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2" name="Picture 10" descr="Map of Northern Ireland and the bor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692696"/>
            <a:ext cx="7792471"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7731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82"/>
                                        </p:tgtEl>
                                        <p:attrNameLst>
                                          <p:attrName>style.visibility</p:attrName>
                                        </p:attrNameLst>
                                      </p:cBhvr>
                                      <p:to>
                                        <p:strVal val="visible"/>
                                      </p:to>
                                    </p:set>
                                    <p:animEffect transition="in" filter="wipe(down)">
                                      <p:cBhvr>
                                        <p:cTn id="7" dur="500"/>
                                        <p:tgtEl>
                                          <p:spTgt spid="3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Belfast</a:t>
            </a:r>
            <a:endParaRPr lang="en-GB" sz="7000" dirty="0"/>
          </a:p>
        </p:txBody>
      </p:sp>
      <p:sp>
        <p:nvSpPr>
          <p:cNvPr id="3" name="Content Placeholder 2"/>
          <p:cNvSpPr>
            <a:spLocks noGrp="1"/>
          </p:cNvSpPr>
          <p:nvPr>
            <p:ph sz="quarter" idx="13"/>
          </p:nvPr>
        </p:nvSpPr>
        <p:spPr>
          <a:xfrm>
            <a:off x="755576" y="2348880"/>
            <a:ext cx="3816424" cy="3816424"/>
          </a:xfrm>
        </p:spPr>
        <p:txBody>
          <a:bodyPr>
            <a:normAutofit lnSpcReduction="10000"/>
          </a:bodyPr>
          <a:lstStyle/>
          <a:p>
            <a:pPr marL="68580" indent="0">
              <a:buNone/>
            </a:pPr>
            <a:r>
              <a:rPr lang="en-GB" dirty="0" smtClean="0"/>
              <a:t>This amazing place is the capital of Northern Ireland. It houses many tourist attractions, such as Titanic Belfast. The word Belfast comes from Irish words Béal Feirste meaning mouth of the sea bank ford. Albert Tower is  sinking and leaning by 4 feet.</a:t>
            </a:r>
            <a:endParaRPr lang="en-GB" dirty="0"/>
          </a:p>
        </p:txBody>
      </p:sp>
      <p:pic>
        <p:nvPicPr>
          <p:cNvPr id="4098" name="Picture 2" descr="C:\Users\User\AppData\Local\Microsoft\Windows\INetCache\IE\S2WFZWHZ\5212509_b24be5de[1].jpg"/>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4788024" y="2312988"/>
            <a:ext cx="3312368" cy="4068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234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wipe(down)">
                                      <p:cBhvr>
                                        <p:cTn id="2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Fermanagh</a:t>
            </a:r>
            <a:endParaRPr lang="en-GB" sz="7000" dirty="0"/>
          </a:p>
        </p:txBody>
      </p:sp>
      <p:sp>
        <p:nvSpPr>
          <p:cNvPr id="3" name="Content Placeholder 2"/>
          <p:cNvSpPr>
            <a:spLocks noGrp="1"/>
          </p:cNvSpPr>
          <p:nvPr>
            <p:ph sz="quarter" idx="13"/>
          </p:nvPr>
        </p:nvSpPr>
        <p:spPr>
          <a:xfrm>
            <a:off x="539552" y="2276872"/>
            <a:ext cx="4032448" cy="3600400"/>
          </a:xfrm>
        </p:spPr>
        <p:txBody>
          <a:bodyPr/>
          <a:lstStyle/>
          <a:p>
            <a:pPr marL="68580" indent="0">
              <a:buNone/>
            </a:pPr>
            <a:r>
              <a:rPr lang="en-GB" dirty="0" smtClean="0"/>
              <a:t>With its main town Enniskillen, it’s a very beautiful county. The word Fermanagh comes from the Irish words Fir Manach meaning Men of Manach. It is a county of the lakes.</a:t>
            </a:r>
            <a:endParaRPr lang="en-GB" dirty="0"/>
          </a:p>
        </p:txBody>
      </p:sp>
      <p:sp>
        <p:nvSpPr>
          <p:cNvPr id="4" name="Content Placeholder 3"/>
          <p:cNvSpPr>
            <a:spLocks noGrp="1"/>
          </p:cNvSpPr>
          <p:nvPr>
            <p:ph sz="quarter" idx="14"/>
          </p:nvPr>
        </p:nvSpPr>
        <p:spPr>
          <a:ln>
            <a:noFill/>
          </a:ln>
        </p:spPr>
        <p:txBody>
          <a:bodyPr/>
          <a:lstStyle/>
          <a:p>
            <a:pPr marL="68580" indent="0">
              <a:buNone/>
            </a:pP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276872"/>
            <a:ext cx="421246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94982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Armagh</a:t>
            </a:r>
            <a:endParaRPr lang="en-GB" sz="7000" dirty="0"/>
          </a:p>
        </p:txBody>
      </p:sp>
      <p:sp>
        <p:nvSpPr>
          <p:cNvPr id="3" name="Content Placeholder 2"/>
          <p:cNvSpPr>
            <a:spLocks noGrp="1"/>
          </p:cNvSpPr>
          <p:nvPr>
            <p:ph sz="quarter" idx="13"/>
          </p:nvPr>
        </p:nvSpPr>
        <p:spPr>
          <a:xfrm>
            <a:off x="755576" y="2313432"/>
            <a:ext cx="3706696" cy="3493008"/>
          </a:xfrm>
        </p:spPr>
        <p:txBody>
          <a:bodyPr/>
          <a:lstStyle/>
          <a:p>
            <a:pPr marL="68580" indent="0">
              <a:buNone/>
            </a:pPr>
            <a:r>
              <a:rPr lang="en-GB" dirty="0" smtClean="0"/>
              <a:t>This places main city is also called Armagh and is believed to be one of the oldest cities in Ireland. Its soil is very fertile and good for growing apple trees so it is sometimes called the orchard county.</a:t>
            </a:r>
            <a:endParaRPr lang="en-GB" dirty="0"/>
          </a:p>
        </p:txBody>
      </p:sp>
      <p:sp>
        <p:nvSpPr>
          <p:cNvPr id="4" name="Content Placeholder 3"/>
          <p:cNvSpPr>
            <a:spLocks noGrp="1"/>
          </p:cNvSpPr>
          <p:nvPr>
            <p:ph sz="quarter" idx="14"/>
          </p:nvPr>
        </p:nvSpPr>
        <p:spPr>
          <a:xfrm>
            <a:off x="6732240" y="3645024"/>
            <a:ext cx="1872208" cy="792089"/>
          </a:xfrm>
        </p:spPr>
        <p:txBody>
          <a:bodyPr/>
          <a:lstStyle/>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24944"/>
            <a:ext cx="4081843"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1655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Tyrone</a:t>
            </a:r>
            <a:endParaRPr lang="en-GB" sz="7000" dirty="0"/>
          </a:p>
        </p:txBody>
      </p:sp>
      <p:sp>
        <p:nvSpPr>
          <p:cNvPr id="3" name="Content Placeholder 2"/>
          <p:cNvSpPr>
            <a:spLocks noGrp="1"/>
          </p:cNvSpPr>
          <p:nvPr>
            <p:ph sz="quarter" idx="13"/>
          </p:nvPr>
        </p:nvSpPr>
        <p:spPr>
          <a:xfrm>
            <a:off x="755576" y="2313432"/>
            <a:ext cx="3744416" cy="3493008"/>
          </a:xfrm>
        </p:spPr>
        <p:txBody>
          <a:bodyPr/>
          <a:lstStyle/>
          <a:p>
            <a:pPr marL="68580" indent="0">
              <a:buNone/>
            </a:pPr>
            <a:r>
              <a:rPr lang="en-GB" dirty="0"/>
              <a:t>Co. Tyrone’s main town is Omagh</a:t>
            </a:r>
            <a:r>
              <a:rPr lang="en-GB" dirty="0" smtClean="0"/>
              <a:t>. It has a motto of </a:t>
            </a:r>
            <a:r>
              <a:rPr lang="en-GB" dirty="0"/>
              <a:t>By wisdom and </a:t>
            </a:r>
            <a:r>
              <a:rPr lang="en-GB" dirty="0" smtClean="0"/>
              <a:t>prudence. It also houses many famous places and many good views. Co. Tyrone has the colours of red and white.</a:t>
            </a:r>
            <a:endParaRPr lang="en-GB" dirty="0"/>
          </a:p>
        </p:txBody>
      </p:sp>
      <p:sp>
        <p:nvSpPr>
          <p:cNvPr id="4" name="Content Placeholder 3"/>
          <p:cNvSpPr>
            <a:spLocks noGrp="1"/>
          </p:cNvSpPr>
          <p:nvPr>
            <p:ph sz="quarter" idx="14"/>
          </p:nvPr>
        </p:nvSpPr>
        <p:spPr>
          <a:ln>
            <a:noFill/>
          </a:ln>
        </p:spPr>
        <p:txBody>
          <a:bodyPr/>
          <a:lstStyle/>
          <a:p>
            <a:pPr marL="6858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276872"/>
            <a:ext cx="4133172"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03160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a:t>
            </a:r>
            <a:r>
              <a:rPr lang="en-GB" sz="7000" dirty="0"/>
              <a:t>D</a:t>
            </a:r>
            <a:r>
              <a:rPr lang="en-GB" sz="7000" dirty="0" smtClean="0"/>
              <a:t>erry </a:t>
            </a:r>
            <a:endParaRPr lang="en-GB" sz="7000" dirty="0"/>
          </a:p>
        </p:txBody>
      </p:sp>
      <p:sp>
        <p:nvSpPr>
          <p:cNvPr id="3" name="Content Placeholder 2"/>
          <p:cNvSpPr>
            <a:spLocks noGrp="1"/>
          </p:cNvSpPr>
          <p:nvPr>
            <p:ph sz="quarter" idx="13"/>
          </p:nvPr>
        </p:nvSpPr>
        <p:spPr>
          <a:xfrm>
            <a:off x="971600" y="2313432"/>
            <a:ext cx="3528392" cy="3491832"/>
          </a:xfrm>
        </p:spPr>
        <p:txBody>
          <a:bodyPr>
            <a:normAutofit/>
          </a:bodyPr>
          <a:lstStyle/>
          <a:p>
            <a:pPr marL="68580" indent="0">
              <a:buNone/>
            </a:pPr>
            <a:r>
              <a:rPr lang="en-GB" dirty="0"/>
              <a:t>Derry also called Londonderry </a:t>
            </a:r>
            <a:r>
              <a:rPr lang="en-GB" dirty="0" smtClean="0"/>
              <a:t>houses many </a:t>
            </a:r>
            <a:r>
              <a:rPr lang="en-GB" dirty="0"/>
              <a:t>historic places and won first place prize for UK City of Culture</a:t>
            </a:r>
            <a:r>
              <a:rPr lang="en-GB" dirty="0" smtClean="0"/>
              <a:t>. Its main city is also called Derry although sometimes called the walled city.</a:t>
            </a:r>
            <a:endParaRPr lang="en-GB" dirty="0"/>
          </a:p>
        </p:txBody>
      </p:sp>
      <p:sp>
        <p:nvSpPr>
          <p:cNvPr id="6" name="Content Placeholder 5"/>
          <p:cNvSpPr>
            <a:spLocks noGrp="1"/>
          </p:cNvSpPr>
          <p:nvPr>
            <p:ph sz="quarter" idx="14"/>
          </p:nvPr>
        </p:nvSpPr>
        <p:spPr>
          <a:xfrm>
            <a:off x="4716016" y="2310268"/>
            <a:ext cx="3419856" cy="2414876"/>
          </a:xfrm>
          <a:ln>
            <a:noFill/>
          </a:ln>
        </p:spPr>
        <p:txBody>
          <a:bodyPr/>
          <a:lstStyle/>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3096" y="2306180"/>
            <a:ext cx="4206664" cy="3501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3641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Antrim</a:t>
            </a:r>
            <a:endParaRPr lang="en-GB" sz="7000" dirty="0"/>
          </a:p>
        </p:txBody>
      </p:sp>
      <p:sp>
        <p:nvSpPr>
          <p:cNvPr id="3" name="Content Placeholder 2"/>
          <p:cNvSpPr>
            <a:spLocks noGrp="1"/>
          </p:cNvSpPr>
          <p:nvPr>
            <p:ph sz="quarter" idx="13"/>
          </p:nvPr>
        </p:nvSpPr>
        <p:spPr>
          <a:xfrm>
            <a:off x="755576" y="2291831"/>
            <a:ext cx="3672408" cy="3493008"/>
          </a:xfrm>
        </p:spPr>
        <p:txBody>
          <a:bodyPr>
            <a:normAutofit lnSpcReduction="10000"/>
          </a:bodyPr>
          <a:lstStyle/>
          <a:p>
            <a:pPr marL="68580" indent="0">
              <a:buNone/>
            </a:pPr>
            <a:r>
              <a:rPr lang="en-GB" dirty="0" smtClean="0"/>
              <a:t>This county’s main town is Ballymena and its colours are deep yellow and white. It has a Motto of through trials to triumph. They have two nicknames, one The Glensmen and the other The Saffrons</a:t>
            </a:r>
            <a:r>
              <a:rPr lang="en-GB" dirty="0"/>
              <a:t>.</a:t>
            </a:r>
          </a:p>
        </p:txBody>
      </p:sp>
      <p:sp>
        <p:nvSpPr>
          <p:cNvPr id="4" name="Content Placeholder 3"/>
          <p:cNvSpPr>
            <a:spLocks noGrp="1"/>
          </p:cNvSpPr>
          <p:nvPr>
            <p:ph sz="quarter" idx="14"/>
          </p:nvPr>
        </p:nvSpPr>
        <p:spPr>
          <a:xfrm>
            <a:off x="4645152" y="3140967"/>
            <a:ext cx="3419856" cy="2304257"/>
          </a:xfrm>
        </p:spPr>
        <p:txBody>
          <a:bodyPr/>
          <a:lstStyle/>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852936"/>
            <a:ext cx="4009931" cy="2931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97864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Co. Down</a:t>
            </a:r>
            <a:endParaRPr lang="en-GB" sz="7000" dirty="0"/>
          </a:p>
        </p:txBody>
      </p:sp>
      <p:sp>
        <p:nvSpPr>
          <p:cNvPr id="3" name="Content Placeholder 2"/>
          <p:cNvSpPr>
            <a:spLocks noGrp="1"/>
          </p:cNvSpPr>
          <p:nvPr>
            <p:ph sz="quarter" idx="13"/>
          </p:nvPr>
        </p:nvSpPr>
        <p:spPr>
          <a:xfrm>
            <a:off x="827584" y="2348880"/>
            <a:ext cx="3600400" cy="3493008"/>
          </a:xfrm>
        </p:spPr>
        <p:txBody>
          <a:bodyPr>
            <a:normAutofit lnSpcReduction="10000"/>
          </a:bodyPr>
          <a:lstStyle/>
          <a:p>
            <a:pPr marL="68580" indent="0">
              <a:buNone/>
            </a:pPr>
            <a:r>
              <a:rPr lang="en-GB" dirty="0"/>
              <a:t>Belfast and Lisburn both are split in half by the River Lagan; half in Co. Down, half in Antrim</a:t>
            </a:r>
            <a:r>
              <a:rPr lang="en-GB" dirty="0" smtClean="0"/>
              <a:t>. Newry is also split in half, with half in Down but the other half is in Armagh. Its colours are red and black.</a:t>
            </a:r>
            <a:endParaRPr lang="en-GB" dirty="0"/>
          </a:p>
        </p:txBody>
      </p:sp>
      <p:sp>
        <p:nvSpPr>
          <p:cNvPr id="4" name="Content Placeholder 3"/>
          <p:cNvSpPr>
            <a:spLocks noGrp="1"/>
          </p:cNvSpPr>
          <p:nvPr>
            <p:ph sz="quarter" idx="14"/>
          </p:nvPr>
        </p:nvSpPr>
        <p:spPr>
          <a:xfrm>
            <a:off x="4645152" y="3429000"/>
            <a:ext cx="3419856" cy="1224136"/>
          </a:xfrm>
        </p:spPr>
        <p:txBody>
          <a:bodyPr/>
          <a:lstStyle/>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3169" y="2492896"/>
            <a:ext cx="3998878" cy="303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036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Lough Neagh</a:t>
            </a:r>
            <a:endParaRPr lang="en-GB" sz="7000" dirty="0"/>
          </a:p>
        </p:txBody>
      </p:sp>
      <p:sp>
        <p:nvSpPr>
          <p:cNvPr id="3" name="Content Placeholder 2"/>
          <p:cNvSpPr>
            <a:spLocks noGrp="1"/>
          </p:cNvSpPr>
          <p:nvPr>
            <p:ph sz="quarter" idx="13"/>
          </p:nvPr>
        </p:nvSpPr>
        <p:spPr>
          <a:xfrm>
            <a:off x="683568" y="2313432"/>
            <a:ext cx="3778704" cy="3851872"/>
          </a:xfrm>
        </p:spPr>
        <p:txBody>
          <a:bodyPr>
            <a:normAutofit lnSpcReduction="10000"/>
          </a:bodyPr>
          <a:lstStyle/>
          <a:p>
            <a:pPr marL="68580" indent="0">
              <a:buNone/>
            </a:pPr>
            <a:r>
              <a:rPr lang="en-GB" dirty="0" smtClean="0"/>
              <a:t>Lough Neagh is the biggest freshwater lake in the British Isles. It covers 151square miles or 392km squared. It is famous for its eels. There is also believed to be a Lough Neagh Monster which is cousins with the Lough Ness Monster.</a:t>
            </a:r>
            <a:endParaRPr lang="en-GB" dirty="0"/>
          </a:p>
        </p:txBody>
      </p:sp>
      <p:sp>
        <p:nvSpPr>
          <p:cNvPr id="4" name="Content Placeholder 3"/>
          <p:cNvSpPr>
            <a:spLocks noGrp="1"/>
          </p:cNvSpPr>
          <p:nvPr>
            <p:ph sz="quarter" idx="14"/>
          </p:nvPr>
        </p:nvSpPr>
        <p:spPr>
          <a:xfrm>
            <a:off x="5004048" y="3212975"/>
            <a:ext cx="3060960" cy="2088233"/>
          </a:xfrm>
        </p:spPr>
        <p:txBody>
          <a:bodyPr/>
          <a:lstStyle/>
          <a:p>
            <a:endParaRPr lang="en-GB"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2492896"/>
            <a:ext cx="3837540" cy="2972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2458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000" dirty="0" smtClean="0"/>
              <a:t>Famous Places</a:t>
            </a:r>
            <a:endParaRPr lang="en-GB" sz="7000" dirty="0"/>
          </a:p>
        </p:txBody>
      </p:sp>
      <p:sp>
        <p:nvSpPr>
          <p:cNvPr id="3" name="Content Placeholder 2"/>
          <p:cNvSpPr>
            <a:spLocks noGrp="1"/>
          </p:cNvSpPr>
          <p:nvPr>
            <p:ph sz="quarter" idx="13"/>
          </p:nvPr>
        </p:nvSpPr>
        <p:spPr>
          <a:xfrm>
            <a:off x="539552" y="2313432"/>
            <a:ext cx="4032448" cy="3923880"/>
          </a:xfrm>
          <a:noFill/>
        </p:spPr>
        <p:txBody>
          <a:bodyPr>
            <a:normAutofit/>
          </a:bodyPr>
          <a:lstStyle/>
          <a:p>
            <a:pPr marL="68580" indent="0" algn="ctr">
              <a:buNone/>
            </a:pPr>
            <a:r>
              <a:rPr lang="en-GB" sz="2800" dirty="0" smtClean="0"/>
              <a:t>Giants Causeway</a:t>
            </a:r>
          </a:p>
          <a:p>
            <a:pPr marL="68580" indent="0">
              <a:buNone/>
            </a:pPr>
            <a:r>
              <a:rPr lang="en-GB" dirty="0" smtClean="0"/>
              <a:t>You can visit these wonderful hexagons created by an eruption, or not! The tale is that the Scottish giant made a causeway, to walk across to fight the </a:t>
            </a:r>
            <a:r>
              <a:rPr lang="en-GB" dirty="0"/>
              <a:t>I</a:t>
            </a:r>
            <a:r>
              <a:rPr lang="en-GB" dirty="0" smtClean="0"/>
              <a:t>rish giant. You can find out the rest of the story there.</a:t>
            </a:r>
            <a:endParaRPr lang="en-GB" dirty="0"/>
          </a:p>
        </p:txBody>
      </p:sp>
      <p:sp>
        <p:nvSpPr>
          <p:cNvPr id="4" name="Content Placeholder 3"/>
          <p:cNvSpPr>
            <a:spLocks noGrp="1"/>
          </p:cNvSpPr>
          <p:nvPr>
            <p:ph sz="quarter" idx="14"/>
          </p:nvPr>
        </p:nvSpPr>
        <p:spPr>
          <a:xfrm>
            <a:off x="4788024" y="3861048"/>
            <a:ext cx="3672408" cy="2376263"/>
          </a:xfrm>
        </p:spPr>
        <p:txBody>
          <a:bodyPr/>
          <a:lstStyle/>
          <a:p>
            <a:pPr marL="68580" indent="0" algn="ctr">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356992"/>
            <a:ext cx="4136819"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417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95535" y="548680"/>
            <a:ext cx="4266613" cy="6048671"/>
          </a:xfrm>
        </p:spPr>
        <p:txBody>
          <a:bodyPr>
            <a:noAutofit/>
          </a:bodyPr>
          <a:lstStyle/>
          <a:p>
            <a:pPr marL="68580" indent="0" algn="ctr">
              <a:buNone/>
            </a:pPr>
            <a:r>
              <a:rPr lang="en-GB" sz="2200" dirty="0" smtClean="0"/>
              <a:t>Bushmills Whiskey</a:t>
            </a:r>
          </a:p>
          <a:p>
            <a:pPr marL="68580" indent="0">
              <a:buNone/>
            </a:pPr>
            <a:r>
              <a:rPr lang="en-GB" sz="2200" dirty="0" smtClean="0"/>
              <a:t>This place is more than 400 years old and their grant to distil was signed by King James the First! You can take a tour around this amazing place and have a drink of some of their fine whiskey in the 1608 bar. They have 5 award winning whiskeys on their portfolio: including Bushmills Original, Black Bush, </a:t>
            </a:r>
            <a:r>
              <a:rPr lang="en-GB" sz="2200" dirty="0"/>
              <a:t>Bushmills 10 Year Single Malt, Bushmills 16 Year Single Malt and Bushmills 21 Year Single Malt. In 2017 </a:t>
            </a:r>
            <a:r>
              <a:rPr lang="en-GB" sz="2200" dirty="0" smtClean="0"/>
              <a:t>they </a:t>
            </a:r>
            <a:r>
              <a:rPr lang="en-GB" sz="2200" dirty="0"/>
              <a:t>added Red </a:t>
            </a:r>
            <a:r>
              <a:rPr lang="en-GB" sz="2200" dirty="0" smtClean="0"/>
              <a:t>Bush.</a:t>
            </a:r>
            <a:endParaRPr lang="en-GB" sz="2200" dirty="0"/>
          </a:p>
        </p:txBody>
      </p:sp>
      <p:sp>
        <p:nvSpPr>
          <p:cNvPr id="4" name="Content Placeholder 3"/>
          <p:cNvSpPr>
            <a:spLocks noGrp="1"/>
          </p:cNvSpPr>
          <p:nvPr>
            <p:ph sz="quarter" idx="14"/>
          </p:nvPr>
        </p:nvSpPr>
        <p:spPr>
          <a:xfrm>
            <a:off x="5220072" y="2924945"/>
            <a:ext cx="2844936" cy="2664296"/>
          </a:xfrm>
        </p:spPr>
        <p:txBody>
          <a:bodyPr/>
          <a:lstStyle/>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2149" y="2996952"/>
            <a:ext cx="3769018" cy="334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2149" y="706488"/>
            <a:ext cx="3769018" cy="2290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2282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404664"/>
            <a:ext cx="8136904" cy="6555641"/>
          </a:xfrm>
          <a:prstGeom prst="rect">
            <a:avLst/>
          </a:prstGeom>
          <a:noFill/>
        </p:spPr>
        <p:txBody>
          <a:bodyPr wrap="square" rtlCol="0">
            <a:spAutoFit/>
          </a:bodyPr>
          <a:lstStyle/>
          <a:p>
            <a:r>
              <a:rPr lang="en-GB" b="1" dirty="0">
                <a:solidFill>
                  <a:schemeClr val="accent1"/>
                </a:solidFill>
              </a:rPr>
              <a:t>Traditional Northern Irish Menu</a:t>
            </a:r>
          </a:p>
          <a:p>
            <a:r>
              <a:rPr lang="en-GB" sz="1200" dirty="0"/>
              <a:t> </a:t>
            </a:r>
          </a:p>
          <a:p>
            <a:r>
              <a:rPr lang="en-GB" sz="1200" b="1" dirty="0"/>
              <a:t>Breakfast</a:t>
            </a:r>
            <a:r>
              <a:rPr lang="en-GB" sz="1200" b="1" dirty="0" smtClean="0"/>
              <a:t>:</a:t>
            </a:r>
            <a:endParaRPr lang="en-GB" sz="1200" b="1" dirty="0"/>
          </a:p>
          <a:p>
            <a:r>
              <a:rPr lang="en-GB" sz="1200" dirty="0"/>
              <a:t>Ulster Fry - eggs, potato bread, soda bread, pork sausages, bacon, black and white pudding, red tomato</a:t>
            </a:r>
          </a:p>
          <a:p>
            <a:r>
              <a:rPr lang="en-GB" sz="1200" dirty="0"/>
              <a:t>Porridge - water, salt, oats, cream (optional)</a:t>
            </a:r>
          </a:p>
          <a:p>
            <a:endParaRPr lang="en-GB" sz="1200" dirty="0" smtClean="0"/>
          </a:p>
          <a:p>
            <a:r>
              <a:rPr lang="en-GB" sz="1200" b="1" dirty="0" smtClean="0"/>
              <a:t>Lunch</a:t>
            </a:r>
            <a:r>
              <a:rPr lang="en-GB" sz="1200" b="1" dirty="0"/>
              <a:t>:</a:t>
            </a:r>
          </a:p>
          <a:p>
            <a:r>
              <a:rPr lang="en-GB" sz="1200" dirty="0" err="1"/>
              <a:t>Crubeens</a:t>
            </a:r>
            <a:r>
              <a:rPr lang="en-GB" sz="1200" dirty="0"/>
              <a:t> - pig’s trotters, (cooked with onion, carrot, bay leaf, parsley stalks, thyme, and peppercorns for flavour)</a:t>
            </a:r>
          </a:p>
          <a:p>
            <a:r>
              <a:rPr lang="en-GB" sz="1200" dirty="0"/>
              <a:t>Vegetable Broth - carrot, whole soup celery, leek, flat leafed parsley</a:t>
            </a:r>
          </a:p>
          <a:p>
            <a:endParaRPr lang="en-GB" sz="1200" dirty="0" smtClean="0"/>
          </a:p>
          <a:p>
            <a:r>
              <a:rPr lang="en-GB" sz="1200" b="1" dirty="0" smtClean="0"/>
              <a:t>Dinner</a:t>
            </a:r>
            <a:r>
              <a:rPr lang="en-GB" sz="1200" b="1" dirty="0"/>
              <a:t>:</a:t>
            </a:r>
          </a:p>
          <a:p>
            <a:r>
              <a:rPr lang="en-GB" sz="1200" dirty="0"/>
              <a:t>Irish Stew - potato, onion, carrot, parsnip, lamb/mutton, turnip</a:t>
            </a:r>
          </a:p>
          <a:p>
            <a:r>
              <a:rPr lang="en-GB" sz="1200" dirty="0" err="1"/>
              <a:t>Boxty</a:t>
            </a:r>
            <a:r>
              <a:rPr lang="en-GB" sz="1200" dirty="0"/>
              <a:t>(potato pancake) - potato, flour, butter, salt</a:t>
            </a:r>
          </a:p>
          <a:p>
            <a:r>
              <a:rPr lang="en-GB" sz="1200" dirty="0"/>
              <a:t>Guinness Pie - steak, Guinness, celery, garlic, bacon, pastry, carrots, onions, butter</a:t>
            </a:r>
          </a:p>
          <a:p>
            <a:endParaRPr lang="en-GB" sz="1200" dirty="0" smtClean="0"/>
          </a:p>
          <a:p>
            <a:r>
              <a:rPr lang="en-GB" sz="1200" b="1" dirty="0" smtClean="0"/>
              <a:t>Sides</a:t>
            </a:r>
            <a:r>
              <a:rPr lang="en-GB" sz="1200" b="1" dirty="0"/>
              <a:t>:</a:t>
            </a:r>
          </a:p>
          <a:p>
            <a:r>
              <a:rPr lang="en-GB" sz="1200" dirty="0"/>
              <a:t>Bread Selection - potato bread, wheaten bread, soda</a:t>
            </a:r>
          </a:p>
          <a:p>
            <a:r>
              <a:rPr lang="en-GB" sz="1200" dirty="0"/>
              <a:t>bread, </a:t>
            </a:r>
            <a:r>
              <a:rPr lang="en-GB" sz="1200" dirty="0" err="1"/>
              <a:t>veda</a:t>
            </a:r>
            <a:r>
              <a:rPr lang="en-GB" sz="1200" dirty="0"/>
              <a:t> bread</a:t>
            </a:r>
          </a:p>
          <a:p>
            <a:r>
              <a:rPr lang="en-GB" sz="1200" dirty="0"/>
              <a:t>Champ - potato, spring onions/scallions</a:t>
            </a:r>
          </a:p>
          <a:p>
            <a:r>
              <a:rPr lang="en-GB" sz="1200" dirty="0"/>
              <a:t>Colcannon - potato, butter, bacon, cabbage, cream</a:t>
            </a:r>
          </a:p>
          <a:p>
            <a:endParaRPr lang="en-GB" sz="1200" dirty="0" smtClean="0"/>
          </a:p>
          <a:p>
            <a:r>
              <a:rPr lang="en-GB" sz="1200" b="1" dirty="0" smtClean="0"/>
              <a:t>Pudding</a:t>
            </a:r>
            <a:r>
              <a:rPr lang="en-GB" sz="1200" b="1" dirty="0"/>
              <a:t>:</a:t>
            </a:r>
          </a:p>
          <a:p>
            <a:r>
              <a:rPr lang="en-GB" sz="1200" dirty="0"/>
              <a:t>Apple Tart - pastry, apples</a:t>
            </a:r>
          </a:p>
          <a:p>
            <a:r>
              <a:rPr lang="en-GB" sz="1200" dirty="0"/>
              <a:t>Barmbrack Bread – sultanas, raisins, cherries, butter</a:t>
            </a:r>
          </a:p>
          <a:p>
            <a:endParaRPr lang="en-GB" sz="1200" dirty="0" smtClean="0"/>
          </a:p>
          <a:p>
            <a:r>
              <a:rPr lang="en-GB" sz="1200" b="1" dirty="0" smtClean="0"/>
              <a:t>Drinks</a:t>
            </a:r>
            <a:r>
              <a:rPr lang="en-GB" sz="1200" b="1" dirty="0"/>
              <a:t>:</a:t>
            </a:r>
          </a:p>
          <a:p>
            <a:r>
              <a:rPr lang="en-GB" sz="1200" dirty="0"/>
              <a:t>Bushmills </a:t>
            </a:r>
            <a:r>
              <a:rPr lang="en-GB" sz="1200" dirty="0" smtClean="0"/>
              <a:t>Whiskey	Apple </a:t>
            </a:r>
            <a:r>
              <a:rPr lang="en-GB" sz="1200" dirty="0"/>
              <a:t>Juice</a:t>
            </a:r>
            <a:endParaRPr lang="en-GB" sz="1200" dirty="0"/>
          </a:p>
          <a:p>
            <a:r>
              <a:rPr lang="en-GB" sz="1200" dirty="0"/>
              <a:t>Craft </a:t>
            </a:r>
            <a:r>
              <a:rPr lang="en-GB" sz="1200" dirty="0" smtClean="0"/>
              <a:t>Beer		Milk</a:t>
            </a:r>
            <a:endParaRPr lang="en-GB" sz="1200" dirty="0"/>
          </a:p>
          <a:p>
            <a:r>
              <a:rPr lang="en-GB" sz="1200" dirty="0"/>
              <a:t>Artisan </a:t>
            </a:r>
            <a:r>
              <a:rPr lang="en-GB" sz="1200" dirty="0" smtClean="0"/>
              <a:t>Cider	Water</a:t>
            </a:r>
            <a:endParaRPr lang="en-GB" sz="1200" dirty="0"/>
          </a:p>
          <a:p>
            <a:r>
              <a:rPr lang="en-GB" sz="1200" dirty="0"/>
              <a:t>Tea</a:t>
            </a:r>
          </a:p>
          <a:p>
            <a:r>
              <a:rPr lang="en-GB" sz="1200" dirty="0" smtClean="0"/>
              <a:t>					</a:t>
            </a:r>
            <a:r>
              <a:rPr lang="en-GB" sz="1200" dirty="0"/>
              <a:t> For allergies ask at the counter</a:t>
            </a:r>
            <a:endParaRPr lang="en-GB" sz="1200" dirty="0"/>
          </a:p>
          <a:p>
            <a:r>
              <a:rPr lang="en-GB" sz="1200" dirty="0"/>
              <a:t> </a:t>
            </a:r>
          </a:p>
          <a:p>
            <a:endParaRPr lang="en-GB" sz="1200" dirty="0"/>
          </a:p>
        </p:txBody>
      </p:sp>
    </p:spTree>
    <p:extLst>
      <p:ext uri="{BB962C8B-B14F-4D97-AF65-F5344CB8AC3E}">
        <p14:creationId xmlns:p14="http://schemas.microsoft.com/office/powerpoint/2010/main" val="34630342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024" y="692696"/>
            <a:ext cx="3300984" cy="1008112"/>
          </a:xfrm>
        </p:spPr>
        <p:txBody>
          <a:bodyPr>
            <a:noAutofit/>
          </a:bodyPr>
          <a:lstStyle/>
          <a:p>
            <a:pPr algn="ctr"/>
            <a:r>
              <a:rPr lang="en-GB" sz="7000" dirty="0" smtClean="0"/>
              <a:t>3 Facts</a:t>
            </a:r>
            <a:endParaRPr lang="en-GB" sz="7000"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26996" r="26996"/>
          <a:stretch>
            <a:fillRect/>
          </a:stretch>
        </p:blipFill>
        <p:spPr>
          <a:xfrm>
            <a:off x="899592" y="548680"/>
            <a:ext cx="3600400" cy="3384376"/>
          </a:xfrm>
        </p:spPr>
      </p:pic>
      <p:sp>
        <p:nvSpPr>
          <p:cNvPr id="4" name="Text Placeholder 3"/>
          <p:cNvSpPr>
            <a:spLocks noGrp="1"/>
          </p:cNvSpPr>
          <p:nvPr>
            <p:ph type="body" sz="half" idx="2"/>
          </p:nvPr>
        </p:nvSpPr>
        <p:spPr>
          <a:xfrm>
            <a:off x="4644008" y="1628800"/>
            <a:ext cx="3528392" cy="4392488"/>
          </a:xfrm>
        </p:spPr>
        <p:txBody>
          <a:bodyPr>
            <a:normAutofit fontScale="92500" lnSpcReduction="10000"/>
          </a:bodyPr>
          <a:lstStyle/>
          <a:p>
            <a:pPr marL="457200" indent="-457200">
              <a:buFont typeface="+mj-lt"/>
              <a:buAutoNum type="arabicPeriod"/>
            </a:pPr>
            <a:r>
              <a:rPr lang="en-GB" sz="2400" dirty="0" smtClean="0"/>
              <a:t>The Population of Ireland is about 1.8 million!</a:t>
            </a:r>
          </a:p>
          <a:p>
            <a:pPr marL="457200" indent="-457200">
              <a:buFont typeface="+mj-lt"/>
              <a:buAutoNum type="arabicPeriod"/>
            </a:pPr>
            <a:r>
              <a:rPr lang="en-GB" sz="2400" dirty="0" smtClean="0"/>
              <a:t>Although Ireland is part of the U.K. it makes its own laws.</a:t>
            </a:r>
          </a:p>
          <a:p>
            <a:pPr marL="457200" indent="-457200">
              <a:buFont typeface="+mj-lt"/>
              <a:buAutoNum type="arabicPeriod"/>
            </a:pPr>
            <a:r>
              <a:rPr lang="en-GB" sz="2400" dirty="0" smtClean="0"/>
              <a:t>At its closest point Scotland is 13 miles away and if you look across on a clear day you can see some houses on Scotland.</a:t>
            </a:r>
            <a:endParaRPr lang="en-GB" sz="24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933056"/>
            <a:ext cx="3600400" cy="2349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3427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1312</TotalTime>
  <Words>567</Words>
  <Application>Microsoft Office PowerPoint</Application>
  <PresentationFormat>On-screen Show (4:3)</PresentationFormat>
  <Paragraphs>68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Austin</vt:lpstr>
      <vt:lpstr> Northern Ireland</vt:lpstr>
      <vt:lpstr>Map of counties</vt:lpstr>
      <vt:lpstr>PowerPoint Presentation</vt:lpstr>
      <vt:lpstr>Belfast</vt:lpstr>
      <vt:lpstr>Co. Fermanagh</vt:lpstr>
      <vt:lpstr>Co. Armagh</vt:lpstr>
      <vt:lpstr>Co. Tyrone</vt:lpstr>
      <vt:lpstr>Co. Derry </vt:lpstr>
      <vt:lpstr>Co. Antrim</vt:lpstr>
      <vt:lpstr>Co. Down</vt:lpstr>
      <vt:lpstr>Lough Neagh</vt:lpstr>
      <vt:lpstr>Famous Places</vt:lpstr>
      <vt:lpstr>PowerPoint Presentation</vt:lpstr>
      <vt:lpstr>PowerPoint Presentation</vt:lpstr>
      <vt:lpstr>3 Facts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Northern Ireland</dc:title>
  <dc:creator>User</dc:creator>
  <cp:lastModifiedBy>User</cp:lastModifiedBy>
  <cp:revision>34</cp:revision>
  <dcterms:created xsi:type="dcterms:W3CDTF">2020-06-05T10:44:51Z</dcterms:created>
  <dcterms:modified xsi:type="dcterms:W3CDTF">2020-06-07T18:50:25Z</dcterms:modified>
</cp:coreProperties>
</file>