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3" r:id="rId10"/>
    <p:sldId id="265" r:id="rId11"/>
    <p:sldId id="266" r:id="rId12"/>
    <p:sldId id="273" r:id="rId13"/>
    <p:sldId id="275" r:id="rId14"/>
    <p:sldId id="276" r:id="rId15"/>
    <p:sldId id="27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 snapToObjects="1">
      <p:cViewPr varScale="1">
        <p:scale>
          <a:sx n="104" d="100"/>
          <a:sy n="104" d="100"/>
        </p:scale>
        <p:origin x="232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64163D-9790-7B4D-ABBE-8823B9A23D06}" type="datetimeFigureOut">
              <a:rPr lang="en-US" smtClean="0"/>
              <a:t>3/7/21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931301-425F-B349-A6DF-9FE2DF3CE5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84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931301-425F-B349-A6DF-9FE2DF3CE5F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355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A110392-1FDA-E549-A285-B9CD9624DDB3}" type="datetimeFigureOut">
              <a:rPr lang="en-US" smtClean="0"/>
              <a:t>3/7/21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03210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0392-1FDA-E549-A285-B9CD9624DDB3}" type="datetimeFigureOut">
              <a:rPr lang="en-US" smtClean="0"/>
              <a:t>3/7/21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349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A110392-1FDA-E549-A285-B9CD9624DDB3}" type="datetimeFigureOut">
              <a:rPr lang="en-US" smtClean="0"/>
              <a:t>3/7/21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305555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0392-1FDA-E549-A285-B9CD9624DDB3}" type="datetimeFigureOut">
              <a:rPr lang="en-US" smtClean="0"/>
              <a:t>3/7/21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00782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0392-1FDA-E549-A285-B9CD9624DDB3}" type="datetimeFigureOut">
              <a:rPr lang="en-US" smtClean="0"/>
              <a:t>3/7/21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79426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0392-1FDA-E549-A285-B9CD9624DDB3}" type="datetimeFigureOut">
              <a:rPr lang="en-US" smtClean="0"/>
              <a:t>3/7/21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355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0392-1FDA-E549-A285-B9CD9624DDB3}" type="datetimeFigureOut">
              <a:rPr lang="en-US" smtClean="0"/>
              <a:t>3/7/21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067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EA110392-1FDA-E549-A285-B9CD9624DDB3}" type="datetimeFigureOut">
              <a:rPr lang="en-US" smtClean="0"/>
              <a:t>3/7/21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110196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EA110392-1FDA-E549-A285-B9CD9624DDB3}" type="datetimeFigureOut">
              <a:rPr lang="en-US" smtClean="0"/>
              <a:t>3/7/21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043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0392-1FDA-E549-A285-B9CD9624DDB3}" type="datetimeFigureOut">
              <a:rPr lang="en-US" smtClean="0"/>
              <a:t>3/7/21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01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0392-1FDA-E549-A285-B9CD9624DDB3}" type="datetimeFigureOut">
              <a:rPr lang="en-US" smtClean="0"/>
              <a:t>3/7/21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76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A110392-1FDA-E549-A285-B9CD9624DDB3}" type="datetimeFigureOut">
              <a:rPr lang="en-US" smtClean="0"/>
              <a:t>3/7/21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10409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HMH_MLCI38?feature=oembed" TargetMode="External"/><Relationship Id="rId4" Type="http://schemas.openxmlformats.org/officeDocument/2006/relationships/hyperlink" Target="https://youtu.be/jHMH_MLCI3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Area of a triangle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4266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/>
              <a:t>Warm up</a:t>
            </a:r>
            <a:br>
              <a:rPr lang="en-US" dirty="0"/>
            </a:br>
            <a:r>
              <a:rPr lang="en-US" dirty="0"/>
              <a:t>work out the area and perimeter of this shape</a:t>
            </a:r>
          </a:p>
        </p:txBody>
      </p:sp>
      <p:sp>
        <p:nvSpPr>
          <p:cNvPr id="4" name="Shape"/>
          <p:cNvSpPr/>
          <p:nvPr/>
        </p:nvSpPr>
        <p:spPr>
          <a:xfrm>
            <a:off x="4880162" y="3704291"/>
            <a:ext cx="2574925" cy="1103313"/>
          </a:xfrm>
          <a:prstGeom prst="rect">
            <a:avLst/>
          </a:prstGeom>
          <a:solidFill>
            <a:srgbClr val="F0821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Button 1"/>
          <p:cNvSpPr>
            <a:spLocks noChangeArrowheads="1"/>
          </p:cNvSpPr>
          <p:nvPr/>
        </p:nvSpPr>
        <p:spPr bwMode="auto">
          <a:xfrm>
            <a:off x="5775512" y="3083579"/>
            <a:ext cx="796925" cy="547687"/>
          </a:xfrm>
          <a:prstGeom prst="roundRect">
            <a:avLst>
              <a:gd name="adj" fmla="val 16667"/>
            </a:avLst>
          </a:prstGeom>
          <a:solidFill>
            <a:srgbClr val="01A7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7cm</a:t>
            </a:r>
          </a:p>
        </p:txBody>
      </p:sp>
      <p:sp>
        <p:nvSpPr>
          <p:cNvPr id="6" name="Button 2"/>
          <p:cNvSpPr>
            <a:spLocks noChangeArrowheads="1"/>
          </p:cNvSpPr>
          <p:nvPr/>
        </p:nvSpPr>
        <p:spPr bwMode="auto">
          <a:xfrm>
            <a:off x="7537637" y="3964641"/>
            <a:ext cx="796925" cy="547688"/>
          </a:xfrm>
          <a:prstGeom prst="roundRect">
            <a:avLst>
              <a:gd name="adj" fmla="val 16667"/>
            </a:avLst>
          </a:prstGeom>
          <a:solidFill>
            <a:srgbClr val="01A7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3cm</a:t>
            </a:r>
          </a:p>
        </p:txBody>
      </p:sp>
    </p:spTree>
    <p:extLst>
      <p:ext uri="{BB962C8B-B14F-4D97-AF65-F5344CB8AC3E}">
        <p14:creationId xmlns:p14="http://schemas.microsoft.com/office/powerpoint/2010/main" val="730645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/>
              <a:t>Warm up</a:t>
            </a:r>
            <a:br>
              <a:rPr lang="en-US" dirty="0"/>
            </a:br>
            <a:r>
              <a:rPr lang="en-US" dirty="0"/>
              <a:t>work out the area and perimeter of this shape</a:t>
            </a:r>
          </a:p>
        </p:txBody>
      </p:sp>
      <p:sp>
        <p:nvSpPr>
          <p:cNvPr id="4" name="Shape"/>
          <p:cNvSpPr/>
          <p:nvPr/>
        </p:nvSpPr>
        <p:spPr>
          <a:xfrm>
            <a:off x="4880162" y="3704291"/>
            <a:ext cx="2574925" cy="1103313"/>
          </a:xfrm>
          <a:prstGeom prst="rect">
            <a:avLst/>
          </a:prstGeom>
          <a:solidFill>
            <a:srgbClr val="F0821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Button 1"/>
          <p:cNvSpPr>
            <a:spLocks noChangeArrowheads="1"/>
          </p:cNvSpPr>
          <p:nvPr/>
        </p:nvSpPr>
        <p:spPr bwMode="auto">
          <a:xfrm>
            <a:off x="5775512" y="3083579"/>
            <a:ext cx="796925" cy="547687"/>
          </a:xfrm>
          <a:prstGeom prst="roundRect">
            <a:avLst>
              <a:gd name="adj" fmla="val 16667"/>
            </a:avLst>
          </a:prstGeom>
          <a:solidFill>
            <a:srgbClr val="01A7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7cm</a:t>
            </a:r>
          </a:p>
        </p:txBody>
      </p:sp>
      <p:sp>
        <p:nvSpPr>
          <p:cNvPr id="6" name="Button 2"/>
          <p:cNvSpPr>
            <a:spLocks noChangeArrowheads="1"/>
          </p:cNvSpPr>
          <p:nvPr/>
        </p:nvSpPr>
        <p:spPr bwMode="auto">
          <a:xfrm>
            <a:off x="7537637" y="3964641"/>
            <a:ext cx="796925" cy="547688"/>
          </a:xfrm>
          <a:prstGeom prst="roundRect">
            <a:avLst>
              <a:gd name="adj" fmla="val 16667"/>
            </a:avLst>
          </a:prstGeom>
          <a:solidFill>
            <a:srgbClr val="01A7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3cm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01952" y="5056796"/>
            <a:ext cx="3313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Perimeter :</a:t>
            </a:r>
          </a:p>
          <a:p>
            <a:endParaRPr lang="en-US" sz="2000" dirty="0"/>
          </a:p>
          <a:p>
            <a:r>
              <a:rPr lang="en-US" sz="2000" dirty="0"/>
              <a:t>7cm+3cm+7cm+3cm= 20cm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36099" y="5030953"/>
            <a:ext cx="507853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Area:</a:t>
            </a:r>
          </a:p>
          <a:p>
            <a:endParaRPr lang="en-US" sz="2000" dirty="0"/>
          </a:p>
          <a:p>
            <a:r>
              <a:rPr lang="en-US" sz="2000" dirty="0"/>
              <a:t>7cm x 3cm= 21cm</a:t>
            </a:r>
            <a:r>
              <a:rPr lang="en-GB" altLang="en-US" sz="2000" dirty="0">
                <a:solidFill>
                  <a:schemeClr val="tx1"/>
                </a:solidFill>
              </a:rPr>
              <a:t>²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101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Area of a triangle</a:t>
            </a:r>
          </a:p>
        </p:txBody>
      </p:sp>
      <p:sp>
        <p:nvSpPr>
          <p:cNvPr id="4" name="Isosceles Triangle 3"/>
          <p:cNvSpPr/>
          <p:nvPr/>
        </p:nvSpPr>
        <p:spPr>
          <a:xfrm>
            <a:off x="4620978" y="2851150"/>
            <a:ext cx="2682875" cy="4006850"/>
          </a:xfrm>
          <a:prstGeom prst="triangle">
            <a:avLst>
              <a:gd name="adj" fmla="val 0"/>
            </a:avLst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Isosceles Triangle 3"/>
          <p:cNvSpPr/>
          <p:nvPr/>
        </p:nvSpPr>
        <p:spPr>
          <a:xfrm rot="10800000">
            <a:off x="4620978" y="1128451"/>
            <a:ext cx="2682875" cy="4006850"/>
          </a:xfrm>
          <a:prstGeom prst="triangle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7611035" y="1476058"/>
            <a:ext cx="38189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/>
              <a:t>The area of a triangle is actually half the area of rectangle. </a:t>
            </a:r>
          </a:p>
          <a:p>
            <a:pPr algn="just"/>
            <a:endParaRPr lang="en-US" sz="2400" dirty="0"/>
          </a:p>
          <a:p>
            <a:pPr algn="just"/>
            <a:endParaRPr lang="en-US" sz="2400" dirty="0"/>
          </a:p>
          <a:p>
            <a:pPr algn="just"/>
            <a:r>
              <a:rPr lang="en-US" sz="2400" dirty="0"/>
              <a:t>See! When I put the same two right angled triangles together it makes a rectangle. </a:t>
            </a:r>
          </a:p>
        </p:txBody>
      </p:sp>
    </p:spTree>
    <p:extLst>
      <p:ext uri="{BB962C8B-B14F-4D97-AF65-F5344CB8AC3E}">
        <p14:creationId xmlns:p14="http://schemas.microsoft.com/office/powerpoint/2010/main" val="1677154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-2.5E-6 0.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2286001"/>
            <a:ext cx="10178322" cy="359359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Isosceles Triangle 3"/>
          <p:cNvSpPr/>
          <p:nvPr/>
        </p:nvSpPr>
        <p:spPr>
          <a:xfrm rot="16200000">
            <a:off x="7942403" y="-524063"/>
            <a:ext cx="2682875" cy="4006850"/>
          </a:xfrm>
          <a:prstGeom prst="triangle">
            <a:avLst>
              <a:gd name="adj" fmla="val 0"/>
            </a:avLst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Isosceles Triangle 3"/>
          <p:cNvSpPr/>
          <p:nvPr/>
        </p:nvSpPr>
        <p:spPr>
          <a:xfrm rot="5400000">
            <a:off x="2581508" y="-524063"/>
            <a:ext cx="2682875" cy="4006850"/>
          </a:xfrm>
          <a:prstGeom prst="triangle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Isosceles Triangle 3"/>
          <p:cNvSpPr/>
          <p:nvPr/>
        </p:nvSpPr>
        <p:spPr>
          <a:xfrm rot="10039896">
            <a:off x="4137897" y="2531417"/>
            <a:ext cx="2682875" cy="4006850"/>
          </a:xfrm>
          <a:prstGeom prst="triangle">
            <a:avLst>
              <a:gd name="adj" fmla="val 0"/>
            </a:avLst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Isosceles Triangle 3"/>
          <p:cNvSpPr/>
          <p:nvPr/>
        </p:nvSpPr>
        <p:spPr>
          <a:xfrm rot="20883325">
            <a:off x="1939754" y="3745566"/>
            <a:ext cx="2682875" cy="4006850"/>
          </a:xfrm>
          <a:prstGeom prst="triangle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920318" y="5029200"/>
            <a:ext cx="35096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See! Triangles are half of rectangles!</a:t>
            </a:r>
          </a:p>
        </p:txBody>
      </p:sp>
    </p:spTree>
    <p:extLst>
      <p:ext uri="{BB962C8B-B14F-4D97-AF65-F5344CB8AC3E}">
        <p14:creationId xmlns:p14="http://schemas.microsoft.com/office/powerpoint/2010/main" val="622775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7.40741E-7 L 0.43711 0.0057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49" y="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599 -0.18032 L 0.18112 -0.1745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49" y="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How can we work out the area of a dark blue triangle?</a:t>
            </a:r>
          </a:p>
        </p:txBody>
      </p:sp>
      <p:sp>
        <p:nvSpPr>
          <p:cNvPr id="4" name="Isosceles Triangle 3"/>
          <p:cNvSpPr/>
          <p:nvPr/>
        </p:nvSpPr>
        <p:spPr>
          <a:xfrm rot="16200000" flipV="1">
            <a:off x="4809378" y="1758062"/>
            <a:ext cx="2682875" cy="5557837"/>
          </a:xfrm>
          <a:prstGeom prst="triangle">
            <a:avLst>
              <a:gd name="adj" fmla="val 0"/>
            </a:avLst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Isosceles Triangle 6"/>
          <p:cNvSpPr/>
          <p:nvPr/>
        </p:nvSpPr>
        <p:spPr>
          <a:xfrm rot="5400000" flipV="1">
            <a:off x="4810172" y="1758063"/>
            <a:ext cx="2682875" cy="5557837"/>
          </a:xfrm>
          <a:prstGeom prst="triangle">
            <a:avLst>
              <a:gd name="adj" fmla="val 0"/>
            </a:avLst>
          </a:prstGeom>
          <a:solidFill>
            <a:srgbClr val="9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699966" y="6173694"/>
            <a:ext cx="901700" cy="419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935071" y="5878418"/>
            <a:ext cx="2689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10cm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26793" y="3872753"/>
            <a:ext cx="1344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5cm</a:t>
            </a:r>
          </a:p>
        </p:txBody>
      </p:sp>
    </p:spTree>
    <p:extLst>
      <p:ext uri="{BB962C8B-B14F-4D97-AF65-F5344CB8AC3E}">
        <p14:creationId xmlns:p14="http://schemas.microsoft.com/office/powerpoint/2010/main" val="341930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How can we work out the area of a dark blue triangle?</a:t>
            </a:r>
          </a:p>
        </p:txBody>
      </p:sp>
      <p:sp>
        <p:nvSpPr>
          <p:cNvPr id="4" name="Isosceles Triangle 3"/>
          <p:cNvSpPr/>
          <p:nvPr/>
        </p:nvSpPr>
        <p:spPr>
          <a:xfrm rot="16200000" flipV="1">
            <a:off x="4809378" y="1758062"/>
            <a:ext cx="2682875" cy="5557837"/>
          </a:xfrm>
          <a:prstGeom prst="triangle">
            <a:avLst>
              <a:gd name="adj" fmla="val 0"/>
            </a:avLst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Isosceles Triangle 6"/>
          <p:cNvSpPr/>
          <p:nvPr/>
        </p:nvSpPr>
        <p:spPr>
          <a:xfrm rot="5400000" flipV="1">
            <a:off x="4810172" y="1758063"/>
            <a:ext cx="2682875" cy="5557837"/>
          </a:xfrm>
          <a:prstGeom prst="triangle">
            <a:avLst>
              <a:gd name="adj" fmla="val 0"/>
            </a:avLst>
          </a:prstGeom>
          <a:solidFill>
            <a:srgbClr val="9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699966" y="6173694"/>
            <a:ext cx="901700" cy="419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06109" y="5878418"/>
            <a:ext cx="2689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10cm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26793" y="3872753"/>
            <a:ext cx="1344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5cm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79767" y="6254240"/>
            <a:ext cx="1003150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Length x  breadth (width) = total area of rectangle.              10cm x 5cm = 50cm</a:t>
            </a:r>
            <a:r>
              <a:rPr lang="en-GB" altLang="en-US" sz="2000" dirty="0">
                <a:solidFill>
                  <a:schemeClr val="tx1"/>
                </a:solidFill>
              </a:rPr>
              <a:t>²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4688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How can we work out the area of a dark blue triangle?</a:t>
            </a:r>
          </a:p>
        </p:txBody>
      </p:sp>
      <p:sp>
        <p:nvSpPr>
          <p:cNvPr id="4" name="Isosceles Triangle 3"/>
          <p:cNvSpPr/>
          <p:nvPr/>
        </p:nvSpPr>
        <p:spPr>
          <a:xfrm rot="16200000" flipV="1">
            <a:off x="4702596" y="732312"/>
            <a:ext cx="2682875" cy="5557837"/>
          </a:xfrm>
          <a:prstGeom prst="triangle">
            <a:avLst>
              <a:gd name="adj" fmla="val 0"/>
            </a:avLst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Isosceles Triangle 6"/>
          <p:cNvSpPr/>
          <p:nvPr/>
        </p:nvSpPr>
        <p:spPr>
          <a:xfrm rot="5400000" flipV="1">
            <a:off x="4702596" y="732312"/>
            <a:ext cx="2682875" cy="5557837"/>
          </a:xfrm>
          <a:prstGeom prst="triangle">
            <a:avLst>
              <a:gd name="adj" fmla="val 0"/>
            </a:avLst>
          </a:prstGeom>
          <a:solidFill>
            <a:srgbClr val="9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699966" y="6173694"/>
            <a:ext cx="901700" cy="419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73042" y="4958163"/>
            <a:ext cx="2689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10cm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40240" y="2918012"/>
            <a:ext cx="1344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5cm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35063" y="5433368"/>
            <a:ext cx="1003150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Length x breadth (width) = total area of rectangle.              10cm x 5cm = 50cm</a:t>
            </a:r>
            <a:r>
              <a:rPr lang="en-GB" altLang="en-US" sz="2000" dirty="0">
                <a:solidFill>
                  <a:schemeClr val="tx1"/>
                </a:solidFill>
              </a:rPr>
              <a:t>²</a:t>
            </a:r>
          </a:p>
          <a:p>
            <a:pPr algn="ctr"/>
            <a:endParaRPr lang="en-GB" altLang="en-US" sz="2000" dirty="0"/>
          </a:p>
          <a:p>
            <a:pPr algn="ctr"/>
            <a:r>
              <a:rPr lang="en-GB" altLang="en-US" sz="2000" dirty="0">
                <a:solidFill>
                  <a:schemeClr val="tx1"/>
                </a:solidFill>
              </a:rPr>
              <a:t>Then divide by 2 to work out half the area 1 triangle! </a:t>
            </a:r>
          </a:p>
          <a:p>
            <a:pPr algn="ctr"/>
            <a:endParaRPr lang="en-GB" altLang="en-US" sz="2000" dirty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5008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How can we work out the area of a dark blue triangle?</a:t>
            </a:r>
          </a:p>
        </p:txBody>
      </p:sp>
      <p:sp>
        <p:nvSpPr>
          <p:cNvPr id="4" name="Isosceles Triangle 3"/>
          <p:cNvSpPr/>
          <p:nvPr/>
        </p:nvSpPr>
        <p:spPr>
          <a:xfrm rot="16200000" flipV="1">
            <a:off x="4702596" y="732312"/>
            <a:ext cx="2682875" cy="5557837"/>
          </a:xfrm>
          <a:prstGeom prst="triangle">
            <a:avLst>
              <a:gd name="adj" fmla="val 0"/>
            </a:avLst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Isosceles Triangle 6"/>
          <p:cNvSpPr/>
          <p:nvPr/>
        </p:nvSpPr>
        <p:spPr>
          <a:xfrm rot="5400000" flipV="1">
            <a:off x="4702595" y="731934"/>
            <a:ext cx="2682875" cy="5557837"/>
          </a:xfrm>
          <a:prstGeom prst="triangle">
            <a:avLst>
              <a:gd name="adj" fmla="val 0"/>
            </a:avLst>
          </a:prstGeom>
          <a:solidFill>
            <a:srgbClr val="9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699966" y="6173694"/>
            <a:ext cx="901700" cy="419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73042" y="4958163"/>
            <a:ext cx="2689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10cm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40240" y="2918012"/>
            <a:ext cx="1344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5cm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35063" y="5433368"/>
            <a:ext cx="10031506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Length x breadth = total area of rectangle.              10cm x 5cm = 50cm</a:t>
            </a:r>
            <a:r>
              <a:rPr lang="en-GB" altLang="en-US" sz="2000" dirty="0">
                <a:solidFill>
                  <a:schemeClr val="tx1"/>
                </a:solidFill>
              </a:rPr>
              <a:t>²</a:t>
            </a:r>
          </a:p>
          <a:p>
            <a:pPr algn="ctr"/>
            <a:endParaRPr lang="en-GB" altLang="en-US" sz="2000" dirty="0"/>
          </a:p>
          <a:p>
            <a:pPr algn="ctr"/>
            <a:r>
              <a:rPr lang="en-GB" altLang="en-US" sz="2000" dirty="0">
                <a:solidFill>
                  <a:schemeClr val="tx1"/>
                </a:solidFill>
              </a:rPr>
              <a:t>Then divide by 2 to work out half the area 1 triangle! </a:t>
            </a:r>
          </a:p>
          <a:p>
            <a:pPr algn="ctr"/>
            <a:r>
              <a:rPr lang="en-GB" altLang="en-US" sz="2000" dirty="0"/>
              <a:t>50cm</a:t>
            </a:r>
            <a:r>
              <a:rPr lang="en-GB" altLang="en-US" sz="2000" dirty="0">
                <a:solidFill>
                  <a:schemeClr val="tx1"/>
                </a:solidFill>
              </a:rPr>
              <a:t>² divide by 2 = 25cm²</a:t>
            </a:r>
          </a:p>
          <a:p>
            <a:pPr algn="ctr"/>
            <a:endParaRPr lang="en-GB" altLang="en-US" sz="2000" dirty="0">
              <a:solidFill>
                <a:schemeClr val="tx1"/>
              </a:solidFill>
            </a:endParaRPr>
          </a:p>
          <a:p>
            <a:pPr algn="ctr"/>
            <a:endParaRPr lang="en-GB" altLang="en-US" sz="2000" dirty="0">
              <a:solidFill>
                <a:schemeClr val="tx1"/>
              </a:solidFill>
            </a:endParaRPr>
          </a:p>
          <a:p>
            <a:pPr algn="ctr"/>
            <a:endParaRPr lang="en-GB" altLang="en-US" sz="2000" dirty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601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35 -0.38056 L 0.02435 -0.130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Have a go for yourself!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286000" y="2089150"/>
            <a:ext cx="0" cy="2374900"/>
          </a:xfrm>
          <a:prstGeom prst="straightConnector1">
            <a:avLst/>
          </a:prstGeom>
          <a:ln w="38100">
            <a:solidFill>
              <a:srgbClr val="FBB157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2400767" y="4656978"/>
            <a:ext cx="4348162" cy="0"/>
          </a:xfrm>
          <a:prstGeom prst="straightConnector1">
            <a:avLst/>
          </a:prstGeom>
          <a:ln w="38100">
            <a:solidFill>
              <a:srgbClr val="FBB157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1499067" y="3276600"/>
            <a:ext cx="901700" cy="4572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7cm</a:t>
            </a:r>
          </a:p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Isosceles Triangle 17"/>
          <p:cNvSpPr/>
          <p:nvPr/>
        </p:nvSpPr>
        <p:spPr>
          <a:xfrm rot="16200000" flipV="1">
            <a:off x="3515519" y="1102519"/>
            <a:ext cx="2374900" cy="4348162"/>
          </a:xfrm>
          <a:prstGeom prst="triangle">
            <a:avLst>
              <a:gd name="adj" fmla="val 0"/>
            </a:avLst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3805518" y="4800600"/>
            <a:ext cx="1788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8cm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33336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How to tackle it!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286000" y="2089150"/>
            <a:ext cx="0" cy="2374900"/>
          </a:xfrm>
          <a:prstGeom prst="straightConnector1">
            <a:avLst/>
          </a:prstGeom>
          <a:ln w="38100">
            <a:solidFill>
              <a:srgbClr val="FBB157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2400767" y="4656978"/>
            <a:ext cx="4348162" cy="0"/>
          </a:xfrm>
          <a:prstGeom prst="straightConnector1">
            <a:avLst/>
          </a:prstGeom>
          <a:ln w="38100">
            <a:solidFill>
              <a:srgbClr val="FBB157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1499067" y="3276600"/>
            <a:ext cx="901700" cy="4572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7cm</a:t>
            </a:r>
          </a:p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Isosceles Triangle 17"/>
          <p:cNvSpPr/>
          <p:nvPr/>
        </p:nvSpPr>
        <p:spPr>
          <a:xfrm rot="16200000" flipV="1">
            <a:off x="3515519" y="1102519"/>
            <a:ext cx="2374900" cy="4348162"/>
          </a:xfrm>
          <a:prstGeom prst="triangle">
            <a:avLst>
              <a:gd name="adj" fmla="val 0"/>
            </a:avLst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3805518" y="4800600"/>
            <a:ext cx="1788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8cm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073153" y="1358153"/>
            <a:ext cx="424927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First step: </a:t>
            </a:r>
          </a:p>
          <a:p>
            <a:endParaRPr lang="en-US" dirty="0"/>
          </a:p>
          <a:p>
            <a:r>
              <a:rPr lang="en-US" dirty="0"/>
              <a:t>Length x breadth = Total rectangle area.</a:t>
            </a:r>
          </a:p>
          <a:p>
            <a:endParaRPr lang="en-US" dirty="0"/>
          </a:p>
          <a:p>
            <a:r>
              <a:rPr lang="en-US" dirty="0"/>
              <a:t>8cm    x    7 cm =   56 cm</a:t>
            </a:r>
            <a:r>
              <a:rPr lang="en-GB" altLang="en-US" dirty="0">
                <a:solidFill>
                  <a:schemeClr val="tx1"/>
                </a:solidFill>
              </a:rPr>
              <a:t>²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Second step:</a:t>
            </a:r>
          </a:p>
          <a:p>
            <a:endParaRPr lang="en-US" dirty="0"/>
          </a:p>
          <a:p>
            <a:r>
              <a:rPr lang="en-US" dirty="0"/>
              <a:t>Divide Total rectangle area by 2 to find out triangle area.</a:t>
            </a:r>
          </a:p>
          <a:p>
            <a:endParaRPr lang="en-US" dirty="0"/>
          </a:p>
          <a:p>
            <a:r>
              <a:rPr lang="en-US" dirty="0"/>
              <a:t>56 divide by 2 = 28cm</a:t>
            </a:r>
            <a:r>
              <a:rPr lang="en-GB" altLang="en-US" dirty="0">
                <a:solidFill>
                  <a:schemeClr val="tx1"/>
                </a:solidFill>
              </a:rPr>
              <a:t>²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33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1B8CB-23F9-6947-BFE1-7D5D5E5AB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Another way.. </a:t>
            </a:r>
          </a:p>
        </p:txBody>
      </p:sp>
      <p:pic>
        <p:nvPicPr>
          <p:cNvPr id="1026" name="Picture 2" descr="Printable Area Formulas Poster - Class Playground">
            <a:extLst>
              <a:ext uri="{FF2B5EF4-FFF2-40B4-BE49-F238E27FC236}">
                <a16:creationId xmlns:a16="http://schemas.microsoft.com/office/drawing/2014/main" id="{509C664D-5D75-DD4C-9540-E007A84D14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1" t="22463" r="51783" b="41027"/>
          <a:stretch/>
        </p:blipFill>
        <p:spPr bwMode="auto">
          <a:xfrm>
            <a:off x="1544593" y="1386425"/>
            <a:ext cx="2724285" cy="3323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C96289D-3CBB-5B46-AD7F-01752126B7F7}"/>
              </a:ext>
            </a:extLst>
          </p:cNvPr>
          <p:cNvSpPr txBox="1"/>
          <p:nvPr/>
        </p:nvSpPr>
        <p:spPr>
          <a:xfrm>
            <a:off x="3945379" y="1686579"/>
            <a:ext cx="29637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Area can also be worked out as..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½ base x height. </a:t>
            </a:r>
          </a:p>
        </p:txBody>
      </p:sp>
      <p:pic>
        <p:nvPicPr>
          <p:cNvPr id="1028" name="Picture 4" descr="Ks2 Area of Triangles Poster | Teaching mathematics, Math poster, Middle  school math">
            <a:extLst>
              <a:ext uri="{FF2B5EF4-FFF2-40B4-BE49-F238E27FC236}">
                <a16:creationId xmlns:a16="http://schemas.microsoft.com/office/drawing/2014/main" id="{325623B5-F732-7041-8CB3-CBCFF63E32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6429" y="2898449"/>
            <a:ext cx="4713571" cy="332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10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1">
            <a:extLst>
              <a:ext uri="{FF2B5EF4-FFF2-40B4-BE49-F238E27FC236}">
                <a16:creationId xmlns:a16="http://schemas.microsoft.com/office/drawing/2014/main" id="{CE242065-317C-B947-A707-70778EEE8A35}"/>
              </a:ext>
            </a:extLst>
          </p:cNvPr>
          <p:cNvGrpSpPr>
            <a:grpSpLocks/>
          </p:cNvGrpSpPr>
          <p:nvPr/>
        </p:nvGrpSpPr>
        <p:grpSpPr bwMode="auto">
          <a:xfrm rot="16200000">
            <a:off x="4751389" y="1277939"/>
            <a:ext cx="2674937" cy="5557837"/>
            <a:chOff x="1268951" y="1754662"/>
            <a:chExt cx="2685537" cy="400637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2DDE7F9-7579-1C45-883A-E8F9A2C1AB98}"/>
                </a:ext>
              </a:extLst>
            </p:cNvPr>
            <p:cNvSpPr/>
            <p:nvPr/>
          </p:nvSpPr>
          <p:spPr>
            <a:xfrm>
              <a:off x="1268951" y="1754662"/>
              <a:ext cx="2685537" cy="2002614"/>
            </a:xfrm>
            <a:prstGeom prst="rect">
              <a:avLst/>
            </a:prstGeom>
            <a:solidFill>
              <a:srgbClr val="9FE2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3DECEC1-5164-D948-9A39-B9FEF754948E}"/>
                </a:ext>
              </a:extLst>
            </p:cNvPr>
            <p:cNvSpPr/>
            <p:nvPr/>
          </p:nvSpPr>
          <p:spPr>
            <a:xfrm>
              <a:off x="1268950" y="3757275"/>
              <a:ext cx="2685537" cy="2003757"/>
            </a:xfrm>
            <a:prstGeom prst="rect">
              <a:avLst/>
            </a:prstGeom>
            <a:solidFill>
              <a:srgbClr val="9FE2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026508E7-8B90-C344-A794-3E2CDC7A7BDB}"/>
                </a:ext>
              </a:extLst>
            </p:cNvPr>
            <p:cNvSpPr/>
            <p:nvPr/>
          </p:nvSpPr>
          <p:spPr>
            <a:xfrm rot="5400000">
              <a:off x="606940" y="2416673"/>
              <a:ext cx="4006371" cy="2682349"/>
            </a:xfrm>
            <a:prstGeom prst="triangle">
              <a:avLst/>
            </a:prstGeom>
            <a:solidFill>
              <a:srgbClr val="64CF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1507" name="Title 20">
            <a:extLst>
              <a:ext uri="{FF2B5EF4-FFF2-40B4-BE49-F238E27FC236}">
                <a16:creationId xmlns:a16="http://schemas.microsoft.com/office/drawing/2014/main" id="{0CAA120A-7B47-DA42-BD1C-BA4127273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0630" y="380571"/>
            <a:ext cx="9856566" cy="9937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/>
              <a:t>Calculate the Area of a Triangle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F182621E-B7DA-664C-B4B9-5ADD70D22459}"/>
              </a:ext>
            </a:extLst>
          </p:cNvPr>
          <p:cNvCxnSpPr/>
          <p:nvPr/>
        </p:nvCxnSpPr>
        <p:spPr>
          <a:xfrm>
            <a:off x="6096000" y="2719389"/>
            <a:ext cx="0" cy="2682875"/>
          </a:xfrm>
          <a:prstGeom prst="straightConnector1">
            <a:avLst/>
          </a:prstGeom>
          <a:ln w="38100">
            <a:solidFill>
              <a:srgbClr val="FBB157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1CDB251-8443-F14A-AE17-E7530A390D6C}"/>
              </a:ext>
            </a:extLst>
          </p:cNvPr>
          <p:cNvCxnSpPr/>
          <p:nvPr/>
        </p:nvCxnSpPr>
        <p:spPr>
          <a:xfrm flipH="1">
            <a:off x="3309939" y="5651500"/>
            <a:ext cx="5557837" cy="0"/>
          </a:xfrm>
          <a:prstGeom prst="straightConnector1">
            <a:avLst/>
          </a:prstGeom>
          <a:ln w="38100">
            <a:solidFill>
              <a:srgbClr val="FBB157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FF9551F3-D946-2040-92F7-B5AAE0792CE4}"/>
              </a:ext>
            </a:extLst>
          </p:cNvPr>
          <p:cNvSpPr/>
          <p:nvPr/>
        </p:nvSpPr>
        <p:spPr>
          <a:xfrm>
            <a:off x="3317081" y="1749682"/>
            <a:ext cx="5557837" cy="8858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Area of a triangle =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half the area of the rectangle</a:t>
            </a: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	     =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half of the base x height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9813ABD-508A-DB43-8E2A-1AD031108F2E}"/>
              </a:ext>
            </a:extLst>
          </p:cNvPr>
          <p:cNvSpPr/>
          <p:nvPr/>
        </p:nvSpPr>
        <p:spPr>
          <a:xfrm>
            <a:off x="3668286" y="1749681"/>
            <a:ext cx="5557837" cy="885825"/>
          </a:xfrm>
          <a:prstGeom prst="rect">
            <a:avLst/>
          </a:prstGeom>
          <a:noFill/>
          <a:ln w="38100">
            <a:solidFill>
              <a:srgbClr val="FBB15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E704CCCB-7959-4149-8E84-62DE1F3669FC}"/>
              </a:ext>
            </a:extLst>
          </p:cNvPr>
          <p:cNvSpPr/>
          <p:nvPr/>
        </p:nvSpPr>
        <p:spPr>
          <a:xfrm>
            <a:off x="5637213" y="5689600"/>
            <a:ext cx="901700" cy="419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base</a:t>
            </a: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9BD9DE65-6A1E-3B46-B5D0-C3E172854454}"/>
              </a:ext>
            </a:extLst>
          </p:cNvPr>
          <p:cNvSpPr/>
          <p:nvPr/>
        </p:nvSpPr>
        <p:spPr>
          <a:xfrm>
            <a:off x="5194299" y="3828258"/>
            <a:ext cx="901700" cy="4572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height</a:t>
            </a:r>
            <a:endParaRPr lang="en-GB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139523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2054" y="108518"/>
            <a:ext cx="10178322" cy="1492132"/>
          </a:xfrm>
        </p:spPr>
        <p:txBody>
          <a:bodyPr/>
          <a:lstStyle/>
          <a:p>
            <a:pPr algn="ctr"/>
            <a:r>
              <a:rPr lang="en-US" dirty="0"/>
              <a:t>Try this one for size!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2035175" y="4346575"/>
            <a:ext cx="5162550" cy="0"/>
          </a:xfrm>
          <a:prstGeom prst="straightConnector1">
            <a:avLst/>
          </a:prstGeom>
          <a:ln w="38100">
            <a:solidFill>
              <a:srgbClr val="FBB157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ounded Rectangle 5"/>
          <p:cNvSpPr/>
          <p:nvPr/>
        </p:nvSpPr>
        <p:spPr>
          <a:xfrm>
            <a:off x="4122738" y="4443413"/>
            <a:ext cx="901700" cy="419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10cm</a:t>
            </a: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Isosceles Triangle 1"/>
          <p:cNvSpPr/>
          <p:nvPr/>
        </p:nvSpPr>
        <p:spPr>
          <a:xfrm>
            <a:off x="2079625" y="2387600"/>
            <a:ext cx="5003800" cy="1697038"/>
          </a:xfrm>
          <a:prstGeom prst="triangl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4556382" y="2387600"/>
            <a:ext cx="0" cy="1697038"/>
          </a:xfrm>
          <a:prstGeom prst="straightConnector1">
            <a:avLst/>
          </a:prstGeom>
          <a:ln w="38100">
            <a:solidFill>
              <a:srgbClr val="FBB157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314523" y="2107803"/>
            <a:ext cx="4491318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400" dirty="0">
                <a:solidFill>
                  <a:schemeClr val="tx1"/>
                </a:solidFill>
              </a:rPr>
              <a:t>Area = ½ base x height</a:t>
            </a:r>
          </a:p>
          <a:p>
            <a:endParaRPr lang="en-GB" altLang="en-US" sz="2400" dirty="0"/>
          </a:p>
          <a:p>
            <a:r>
              <a:rPr lang="en-GB" altLang="en-US" sz="2400" dirty="0"/>
              <a:t>½ base (1</a:t>
            </a:r>
            <a:r>
              <a:rPr lang="en-GB" altLang="en-US" sz="2400" dirty="0">
                <a:solidFill>
                  <a:schemeClr val="tx1"/>
                </a:solidFill>
              </a:rPr>
              <a:t>0 ÷ 2) = 5</a:t>
            </a:r>
          </a:p>
          <a:p>
            <a:endParaRPr lang="en-GB" alt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chemeClr val="tx1"/>
                </a:solidFill>
              </a:rPr>
              <a:t>5 x 6 = 30  </a:t>
            </a:r>
          </a:p>
          <a:p>
            <a:endParaRPr lang="en-GB" altLang="en-US" sz="2400" dirty="0"/>
          </a:p>
          <a:p>
            <a:r>
              <a:rPr lang="en-GB" altLang="en-US" sz="2400" dirty="0">
                <a:solidFill>
                  <a:schemeClr val="tx1"/>
                </a:solidFill>
              </a:rPr>
              <a:t>30cm²= Total area of triangle.</a:t>
            </a:r>
          </a:p>
          <a:p>
            <a:endParaRPr lang="en-GB" altLang="en-US" dirty="0">
              <a:solidFill>
                <a:schemeClr val="tx1"/>
              </a:solidFill>
            </a:endParaRPr>
          </a:p>
          <a:p>
            <a:endParaRPr lang="en-GB" altLang="en-US" dirty="0">
              <a:solidFill>
                <a:schemeClr val="tx1"/>
              </a:solidFill>
            </a:endParaRPr>
          </a:p>
          <a:p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E5D00AAB-7380-5247-8ECB-19ACC8B0D17C}"/>
              </a:ext>
            </a:extLst>
          </p:cNvPr>
          <p:cNvSpPr/>
          <p:nvPr/>
        </p:nvSpPr>
        <p:spPr>
          <a:xfrm>
            <a:off x="6795915" y="1020419"/>
            <a:ext cx="2533436" cy="419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FF0000"/>
                </a:solidFill>
              </a:rPr>
              <a:t>Base = 10 cm </a:t>
            </a:r>
            <a:endParaRPr lang="en-GB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F7C7308-E344-A343-835A-7B6B3A4A154B}"/>
              </a:ext>
            </a:extLst>
          </p:cNvPr>
          <p:cNvSpPr/>
          <p:nvPr/>
        </p:nvSpPr>
        <p:spPr>
          <a:xfrm>
            <a:off x="9285138" y="1020419"/>
            <a:ext cx="2533436" cy="419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FF0000"/>
                </a:solidFill>
              </a:rPr>
              <a:t>Height = 6cm</a:t>
            </a:r>
            <a:endParaRPr lang="en-GB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5146E11-372B-1A40-A03E-E5E17E1BD03C}"/>
              </a:ext>
            </a:extLst>
          </p:cNvPr>
          <p:cNvSpPr txBox="1"/>
          <p:nvPr/>
        </p:nvSpPr>
        <p:spPr>
          <a:xfrm>
            <a:off x="3891392" y="3045913"/>
            <a:ext cx="725058" cy="38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6 cm</a:t>
            </a:r>
          </a:p>
        </p:txBody>
      </p:sp>
    </p:spTree>
    <p:extLst>
      <p:ext uri="{BB962C8B-B14F-4D97-AF65-F5344CB8AC3E}">
        <p14:creationId xmlns:p14="http://schemas.microsoft.com/office/powerpoint/2010/main" val="114284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6DE56B-552D-3F4D-9DD4-EBEDBF294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Watch this video</a:t>
            </a:r>
          </a:p>
        </p:txBody>
      </p:sp>
      <p:pic>
        <p:nvPicPr>
          <p:cNvPr id="4" name="Online Media 3" descr="Area of a Triangle - Primary">
            <a:hlinkClick r:id="" action="ppaction://media"/>
            <a:extLst>
              <a:ext uri="{FF2B5EF4-FFF2-40B4-BE49-F238E27FC236}">
                <a16:creationId xmlns:a16="http://schemas.microsoft.com/office/drawing/2014/main" id="{57AD7C2D-1BCE-9340-92E8-66677E020C1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935416" y="1235676"/>
            <a:ext cx="7339027" cy="41465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A8CB07B-4733-DB41-84ED-6905E6F2EFBF}"/>
              </a:ext>
            </a:extLst>
          </p:cNvPr>
          <p:cNvSpPr/>
          <p:nvPr/>
        </p:nvSpPr>
        <p:spPr>
          <a:xfrm>
            <a:off x="4398026" y="5765113"/>
            <a:ext cx="3277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4"/>
              </a:rPr>
              <a:t>https://youtu.be/jHMH_MLCI38</a:t>
            </a:r>
            <a:r>
              <a:rPr lang="en-US" dirty="0"/>
              <a:t>  </a:t>
            </a:r>
          </a:p>
        </p:txBody>
      </p:sp>
    </p:spTree>
    <p:extLst>
      <p:ext uri="{BB962C8B-B14F-4D97-AF65-F5344CB8AC3E}">
        <p14:creationId xmlns:p14="http://schemas.microsoft.com/office/powerpoint/2010/main" val="1485890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</a:majorFont>
      <a:minorFont>
        <a:latin typeface="Gill Sans MT" panose="020B0502020104020203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64</TotalTime>
  <Words>392</Words>
  <Application>Microsoft Macintosh PowerPoint</Application>
  <PresentationFormat>Widescreen</PresentationFormat>
  <Paragraphs>87</Paragraphs>
  <Slides>15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Gill Sans MT</vt:lpstr>
      <vt:lpstr>Impact</vt:lpstr>
      <vt:lpstr>Twinkl</vt:lpstr>
      <vt:lpstr>Badge</vt:lpstr>
      <vt:lpstr>Area of a triangle </vt:lpstr>
      <vt:lpstr>Warm up work out the area and perimeter of this shape</vt:lpstr>
      <vt:lpstr>Warm up work out the area and perimeter of this shape</vt:lpstr>
      <vt:lpstr>Area of a triangle</vt:lpstr>
      <vt:lpstr>PowerPoint Presentation</vt:lpstr>
      <vt:lpstr>How can we work out the area of a dark blue triangle?</vt:lpstr>
      <vt:lpstr>How can we work out the area of a dark blue triangle?</vt:lpstr>
      <vt:lpstr>How can we work out the area of a dark blue triangle?</vt:lpstr>
      <vt:lpstr>How can we work out the area of a dark blue triangle?</vt:lpstr>
      <vt:lpstr>Have a go for yourself!</vt:lpstr>
      <vt:lpstr>How to tackle it!</vt:lpstr>
      <vt:lpstr>Another way.. </vt:lpstr>
      <vt:lpstr>Calculate the Area of a Triangle</vt:lpstr>
      <vt:lpstr>Try this one for size!</vt:lpstr>
      <vt:lpstr>Watch this video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Area of a triangle </dc:title>
  <dc:creator>Aimee Johnson</dc:creator>
  <cp:lastModifiedBy>E Sharratt</cp:lastModifiedBy>
  <cp:revision>8</cp:revision>
  <dcterms:created xsi:type="dcterms:W3CDTF">2019-02-27T18:37:36Z</dcterms:created>
  <dcterms:modified xsi:type="dcterms:W3CDTF">2021-03-07T15:55:28Z</dcterms:modified>
</cp:coreProperties>
</file>