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9" r:id="rId3"/>
    <p:sldId id="268" r:id="rId4"/>
    <p:sldId id="270" r:id="rId5"/>
    <p:sldId id="269" r:id="rId6"/>
    <p:sldId id="27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83ABEE-45EA-E742-80BA-2F2339A204A5}" v="7" dt="2021-02-06T16:59:23.2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6327"/>
  </p:normalViewPr>
  <p:slideViewPr>
    <p:cSldViewPr snapToGrid="0" snapToObjects="1">
      <p:cViewPr varScale="1">
        <p:scale>
          <a:sx n="123" d="100"/>
          <a:sy n="123" d="100"/>
        </p:scale>
        <p:origin x="69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Sharratt" userId="240a805a-42a6-4db4-8f33-c1edd6012f04" providerId="ADAL" clId="{EB83ABEE-45EA-E742-80BA-2F2339A204A5}"/>
    <pc:docChg chg="custSel modSld">
      <pc:chgData name="E Sharratt" userId="240a805a-42a6-4db4-8f33-c1edd6012f04" providerId="ADAL" clId="{EB83ABEE-45EA-E742-80BA-2F2339A204A5}" dt="2021-02-06T17:00:11.396" v="19" actId="1076"/>
      <pc:docMkLst>
        <pc:docMk/>
      </pc:docMkLst>
      <pc:sldChg chg="modAnim">
        <pc:chgData name="E Sharratt" userId="240a805a-42a6-4db4-8f33-c1edd6012f04" providerId="ADAL" clId="{EB83ABEE-45EA-E742-80BA-2F2339A204A5}" dt="2021-02-06T16:58:27.625" v="11"/>
        <pc:sldMkLst>
          <pc:docMk/>
          <pc:sldMk cId="3836919982" sldId="268"/>
        </pc:sldMkLst>
      </pc:sldChg>
      <pc:sldChg chg="modAnim">
        <pc:chgData name="E Sharratt" userId="240a805a-42a6-4db4-8f33-c1edd6012f04" providerId="ADAL" clId="{EB83ABEE-45EA-E742-80BA-2F2339A204A5}" dt="2021-02-06T16:58:42.444" v="13"/>
        <pc:sldMkLst>
          <pc:docMk/>
          <pc:sldMk cId="963893118" sldId="269"/>
        </pc:sldMkLst>
      </pc:sldChg>
      <pc:sldChg chg="modAnim">
        <pc:chgData name="E Sharratt" userId="240a805a-42a6-4db4-8f33-c1edd6012f04" providerId="ADAL" clId="{EB83ABEE-45EA-E742-80BA-2F2339A204A5}" dt="2021-02-06T16:58:37.574" v="12"/>
        <pc:sldMkLst>
          <pc:docMk/>
          <pc:sldMk cId="805183533" sldId="270"/>
        </pc:sldMkLst>
      </pc:sldChg>
      <pc:sldChg chg="addSp delSp modSp mod">
        <pc:chgData name="E Sharratt" userId="240a805a-42a6-4db4-8f33-c1edd6012f04" providerId="ADAL" clId="{EB83ABEE-45EA-E742-80BA-2F2339A204A5}" dt="2021-02-06T17:00:11.396" v="19" actId="1076"/>
        <pc:sldMkLst>
          <pc:docMk/>
          <pc:sldMk cId="2377645572" sldId="271"/>
        </pc:sldMkLst>
        <pc:spChg chg="add mod">
          <ac:chgData name="E Sharratt" userId="240a805a-42a6-4db4-8f33-c1edd6012f04" providerId="ADAL" clId="{EB83ABEE-45EA-E742-80BA-2F2339A204A5}" dt="2021-02-06T17:00:09.054" v="18" actId="1076"/>
          <ac:spMkLst>
            <pc:docMk/>
            <pc:sldMk cId="2377645572" sldId="271"/>
            <ac:spMk id="2" creationId="{2E1AA879-01D7-F54D-9317-246E7E4E35E9}"/>
          </ac:spMkLst>
        </pc:spChg>
        <pc:spChg chg="add del mod">
          <ac:chgData name="E Sharratt" userId="240a805a-42a6-4db4-8f33-c1edd6012f04" providerId="ADAL" clId="{EB83ABEE-45EA-E742-80BA-2F2339A204A5}" dt="2021-02-06T16:59:25.777" v="16" actId="478"/>
          <ac:spMkLst>
            <pc:docMk/>
            <pc:sldMk cId="2377645572" sldId="271"/>
            <ac:spMk id="3" creationId="{21C79562-70FF-A442-915F-EDC205DB3272}"/>
          </ac:spMkLst>
        </pc:spChg>
        <pc:spChg chg="del mod">
          <ac:chgData name="E Sharratt" userId="240a805a-42a6-4db4-8f33-c1edd6012f04" providerId="ADAL" clId="{EB83ABEE-45EA-E742-80BA-2F2339A204A5}" dt="2021-02-06T16:59:23.224" v="15" actId="478"/>
          <ac:spMkLst>
            <pc:docMk/>
            <pc:sldMk cId="2377645572" sldId="271"/>
            <ac:spMk id="4" creationId="{6EC16CA9-49CC-6442-A961-1FCA1550D74E}"/>
          </ac:spMkLst>
        </pc:spChg>
        <pc:spChg chg="mod">
          <ac:chgData name="E Sharratt" userId="240a805a-42a6-4db4-8f33-c1edd6012f04" providerId="ADAL" clId="{EB83ABEE-45EA-E742-80BA-2F2339A204A5}" dt="2021-02-06T17:00:11.396" v="19" actId="1076"/>
          <ac:spMkLst>
            <pc:docMk/>
            <pc:sldMk cId="2377645572" sldId="271"/>
            <ac:spMk id="5" creationId="{8942337F-3883-3344-B691-8246165BF17E}"/>
          </ac:spMkLst>
        </pc:spChg>
        <pc:spChg chg="mod">
          <ac:chgData name="E Sharratt" userId="240a805a-42a6-4db4-8f33-c1edd6012f04" providerId="ADAL" clId="{EB83ABEE-45EA-E742-80BA-2F2339A204A5}" dt="2021-02-06T16:57:56.591" v="5" actId="1076"/>
          <ac:spMkLst>
            <pc:docMk/>
            <pc:sldMk cId="2377645572" sldId="271"/>
            <ac:spMk id="6" creationId="{1AA4D7DD-E354-9643-AF99-750698C0DEA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614-5CB3-0545-B778-1C0C94F8798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11422B7-C33F-B64F-B64C-8E8251A340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5A0C634-3945-824A-8275-C8C90F2AA3A8}"/>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5" name="Footer Placeholder 4">
            <a:extLst>
              <a:ext uri="{FF2B5EF4-FFF2-40B4-BE49-F238E27FC236}">
                <a16:creationId xmlns:a16="http://schemas.microsoft.com/office/drawing/2014/main" id="{34B5C051-4E0C-244D-93EC-3C24BE17A5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D64FCD-88C7-8249-8055-062C97070C4D}"/>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1931414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9A3F3-34F7-144C-A426-699AC32BD80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8279A7-D1AF-2143-A174-1915274EE86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D3F3F6-409D-A143-81AC-383BD1C9EAB7}"/>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5" name="Footer Placeholder 4">
            <a:extLst>
              <a:ext uri="{FF2B5EF4-FFF2-40B4-BE49-F238E27FC236}">
                <a16:creationId xmlns:a16="http://schemas.microsoft.com/office/drawing/2014/main" id="{43145D75-3B7A-E548-A5B4-1E21F75369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2ED48B-0C0B-3045-B853-4DF72DFDF1F0}"/>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2146336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5DBC7-BC05-3040-9691-D9178FC2689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A8939ED-4422-AF48-8024-75348A5E65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87E3898-8721-2A4A-9ECA-C4A8A0F1D9F5}"/>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5" name="Footer Placeholder 4">
            <a:extLst>
              <a:ext uri="{FF2B5EF4-FFF2-40B4-BE49-F238E27FC236}">
                <a16:creationId xmlns:a16="http://schemas.microsoft.com/office/drawing/2014/main" id="{AD823E1D-6394-D64D-ACF5-DB8D99513A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0B9839-AFB6-BD4E-9435-6EB2A5450570}"/>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798353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74FBC-DC7A-EB41-A9FF-88DFF57E319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B5E528F-638C-A14F-B855-7E9E7A58F73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E760777-B45D-A741-A6E0-ADEE579DAAA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EF92C2B-8ECB-5745-8E58-D21657CBA740}"/>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6" name="Footer Placeholder 5">
            <a:extLst>
              <a:ext uri="{FF2B5EF4-FFF2-40B4-BE49-F238E27FC236}">
                <a16:creationId xmlns:a16="http://schemas.microsoft.com/office/drawing/2014/main" id="{B8125DA0-DFF0-7F45-A943-255C3F09BB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BF8CDD5-362B-654F-B0C1-0523E192D241}"/>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2512177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408AA-D5D0-0049-BDF9-DC110FA3FB4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DC06D6B-F737-694D-9DE8-0E9CF4C445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BF55BAB-36C8-FC42-B291-4122F32A651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C650791-F349-A447-9D32-CAAA01CD68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E02B115-FBE1-364A-92AC-7D78D08F20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E7403F0-92DF-1D4C-AA73-63E6F71E5F12}"/>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8" name="Footer Placeholder 7">
            <a:extLst>
              <a:ext uri="{FF2B5EF4-FFF2-40B4-BE49-F238E27FC236}">
                <a16:creationId xmlns:a16="http://schemas.microsoft.com/office/drawing/2014/main" id="{A9A7EE9B-A03F-E94C-BC58-2D65ED1212D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CF0D6CF-F397-A144-9210-4E7D6498D966}"/>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3497868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BF071-EBAD-C34B-BB85-533FDBA175A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46BB74B-F490-F643-B516-BDF526AEF70F}"/>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4" name="Footer Placeholder 3">
            <a:extLst>
              <a:ext uri="{FF2B5EF4-FFF2-40B4-BE49-F238E27FC236}">
                <a16:creationId xmlns:a16="http://schemas.microsoft.com/office/drawing/2014/main" id="{A2B77128-410E-8F46-9111-A82FAD9C33E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0DE855-EE53-404C-9EF2-0BD09BE14543}"/>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2105952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7A66BD-631F-024A-BF69-822B5AC5DA46}"/>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3" name="Footer Placeholder 2">
            <a:extLst>
              <a:ext uri="{FF2B5EF4-FFF2-40B4-BE49-F238E27FC236}">
                <a16:creationId xmlns:a16="http://schemas.microsoft.com/office/drawing/2014/main" id="{2621A938-E117-D242-B44E-E2AEC32807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991BC7C-B244-7344-93F9-728EE7985A3D}"/>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4232981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FA501-213B-CF45-A866-A8866E6774C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1BD82BD-A7CB-1E48-882C-F233C17E54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D166766-E912-FC4F-BC91-8C54107F67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DD32D4A-0273-2442-A15D-156EB338F2C9}"/>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6" name="Footer Placeholder 5">
            <a:extLst>
              <a:ext uri="{FF2B5EF4-FFF2-40B4-BE49-F238E27FC236}">
                <a16:creationId xmlns:a16="http://schemas.microsoft.com/office/drawing/2014/main" id="{F14058F8-3AC2-A54F-B1D9-C1EE4EA199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732138-0D22-3D4C-BCC7-A9EC10F8937E}"/>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1118895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5B61C-FF34-3A41-8127-08AE9CED570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D806715-30C3-7C4F-A0FE-7ED5E9E485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87CF3F-553C-2E48-B4A3-D3C7F6A370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217CA46-EE05-C041-A9C9-0FB3BD4DD48C}"/>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6" name="Footer Placeholder 5">
            <a:extLst>
              <a:ext uri="{FF2B5EF4-FFF2-40B4-BE49-F238E27FC236}">
                <a16:creationId xmlns:a16="http://schemas.microsoft.com/office/drawing/2014/main" id="{204458DE-2B81-9047-AB31-DD97D4264C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E0B5C7-4C51-6845-8FB9-3324D870E70B}"/>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3372777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94C85-F7E3-3E47-B0E7-3AD49AA48C5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28572C5-7076-CC4F-A7AB-B086FCE39C4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FBE428-E264-174D-BEEA-EE28B19FB8E1}"/>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5" name="Footer Placeholder 4">
            <a:extLst>
              <a:ext uri="{FF2B5EF4-FFF2-40B4-BE49-F238E27FC236}">
                <a16:creationId xmlns:a16="http://schemas.microsoft.com/office/drawing/2014/main" id="{60A15AF7-C85B-CF47-84E2-2B689E62F0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689BA4-7D9E-0547-8B1A-F51DAA434EFB}"/>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3371098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1BDFA0-6FFA-B343-9905-F39452B3DE1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CE587A8-E581-A145-8546-BEF8A70759C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B67664-FE23-724D-B5FE-B24F5E599C4A}"/>
              </a:ext>
            </a:extLst>
          </p:cNvPr>
          <p:cNvSpPr>
            <a:spLocks noGrp="1"/>
          </p:cNvSpPr>
          <p:nvPr>
            <p:ph type="dt" sz="half" idx="10"/>
          </p:nvPr>
        </p:nvSpPr>
        <p:spPr/>
        <p:txBody>
          <a:bodyPr/>
          <a:lstStyle/>
          <a:p>
            <a:fld id="{70894A96-68D2-1D4A-825F-2FB9CFC17990}" type="datetimeFigureOut">
              <a:rPr lang="en-US" smtClean="0"/>
              <a:t>2/6/21</a:t>
            </a:fld>
            <a:endParaRPr lang="en-US"/>
          </a:p>
        </p:txBody>
      </p:sp>
      <p:sp>
        <p:nvSpPr>
          <p:cNvPr id="5" name="Footer Placeholder 4">
            <a:extLst>
              <a:ext uri="{FF2B5EF4-FFF2-40B4-BE49-F238E27FC236}">
                <a16:creationId xmlns:a16="http://schemas.microsoft.com/office/drawing/2014/main" id="{35F1AA54-2957-0F43-9813-381E6C5924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D2E5A6-8717-2644-BA7E-95FD47D43B24}"/>
              </a:ext>
            </a:extLst>
          </p:cNvPr>
          <p:cNvSpPr>
            <a:spLocks noGrp="1"/>
          </p:cNvSpPr>
          <p:nvPr>
            <p:ph type="sldNum" sz="quarter" idx="12"/>
          </p:nvPr>
        </p:nvSpPr>
        <p:spPr/>
        <p:txBody>
          <a:bodyPr/>
          <a:lstStyle/>
          <a:p>
            <a:fld id="{2B46160E-1E23-2646-AABE-E3D80563A03B}" type="slidenum">
              <a:rPr lang="en-US" smtClean="0"/>
              <a:t>‹#›</a:t>
            </a:fld>
            <a:endParaRPr lang="en-US"/>
          </a:p>
        </p:txBody>
      </p:sp>
    </p:spTree>
    <p:extLst>
      <p:ext uri="{BB962C8B-B14F-4D97-AF65-F5344CB8AC3E}">
        <p14:creationId xmlns:p14="http://schemas.microsoft.com/office/powerpoint/2010/main" val="2694189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F910E487-33C9-B644-9987-732EC58F04A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7791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FF1287-7046-0647-81FB-701EE86573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9C3F153-1F02-CE4C-9016-CFCF12B52D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BAFFD52-0AA7-104E-B6F4-999F5906B8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894A96-68D2-1D4A-825F-2FB9CFC17990}" type="datetimeFigureOut">
              <a:rPr lang="en-US" smtClean="0"/>
              <a:t>2/6/21</a:t>
            </a:fld>
            <a:endParaRPr lang="en-US"/>
          </a:p>
        </p:txBody>
      </p:sp>
      <p:sp>
        <p:nvSpPr>
          <p:cNvPr id="5" name="Footer Placeholder 4">
            <a:extLst>
              <a:ext uri="{FF2B5EF4-FFF2-40B4-BE49-F238E27FC236}">
                <a16:creationId xmlns:a16="http://schemas.microsoft.com/office/drawing/2014/main" id="{B8A189AC-EC18-B44D-A846-CA1CC2B096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C57B448-82CC-D847-9411-1B7E546646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46160E-1E23-2646-AABE-E3D80563A03B}" type="slidenum">
              <a:rPr lang="en-US" smtClean="0"/>
              <a:t>‹#›</a:t>
            </a:fld>
            <a:endParaRPr lang="en-US"/>
          </a:p>
        </p:txBody>
      </p:sp>
    </p:spTree>
    <p:extLst>
      <p:ext uri="{BB962C8B-B14F-4D97-AF65-F5344CB8AC3E}">
        <p14:creationId xmlns:p14="http://schemas.microsoft.com/office/powerpoint/2010/main" val="3879231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bbc.co.uk/teach/class-clips-video/history-ks2-introducing-ancient-egypt/z6jrkmn" TargetMode="External"/><Relationship Id="rId2" Type="http://schemas.openxmlformats.org/officeDocument/2006/relationships/hyperlink" Target="https://www.bbc.co.uk/teach/class-clips-video/history-social-studies-ks2-daily-life-in-ancient-egypt/zfhtsc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965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20">
            <a:extLst>
              <a:ext uri="{FF2B5EF4-FFF2-40B4-BE49-F238E27FC236}">
                <a16:creationId xmlns:a16="http://schemas.microsoft.com/office/drawing/2014/main" id="{F981D235-1B65-EE4E-9D1F-20160045E02B}"/>
              </a:ext>
            </a:extLst>
          </p:cNvPr>
          <p:cNvSpPr>
            <a:spLocks noGrp="1"/>
          </p:cNvSpPr>
          <p:nvPr>
            <p:ph type="title"/>
          </p:nvPr>
        </p:nvSpPr>
        <p:spPr>
          <a:xfrm>
            <a:off x="1981201" y="479426"/>
            <a:ext cx="8220075" cy="993775"/>
          </a:xfrm>
        </p:spPr>
        <p:txBody>
          <a:bodyPr/>
          <a:lstStyle/>
          <a:p>
            <a:pPr eaLnBrk="1" hangingPunct="1"/>
            <a:r>
              <a:rPr lang="en-GB" altLang="en-US" sz="2800"/>
              <a:t>What Were Ancients Egyptian Houses Made Of?</a:t>
            </a:r>
          </a:p>
        </p:txBody>
      </p:sp>
      <p:sp>
        <p:nvSpPr>
          <p:cNvPr id="22" name="Content Placeholder 21">
            <a:extLst>
              <a:ext uri="{FF2B5EF4-FFF2-40B4-BE49-F238E27FC236}">
                <a16:creationId xmlns:a16="http://schemas.microsoft.com/office/drawing/2014/main" id="{D23F9C35-2307-CC49-A7DC-11B273F46258}"/>
              </a:ext>
            </a:extLst>
          </p:cNvPr>
          <p:cNvSpPr>
            <a:spLocks noGrp="1"/>
          </p:cNvSpPr>
          <p:nvPr>
            <p:ph idx="1"/>
          </p:nvPr>
        </p:nvSpPr>
        <p:spPr>
          <a:xfrm>
            <a:off x="997502" y="1360488"/>
            <a:ext cx="7632700" cy="1373188"/>
          </a:xfrm>
        </p:spPr>
        <p:txBody>
          <a:bodyPr vert="horz" lIns="108000" tIns="108000" rIns="108000" bIns="108000" rtlCol="0">
            <a:normAutofit fontScale="70000" lnSpcReduction="20000"/>
          </a:bodyPr>
          <a:lstStyle/>
          <a:p>
            <a:pPr algn="just" eaLnBrk="1" hangingPunct="1">
              <a:lnSpc>
                <a:spcPct val="100000"/>
              </a:lnSpc>
            </a:pPr>
            <a:r>
              <a:rPr lang="en-GB" altLang="en-US" dirty="0">
                <a:latin typeface="Twinkl" pitchFamily="2" charset="77"/>
                <a:ea typeface="Sassoon Infant Rg" panose="02000803050000020003" pitchFamily="2" charset="0"/>
                <a:cs typeface="Arial" panose="020B0604020202020204" pitchFamily="34" charset="0"/>
              </a:rPr>
              <a:t>Almost all of Egypt is a desert, and in ancient Egypt they needed to use any fertile land for growing crops. This means that there weren’t that many trees for building houses. The Egyptians had to use whatever they had around and that included mud and reeds.</a:t>
            </a:r>
          </a:p>
        </p:txBody>
      </p:sp>
      <p:pic>
        <p:nvPicPr>
          <p:cNvPr id="2" name="Picture 1">
            <a:extLst>
              <a:ext uri="{FF2B5EF4-FFF2-40B4-BE49-F238E27FC236}">
                <a16:creationId xmlns:a16="http://schemas.microsoft.com/office/drawing/2014/main" id="{A20B4F30-3706-2F41-BBA8-42293CDB6A4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01761" y="3614738"/>
            <a:ext cx="35560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D52962F7-9CC7-894F-9237-8EC8259D47C6}"/>
              </a:ext>
            </a:extLst>
          </p:cNvPr>
          <p:cNvSpPr>
            <a:spLocks noChangeArrowheads="1"/>
          </p:cNvSpPr>
          <p:nvPr/>
        </p:nvSpPr>
        <p:spPr bwMode="auto">
          <a:xfrm>
            <a:off x="981627" y="3490912"/>
            <a:ext cx="3832225"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defTabSz="457200" eaLnBrk="0" fontAlgn="base" hangingPunct="0">
              <a:spcBef>
                <a:spcPct val="0"/>
              </a:spcBef>
              <a:spcAft>
                <a:spcPct val="0"/>
              </a:spcAft>
              <a:defRPr>
                <a:solidFill>
                  <a:schemeClr val="tx1"/>
                </a:solidFill>
                <a:latin typeface="Twinkl" pitchFamily="2" charset="77"/>
              </a:defRPr>
            </a:lvl6pPr>
            <a:lvl7pPr marL="2971800" indent="-228600" defTabSz="457200" eaLnBrk="0" fontAlgn="base" hangingPunct="0">
              <a:spcBef>
                <a:spcPct val="0"/>
              </a:spcBef>
              <a:spcAft>
                <a:spcPct val="0"/>
              </a:spcAft>
              <a:defRPr>
                <a:solidFill>
                  <a:schemeClr val="tx1"/>
                </a:solidFill>
                <a:latin typeface="Twinkl" pitchFamily="2" charset="77"/>
              </a:defRPr>
            </a:lvl7pPr>
            <a:lvl8pPr marL="3429000" indent="-228600" defTabSz="457200" eaLnBrk="0" fontAlgn="base" hangingPunct="0">
              <a:spcBef>
                <a:spcPct val="0"/>
              </a:spcBef>
              <a:spcAft>
                <a:spcPct val="0"/>
              </a:spcAft>
              <a:defRPr>
                <a:solidFill>
                  <a:schemeClr val="tx1"/>
                </a:solidFill>
                <a:latin typeface="Twinkl" pitchFamily="2" charset="77"/>
              </a:defRPr>
            </a:lvl8pPr>
            <a:lvl9pPr marL="3886200" indent="-228600" defTabSz="457200" eaLnBrk="0" fontAlgn="base" hangingPunct="0">
              <a:spcBef>
                <a:spcPct val="0"/>
              </a:spcBef>
              <a:spcAft>
                <a:spcPct val="0"/>
              </a:spcAft>
              <a:defRPr>
                <a:solidFill>
                  <a:schemeClr val="tx1"/>
                </a:solidFill>
                <a:latin typeface="Twinkl" pitchFamily="2" charset="77"/>
              </a:defRPr>
            </a:lvl9pPr>
          </a:lstStyle>
          <a:p>
            <a:pPr algn="just" eaLnBrk="1" hangingPunct="1"/>
            <a:r>
              <a:rPr lang="en-GB" altLang="en-US" dirty="0">
                <a:cs typeface="Arial" panose="020B0604020202020204" pitchFamily="34" charset="0"/>
              </a:rPr>
              <a:t>where water was accessible were a major problem. Each year at the time of the Nile flooding it would wash away the mud huts. They decided to start using the mud to create bricks, which were stronger than just plain mud. </a:t>
            </a:r>
          </a:p>
        </p:txBody>
      </p:sp>
      <p:sp>
        <p:nvSpPr>
          <p:cNvPr id="5" name="Rectangle 4">
            <a:extLst>
              <a:ext uri="{FF2B5EF4-FFF2-40B4-BE49-F238E27FC236}">
                <a16:creationId xmlns:a16="http://schemas.microsoft.com/office/drawing/2014/main" id="{A15F3595-02CE-474D-BC26-A5E7B204D9C2}"/>
              </a:ext>
            </a:extLst>
          </p:cNvPr>
          <p:cNvSpPr>
            <a:spLocks noChangeArrowheads="1"/>
          </p:cNvSpPr>
          <p:nvPr/>
        </p:nvSpPr>
        <p:spPr bwMode="auto">
          <a:xfrm>
            <a:off x="837580" y="2900363"/>
            <a:ext cx="7467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defTabSz="457200" eaLnBrk="0" fontAlgn="base" hangingPunct="0">
              <a:spcBef>
                <a:spcPct val="0"/>
              </a:spcBef>
              <a:spcAft>
                <a:spcPct val="0"/>
              </a:spcAft>
              <a:defRPr>
                <a:solidFill>
                  <a:schemeClr val="tx1"/>
                </a:solidFill>
                <a:latin typeface="Twinkl" pitchFamily="2" charset="77"/>
              </a:defRPr>
            </a:lvl6pPr>
            <a:lvl7pPr marL="2971800" indent="-228600" defTabSz="457200" eaLnBrk="0" fontAlgn="base" hangingPunct="0">
              <a:spcBef>
                <a:spcPct val="0"/>
              </a:spcBef>
              <a:spcAft>
                <a:spcPct val="0"/>
              </a:spcAft>
              <a:defRPr>
                <a:solidFill>
                  <a:schemeClr val="tx1"/>
                </a:solidFill>
                <a:latin typeface="Twinkl" pitchFamily="2" charset="77"/>
              </a:defRPr>
            </a:lvl7pPr>
            <a:lvl8pPr marL="3429000" indent="-228600" defTabSz="457200" eaLnBrk="0" fontAlgn="base" hangingPunct="0">
              <a:spcBef>
                <a:spcPct val="0"/>
              </a:spcBef>
              <a:spcAft>
                <a:spcPct val="0"/>
              </a:spcAft>
              <a:defRPr>
                <a:solidFill>
                  <a:schemeClr val="tx1"/>
                </a:solidFill>
                <a:latin typeface="Twinkl" pitchFamily="2" charset="77"/>
              </a:defRPr>
            </a:lvl8pPr>
            <a:lvl9pPr marL="3886200" indent="-228600" defTabSz="457200" eaLnBrk="0" fontAlgn="base" hangingPunct="0">
              <a:spcBef>
                <a:spcPct val="0"/>
              </a:spcBef>
              <a:spcAft>
                <a:spcPct val="0"/>
              </a:spcAft>
              <a:defRPr>
                <a:solidFill>
                  <a:schemeClr val="tx1"/>
                </a:solidFill>
                <a:latin typeface="Twinkl" pitchFamily="2" charset="77"/>
              </a:defRPr>
            </a:lvl9pPr>
          </a:lstStyle>
          <a:p>
            <a:r>
              <a:rPr lang="en-GB" altLang="en-US" dirty="0">
                <a:cs typeface="Arial" panose="020B0604020202020204" pitchFamily="34" charset="0"/>
              </a:rPr>
              <a:t>Early in Egyptian history, the people made huts for their houses out of mud and papyrus reeds. Houses built close</a:t>
            </a:r>
            <a:r>
              <a:rPr lang="en-GB" altLang="en-US" dirty="0"/>
              <a:t> </a:t>
            </a:r>
            <a:r>
              <a:rPr lang="en-GB" altLang="en-US" dirty="0">
                <a:cs typeface="Arial" panose="020B0604020202020204" pitchFamily="34" charset="0"/>
              </a:rPr>
              <a:t>to the edge of the River Nile,</a:t>
            </a:r>
            <a:endParaRPr lang="en-GB" altLang="en-US" dirty="0"/>
          </a:p>
        </p:txBody>
      </p:sp>
    </p:spTree>
    <p:extLst>
      <p:ext uri="{BB962C8B-B14F-4D97-AF65-F5344CB8AC3E}">
        <p14:creationId xmlns:p14="http://schemas.microsoft.com/office/powerpoint/2010/main" val="28945216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Title 20">
            <a:extLst>
              <a:ext uri="{FF2B5EF4-FFF2-40B4-BE49-F238E27FC236}">
                <a16:creationId xmlns:a16="http://schemas.microsoft.com/office/drawing/2014/main" id="{1EEFF225-3881-D04B-99B6-D2DF76364AD2}"/>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altLang="en-US" sz="4200"/>
              <a:t>What Were Ancients Egyptian Houses Made Of?</a:t>
            </a:r>
          </a:p>
        </p:txBody>
      </p:sp>
      <p:sp>
        <p:nvSpPr>
          <p:cNvPr id="7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21">
            <a:extLst>
              <a:ext uri="{FF2B5EF4-FFF2-40B4-BE49-F238E27FC236}">
                <a16:creationId xmlns:a16="http://schemas.microsoft.com/office/drawing/2014/main" id="{09BE3544-E414-644D-BB9B-F40C7B65A050}"/>
              </a:ext>
            </a:extLst>
          </p:cNvPr>
          <p:cNvSpPr>
            <a:spLocks/>
          </p:cNvSpPr>
          <p:nvPr/>
        </p:nvSpPr>
        <p:spPr bwMode="auto">
          <a:xfrm>
            <a:off x="640080" y="2872899"/>
            <a:ext cx="4243589" cy="3320668"/>
          </a:xfrm>
          <a:prstGeom prst="roundRect">
            <a:avLst>
              <a:gd name="adj" fmla="val 2583"/>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lIns="91440" tIns="45720" rIns="91440" bIns="45720" rtlCol="0">
            <a:normAutofit fontScale="92500" lnSpcReduction="10000"/>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indent="-228600">
              <a:lnSpc>
                <a:spcPct val="150000"/>
              </a:lnSpc>
              <a:defRPr/>
            </a:pPr>
            <a:r>
              <a:rPr lang="en-US" altLang="en-US" sz="1900" dirty="0">
                <a:solidFill>
                  <a:schemeClr val="tx1"/>
                </a:solidFill>
                <a:latin typeface="+mn-lt"/>
                <a:ea typeface="+mn-ea"/>
                <a:cs typeface="+mn-cs"/>
              </a:rPr>
              <a:t>The bricks were created by mixing up mud with straw, placed in a form and then baked. Most bricks were not baked in an oven, although if they wanted the bricks to be extra strong, they might bake them. But mostly, bricks were dried in the sun. When they stacked the bricks up, they could make stronger walls and homes.</a:t>
            </a:r>
          </a:p>
        </p:txBody>
      </p:sp>
      <p:pic>
        <p:nvPicPr>
          <p:cNvPr id="9220" name="Picture 8">
            <a:extLst>
              <a:ext uri="{FF2B5EF4-FFF2-40B4-BE49-F238E27FC236}">
                <a16:creationId xmlns:a16="http://schemas.microsoft.com/office/drawing/2014/main" id="{3A8CA7A2-5D6E-8A47-942F-078BC8DBDF6B}"/>
              </a:ext>
            </a:extLst>
          </p:cNvPr>
          <p:cNvPicPr>
            <a:picLocks noChangeAspect="1"/>
          </p:cNvPicPr>
          <p:nvPr/>
        </p:nvPicPr>
        <p:blipFill rotWithShape="1">
          <a:blip r:embed="rId2">
            <a:extLst>
              <a:ext uri="{28A0092B-C50C-407E-A947-70E740481C1C}">
                <a14:useLocalDpi xmlns:a14="http://schemas.microsoft.com/office/drawing/2010/main" val="0"/>
              </a:ext>
            </a:extLst>
          </a:blip>
          <a:srcRect l="12798" r="16237"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691998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1"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blinds(horizontal)">
                                      <p:cBhvr>
                                        <p:cTn id="11"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CE3DF-FCA0-964D-B3B0-A11AB4BA397F}"/>
              </a:ext>
            </a:extLst>
          </p:cNvPr>
          <p:cNvSpPr>
            <a:spLocks noGrp="1"/>
          </p:cNvSpPr>
          <p:nvPr>
            <p:ph type="title"/>
          </p:nvPr>
        </p:nvSpPr>
        <p:spPr>
          <a:xfrm>
            <a:off x="481013" y="3752849"/>
            <a:ext cx="3290887" cy="2452687"/>
          </a:xfrm>
        </p:spPr>
        <p:txBody>
          <a:bodyPr anchor="ctr">
            <a:normAutofit/>
          </a:bodyPr>
          <a:lstStyle/>
          <a:p>
            <a:r>
              <a:rPr lang="en-US" sz="3600"/>
              <a:t>Average Ancient Egyptian Homes</a:t>
            </a:r>
          </a:p>
        </p:txBody>
      </p:sp>
      <p:pic>
        <p:nvPicPr>
          <p:cNvPr id="4" name="Picture 4" descr="A mud brick home">
            <a:extLst>
              <a:ext uri="{FF2B5EF4-FFF2-40B4-BE49-F238E27FC236}">
                <a16:creationId xmlns:a16="http://schemas.microsoft.com/office/drawing/2014/main" id="{A60A8E96-F44A-2F49-B6B4-2FCB70B9D6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223" r="1" b="10647"/>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4DCAE469-E3B3-5E46-8219-398A079BDF83}"/>
              </a:ext>
            </a:extLst>
          </p:cNvPr>
          <p:cNvSpPr>
            <a:spLocks noGrp="1"/>
          </p:cNvSpPr>
          <p:nvPr>
            <p:ph idx="1"/>
          </p:nvPr>
        </p:nvSpPr>
        <p:spPr>
          <a:xfrm>
            <a:off x="4223982" y="3752850"/>
            <a:ext cx="7485413" cy="2975941"/>
          </a:xfrm>
        </p:spPr>
        <p:txBody>
          <a:bodyPr anchor="ctr">
            <a:normAutofit fontScale="40000" lnSpcReduction="20000"/>
          </a:bodyPr>
          <a:lstStyle/>
          <a:p>
            <a:pPr>
              <a:lnSpc>
                <a:spcPct val="170000"/>
              </a:lnSpc>
            </a:pPr>
            <a:r>
              <a:rPr lang="en-GB" altLang="en-US" sz="3300" dirty="0">
                <a:ea typeface="Sassoon Infant Rg" panose="02000803050000020003" pitchFamily="2" charset="0"/>
                <a:cs typeface="Arial" panose="020B0604020202020204" pitchFamily="34" charset="0"/>
              </a:rPr>
              <a:t>Most people lived in villages, clustered along the banks of the River Nile.  Village houses were built close together, for strength and security. The villages were surrounded by ditches and fields. Nearby was the bleak, endless desert; for the Egyptians this was the home of the dead. </a:t>
            </a:r>
          </a:p>
          <a:p>
            <a:pPr>
              <a:lnSpc>
                <a:spcPct val="170000"/>
              </a:lnSpc>
            </a:pPr>
            <a:r>
              <a:rPr lang="en-US" altLang="en-US" sz="3300" dirty="0"/>
              <a:t>The average home had four rooms– a central room with smaller rooms joined to it. A family spent most of their time in the central room and used it for sleeping quarters at night. </a:t>
            </a:r>
          </a:p>
          <a:p>
            <a:pPr algn="just">
              <a:lnSpc>
                <a:spcPct val="170000"/>
              </a:lnSpc>
            </a:pPr>
            <a:r>
              <a:rPr lang="en-US" altLang="en-US" sz="3300" dirty="0"/>
              <a:t>The rooms were generally spread over one or two floors. A</a:t>
            </a:r>
            <a:r>
              <a:rPr lang="en-GB" altLang="en-US" sz="3300" dirty="0" err="1">
                <a:ea typeface="Sassoon Infant Rg" panose="02000803050000020003" pitchFamily="2" charset="0"/>
                <a:cs typeface="Arial" panose="020B0604020202020204" pitchFamily="34" charset="0"/>
              </a:rPr>
              <a:t>ll</a:t>
            </a:r>
            <a:r>
              <a:rPr lang="en-GB" altLang="en-US" sz="3300" dirty="0">
                <a:ea typeface="Sassoon Infant Rg" panose="02000803050000020003" pitchFamily="2" charset="0"/>
                <a:cs typeface="Arial" panose="020B0604020202020204" pitchFamily="34" charset="0"/>
              </a:rPr>
              <a:t> homes had flat roofs. People often slept, cooked, and ate atop their houses’ flat roofs.</a:t>
            </a:r>
          </a:p>
        </p:txBody>
      </p:sp>
    </p:spTree>
    <p:extLst>
      <p:ext uri="{BB962C8B-B14F-4D97-AF65-F5344CB8AC3E}">
        <p14:creationId xmlns:p14="http://schemas.microsoft.com/office/powerpoint/2010/main" val="80518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6E187C-3091-2F42-841D-586DEC1FB7A1}"/>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Middle Class Homes</a:t>
            </a:r>
          </a:p>
        </p:txBody>
      </p:sp>
      <p:sp>
        <p:nvSpPr>
          <p:cNvPr id="2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CF536E6-1E9F-BE4C-966F-727DE920A10E}"/>
              </a:ext>
            </a:extLst>
          </p:cNvPr>
          <p:cNvSpPr/>
          <p:nvPr/>
        </p:nvSpPr>
        <p:spPr>
          <a:xfrm>
            <a:off x="572493" y="2399308"/>
            <a:ext cx="6713552" cy="2472457"/>
          </a:xfrm>
          <a:prstGeom prst="rect">
            <a:avLst/>
          </a:prstGeom>
        </p:spPr>
        <p:txBody>
          <a:bodyPr vert="horz" wrap="square"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900" dirty="0"/>
              <a:t>The homes of the wealthy were made of double-thick walls that increased the security of the house.</a:t>
            </a:r>
          </a:p>
          <a:p>
            <a:pPr marL="342900" indent="-342900" algn="just">
              <a:buFont typeface="Arial" panose="020B0604020202020204" pitchFamily="34" charset="0"/>
              <a:buChar char="•"/>
            </a:pPr>
            <a:r>
              <a:rPr lang="en-GB" altLang="en-US" sz="1900" dirty="0">
                <a:latin typeface="Twinkl" pitchFamily="2" charset="77"/>
                <a:ea typeface="Sassoon Infant Rg" panose="02000803050000020003" pitchFamily="2" charset="0"/>
                <a:cs typeface="Arial" panose="020B0604020202020204" pitchFamily="34" charset="0"/>
              </a:rPr>
              <a:t>They painted the outside of their homes white because it kept their homes cooler. </a:t>
            </a:r>
          </a:p>
          <a:p>
            <a:pPr marL="342900" indent="-342900" algn="just">
              <a:buFont typeface="Arial" panose="020B0604020202020204" pitchFamily="34" charset="0"/>
              <a:buChar char="•"/>
            </a:pPr>
            <a:r>
              <a:rPr lang="en-GB" altLang="en-US" sz="1900" dirty="0">
                <a:latin typeface="Twinkl" pitchFamily="2" charset="77"/>
                <a:ea typeface="Sassoon Infant Rg" panose="02000803050000020003" pitchFamily="2" charset="0"/>
                <a:cs typeface="Arial" panose="020B0604020202020204" pitchFamily="34" charset="0"/>
              </a:rPr>
              <a:t>The very wealthy lined the outside of their homes with white limestone. Limestone was expensive but it made their homes sparkle in the sunshine.</a:t>
            </a:r>
          </a:p>
          <a:p>
            <a:pPr marL="342900" indent="-342900" algn="just">
              <a:buFont typeface="Arial" panose="020B0604020202020204" pitchFamily="34" charset="0"/>
              <a:buChar char="•"/>
            </a:pPr>
            <a:r>
              <a:rPr lang="en-GB" altLang="en-US" sz="1900" dirty="0">
                <a:latin typeface="Twinkl" pitchFamily="2" charset="77"/>
                <a:ea typeface="Sassoon Infant Rg" panose="02000803050000020003" pitchFamily="2" charset="0"/>
                <a:cs typeface="Arial" panose="020B0604020202020204" pitchFamily="34" charset="0"/>
              </a:rPr>
              <a:t>Some of these huge homes had as many as 30 rooms. </a:t>
            </a:r>
          </a:p>
          <a:p>
            <a:pPr indent="-228600">
              <a:lnSpc>
                <a:spcPct val="90000"/>
              </a:lnSpc>
              <a:spcAft>
                <a:spcPts val="600"/>
              </a:spcAft>
              <a:buFont typeface="Arial" panose="020B0604020202020204" pitchFamily="34" charset="0"/>
              <a:buChar char="•"/>
            </a:pPr>
            <a:endParaRPr lang="en-US" sz="2200" dirty="0"/>
          </a:p>
        </p:txBody>
      </p:sp>
      <p:pic>
        <p:nvPicPr>
          <p:cNvPr id="4" name="Picture 3" descr="Ancient Egyptian Housing">
            <a:extLst>
              <a:ext uri="{FF2B5EF4-FFF2-40B4-BE49-F238E27FC236}">
                <a16:creationId xmlns:a16="http://schemas.microsoft.com/office/drawing/2014/main" id="{0BD97A56-39B4-D243-B3E5-027AB3F4C1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25" r="24813"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3893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942337F-3883-3344-B691-8246165BF17E}"/>
              </a:ext>
            </a:extLst>
          </p:cNvPr>
          <p:cNvSpPr/>
          <p:nvPr/>
        </p:nvSpPr>
        <p:spPr>
          <a:xfrm>
            <a:off x="808381" y="2535382"/>
            <a:ext cx="7745896" cy="646331"/>
          </a:xfrm>
          <a:prstGeom prst="rect">
            <a:avLst/>
          </a:prstGeom>
        </p:spPr>
        <p:txBody>
          <a:bodyPr wrap="square">
            <a:spAutoFit/>
          </a:bodyPr>
          <a:lstStyle/>
          <a:p>
            <a:r>
              <a:rPr lang="en-US" dirty="0">
                <a:hlinkClick r:id="rId2"/>
              </a:rPr>
              <a:t>https://www.bbc.co.uk/teach/class-clips-video/history-social-studies-ks2-daily-life-in-ancient-egypt/zfhtscw</a:t>
            </a:r>
            <a:r>
              <a:rPr lang="en-US" dirty="0"/>
              <a:t> </a:t>
            </a:r>
          </a:p>
        </p:txBody>
      </p:sp>
      <p:sp>
        <p:nvSpPr>
          <p:cNvPr id="6" name="TextBox 5">
            <a:extLst>
              <a:ext uri="{FF2B5EF4-FFF2-40B4-BE49-F238E27FC236}">
                <a16:creationId xmlns:a16="http://schemas.microsoft.com/office/drawing/2014/main" id="{1AA4D7DD-E354-9643-AF99-750698C0DEA2}"/>
              </a:ext>
            </a:extLst>
          </p:cNvPr>
          <p:cNvSpPr txBox="1"/>
          <p:nvPr/>
        </p:nvSpPr>
        <p:spPr>
          <a:xfrm>
            <a:off x="921025" y="587951"/>
            <a:ext cx="5870713" cy="369332"/>
          </a:xfrm>
          <a:prstGeom prst="rect">
            <a:avLst/>
          </a:prstGeom>
          <a:noFill/>
        </p:spPr>
        <p:txBody>
          <a:bodyPr wrap="square" rtlCol="0">
            <a:spAutoFit/>
          </a:bodyPr>
          <a:lstStyle/>
          <a:p>
            <a:r>
              <a:rPr lang="en-US" dirty="0"/>
              <a:t>Watch these video: </a:t>
            </a:r>
          </a:p>
        </p:txBody>
      </p:sp>
      <p:sp>
        <p:nvSpPr>
          <p:cNvPr id="2" name="Rectangle 1">
            <a:extLst>
              <a:ext uri="{FF2B5EF4-FFF2-40B4-BE49-F238E27FC236}">
                <a16:creationId xmlns:a16="http://schemas.microsoft.com/office/drawing/2014/main" id="{2E1AA879-01D7-F54D-9317-246E7E4E35E9}"/>
              </a:ext>
            </a:extLst>
          </p:cNvPr>
          <p:cNvSpPr/>
          <p:nvPr/>
        </p:nvSpPr>
        <p:spPr>
          <a:xfrm>
            <a:off x="808381" y="1546810"/>
            <a:ext cx="6096000" cy="646331"/>
          </a:xfrm>
          <a:prstGeom prst="rect">
            <a:avLst/>
          </a:prstGeom>
        </p:spPr>
        <p:txBody>
          <a:bodyPr>
            <a:spAutoFit/>
          </a:bodyPr>
          <a:lstStyle/>
          <a:p>
            <a:r>
              <a:rPr lang="en-US" dirty="0">
                <a:hlinkClick r:id="rId3"/>
              </a:rPr>
              <a:t>https://www.bbc.co.uk/teach/class-clips-video/history-ks2-introducing-ancient-egypt/z6jrkmn</a:t>
            </a:r>
            <a:r>
              <a:rPr lang="en-US" dirty="0"/>
              <a:t> </a:t>
            </a:r>
          </a:p>
        </p:txBody>
      </p:sp>
    </p:spTree>
    <p:extLst>
      <p:ext uri="{BB962C8B-B14F-4D97-AF65-F5344CB8AC3E}">
        <p14:creationId xmlns:p14="http://schemas.microsoft.com/office/powerpoint/2010/main" val="2377645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452</Words>
  <Application>Microsoft Macintosh PowerPoint</Application>
  <PresentationFormat>Widescreen</PresentationFormat>
  <Paragraphs>18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Twinkl</vt:lpstr>
      <vt:lpstr>Office Theme</vt:lpstr>
      <vt:lpstr>PowerPoint Presentation</vt:lpstr>
      <vt:lpstr>What Were Ancients Egyptian Houses Made Of?</vt:lpstr>
      <vt:lpstr>What Were Ancients Egyptian Houses Made Of?</vt:lpstr>
      <vt:lpstr>Average Ancient Egyptian Homes</vt:lpstr>
      <vt:lpstr>Middle Class Homes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Sharratt</dc:creator>
  <cp:lastModifiedBy>E Sharratt</cp:lastModifiedBy>
  <cp:revision>2</cp:revision>
  <dcterms:created xsi:type="dcterms:W3CDTF">2021-02-06T16:44:20Z</dcterms:created>
  <dcterms:modified xsi:type="dcterms:W3CDTF">2021-02-06T17:00:28Z</dcterms:modified>
</cp:coreProperties>
</file>