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7" r:id="rId2"/>
    <p:sldId id="266" r:id="rId3"/>
    <p:sldId id="258" r:id="rId4"/>
    <p:sldId id="259" r:id="rId5"/>
    <p:sldId id="265" r:id="rId6"/>
    <p:sldId id="267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175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4" Type="http://schemas.openxmlformats.org/officeDocument/2006/relationships/image" Target="../media/image5.wmf"/><Relationship Id="rId5" Type="http://schemas.openxmlformats.org/officeDocument/2006/relationships/image" Target="../media/image6.wmf"/><Relationship Id="rId6" Type="http://schemas.openxmlformats.org/officeDocument/2006/relationships/image" Target="../media/image7.wmf"/><Relationship Id="rId7" Type="http://schemas.openxmlformats.org/officeDocument/2006/relationships/image" Target="../media/image8.wmf"/><Relationship Id="rId8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 smtClean="0">
                  <a:solidFill>
                    <a:schemeClr val="bg1">
                      <a:lumMod val="75000"/>
                    </a:schemeClr>
                  </a:solidFill>
                </a:rPr>
                <a:t>Miss S P5/6</a:t>
              </a:r>
              <a:endParaRPr lang="en-GB" sz="16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Co-ordinates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1042988" y="535259"/>
            <a:ext cx="698500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  <a:ea typeface="Impact"/>
                <a:cs typeface="Impact"/>
              </a:rPr>
              <a:t>Co-ordinates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7887" y="1927980"/>
            <a:ext cx="8979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To understand co-ordinates, you need to be familiar with a co-ordinates grid.</a:t>
            </a:r>
            <a:endParaRPr lang="en-GB" b="1" dirty="0" smtClean="0"/>
          </a:p>
          <a:p>
            <a:pPr algn="ctr"/>
            <a:r>
              <a:rPr lang="en-GB" dirty="0" smtClean="0"/>
              <a:t>A co-ordinates grid has two axis; an </a:t>
            </a:r>
            <a:r>
              <a:rPr lang="en-GB" dirty="0"/>
              <a:t>x</a:t>
            </a:r>
            <a:r>
              <a:rPr lang="en-GB" dirty="0" smtClean="0"/>
              <a:t> axis (across) and a y axis (up). 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012844"/>
              </p:ext>
            </p:extLst>
          </p:nvPr>
        </p:nvGraphicFramePr>
        <p:xfrm>
          <a:off x="772863" y="3258420"/>
          <a:ext cx="2670180" cy="2371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7018">
                  <a:extLst>
                    <a:ext uri="{9D8B030D-6E8A-4147-A177-3AD203B41FA5}">
                      <a16:colId xmlns:a16="http://schemas.microsoft.com/office/drawing/2014/main" xmlns="" val="4106650330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872462213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1606605899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4094864763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4191940880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3492670650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2490439543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2467020913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3067740876"/>
                    </a:ext>
                  </a:extLst>
                </a:gridCol>
                <a:gridCol w="267018">
                  <a:extLst>
                    <a:ext uri="{9D8B030D-6E8A-4147-A177-3AD203B41FA5}">
                      <a16:colId xmlns:a16="http://schemas.microsoft.com/office/drawing/2014/main" xmlns="" val="2974294864"/>
                    </a:ext>
                  </a:extLst>
                </a:gridCol>
              </a:tblGrid>
              <a:tr h="237172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2481049247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1698729579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2361962112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3357452358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3951682933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2584642107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543603395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1827132798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2368188947"/>
                  </a:ext>
                </a:extLst>
              </a:tr>
              <a:tr h="237172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89" marR="45689" marT="22837" marB="22837"/>
                </a:tc>
                <a:extLst>
                  <a:ext uri="{0D108BD9-81ED-4DB2-BD59-A6C34878D82A}">
                    <a16:rowId xmlns:a16="http://schemas.microsoft.com/office/drawing/2014/main" xmlns="" val="40919228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72838" y="5617445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0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912563" y="5607920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1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66563" y="5617445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2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433263" y="5617445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3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695200" y="5620620"/>
            <a:ext cx="22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4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966663" y="5620620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5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41300" y="5620620"/>
            <a:ext cx="22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6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514350" y="5620620"/>
            <a:ext cx="22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7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758825" y="5620620"/>
            <a:ext cx="22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8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014413" y="5623795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9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241425" y="5620620"/>
            <a:ext cx="4333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10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20450" y="5245970"/>
            <a:ext cx="22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1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06163" y="4999907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2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12513" y="4764957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3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506163" y="4522070"/>
            <a:ext cx="2270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4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15688" y="4285532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5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515688" y="4048995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6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25213" y="3812457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7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522038" y="3579095"/>
            <a:ext cx="2270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8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29975" y="3350495"/>
            <a:ext cx="22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9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461713" y="3117132"/>
            <a:ext cx="393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1400">
                <a:latin typeface="Arial Unicode MS"/>
                <a:cs typeface="Arial Unicode MS"/>
              </a:rPr>
              <a:t>10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3571492" y="5408550"/>
            <a:ext cx="2270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800" b="1" dirty="0">
                <a:solidFill>
                  <a:srgbClr val="FF0000"/>
                </a:solidFill>
                <a:latin typeface="Arial Unicode MS"/>
                <a:cs typeface="Arial Unicode MS"/>
              </a:rPr>
              <a:t>x</a:t>
            </a: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1808287" y="2691300"/>
            <a:ext cx="32619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>
                <a:solidFill>
                  <a:srgbClr val="FF0000"/>
                </a:solidFill>
                <a:latin typeface="Arial Unicode MS"/>
                <a:cs typeface="Arial Unicode MS"/>
              </a:rPr>
              <a:t>Y</a:t>
            </a:r>
            <a:r>
              <a:rPr lang="en-GB" sz="1400" dirty="0">
                <a:latin typeface="Arial Unicode MS"/>
                <a:cs typeface="Arial Unicode MS"/>
              </a:rPr>
              <a:t> 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771275" y="3120307"/>
            <a:ext cx="0" cy="307975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293813" y="5628557"/>
            <a:ext cx="268287" cy="0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loud 31"/>
          <p:cNvSpPr/>
          <p:nvPr/>
        </p:nvSpPr>
        <p:spPr>
          <a:xfrm>
            <a:off x="3798504" y="3740170"/>
            <a:ext cx="5345495" cy="1668380"/>
          </a:xfrm>
          <a:prstGeom prst="cloud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456352" y="4060405"/>
            <a:ext cx="41038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You may remember this by saying “Y’s up”, which sounds like the phrase “Wise up!”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62042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2" grpId="0" animBg="1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1042988" y="549275"/>
            <a:ext cx="698500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  <a:ea typeface="Impact"/>
                <a:cs typeface="Impact"/>
              </a:rPr>
              <a:t>Co-ordinates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60400" y="1941513"/>
            <a:ext cx="7664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b="1">
                <a:latin typeface="Comic Sans MS" charset="0"/>
              </a:rPr>
              <a:t>Coordinates</a:t>
            </a:r>
            <a:r>
              <a:rPr lang="en-GB">
                <a:latin typeface="Comic Sans MS" charset="0"/>
              </a:rPr>
              <a:t> allow us to </a:t>
            </a:r>
            <a:r>
              <a:rPr lang="en-GB" b="1">
                <a:latin typeface="Comic Sans MS" charset="0"/>
              </a:rPr>
              <a:t>pinpoint exactly</a:t>
            </a:r>
            <a:r>
              <a:rPr lang="en-GB">
                <a:latin typeface="Comic Sans MS" charset="0"/>
              </a:rPr>
              <a:t> where a </a:t>
            </a:r>
            <a:r>
              <a:rPr lang="en-GB" b="1">
                <a:latin typeface="Comic Sans MS" charset="0"/>
              </a:rPr>
              <a:t>point</a:t>
            </a:r>
            <a:r>
              <a:rPr lang="en-GB">
                <a:latin typeface="Comic Sans MS" charset="0"/>
              </a:rPr>
              <a:t> or </a:t>
            </a:r>
            <a:r>
              <a:rPr lang="en-GB" b="1">
                <a:latin typeface="Comic Sans MS" charset="0"/>
              </a:rPr>
              <a:t>shape</a:t>
            </a:r>
            <a:r>
              <a:rPr lang="en-GB">
                <a:latin typeface="Comic Sans MS" charset="0"/>
              </a:rPr>
              <a:t> is on a </a:t>
            </a:r>
            <a:r>
              <a:rPr lang="en-GB" b="1">
                <a:latin typeface="Comic Sans MS" charset="0"/>
              </a:rPr>
              <a:t>graph</a:t>
            </a:r>
            <a:r>
              <a:rPr lang="en-GB">
                <a:latin typeface="Comic Sans MS" charset="0"/>
              </a:rPr>
              <a:t> or </a:t>
            </a:r>
            <a:r>
              <a:rPr lang="en-GB" b="1">
                <a:latin typeface="Comic Sans MS" charset="0"/>
              </a:rPr>
              <a:t>map</a:t>
            </a:r>
            <a:r>
              <a:rPr lang="en-GB">
                <a:latin typeface="Comic Sans MS" charset="0"/>
              </a:rPr>
              <a:t>.  </a:t>
            </a:r>
          </a:p>
        </p:txBody>
      </p:sp>
      <p:grpSp>
        <p:nvGrpSpPr>
          <p:cNvPr id="5136" name="Group 16"/>
          <p:cNvGrpSpPr>
            <a:grpSpLocks/>
          </p:cNvGrpSpPr>
          <p:nvPr/>
        </p:nvGrpSpPr>
        <p:grpSpPr bwMode="auto">
          <a:xfrm>
            <a:off x="2835275" y="3286125"/>
            <a:ext cx="2671763" cy="1246188"/>
            <a:chOff x="937" y="1856"/>
            <a:chExt cx="3494" cy="1225"/>
          </a:xfrm>
        </p:grpSpPr>
        <p:sp>
          <p:nvSpPr>
            <p:cNvPr id="5131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1527" y="1902"/>
              <a:ext cx="499" cy="95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FF00"/>
                  </a:solidFill>
                  <a:latin typeface="Arial Black"/>
                  <a:ea typeface="Arial Black"/>
                  <a:cs typeface="Arial Black"/>
                </a:rPr>
                <a:t>1</a:t>
              </a:r>
            </a:p>
          </p:txBody>
        </p:sp>
        <p:sp>
          <p:nvSpPr>
            <p:cNvPr id="5132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2752" y="1947"/>
              <a:ext cx="861" cy="95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6600"/>
                  </a:solidFill>
                  <a:latin typeface="Arial Black"/>
                  <a:ea typeface="Arial Black"/>
                  <a:cs typeface="Arial Black"/>
                </a:rPr>
                <a:t>6</a:t>
              </a:r>
            </a:p>
          </p:txBody>
        </p:sp>
        <p:sp>
          <p:nvSpPr>
            <p:cNvPr id="5133" name="WordArt 13"/>
            <p:cNvSpPr>
              <a:spLocks noChangeArrowheads="1" noChangeShapeType="1" noTextEdit="1"/>
            </p:cNvSpPr>
            <p:nvPr/>
          </p:nvSpPr>
          <p:spPr bwMode="auto">
            <a:xfrm>
              <a:off x="2253" y="2627"/>
              <a:ext cx="227" cy="40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 Black"/>
                  <a:ea typeface="Arial Black"/>
                  <a:cs typeface="Arial Black"/>
                </a:rPr>
                <a:t>,</a:t>
              </a:r>
            </a:p>
          </p:txBody>
        </p:sp>
        <p:sp>
          <p:nvSpPr>
            <p:cNvPr id="5134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937" y="1902"/>
              <a:ext cx="273" cy="1179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 Black"/>
                  <a:ea typeface="Arial Black"/>
                  <a:cs typeface="Arial Black"/>
                </a:rPr>
                <a:t>(</a:t>
              </a:r>
            </a:p>
          </p:txBody>
        </p:sp>
        <p:sp>
          <p:nvSpPr>
            <p:cNvPr id="5135" name="WordArt 15"/>
            <p:cNvSpPr>
              <a:spLocks noChangeArrowheads="1" noChangeShapeType="1" noTextEdit="1"/>
            </p:cNvSpPr>
            <p:nvPr/>
          </p:nvSpPr>
          <p:spPr bwMode="auto">
            <a:xfrm flipH="1">
              <a:off x="4158" y="1856"/>
              <a:ext cx="273" cy="1179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 Black"/>
                  <a:ea typeface="Arial Black"/>
                  <a:cs typeface="Arial Black"/>
                </a:rPr>
                <a:t>(</a:t>
              </a:r>
            </a:p>
          </p:txBody>
        </p:sp>
      </p:grpSp>
      <p:grpSp>
        <p:nvGrpSpPr>
          <p:cNvPr id="5139" name="Group 19"/>
          <p:cNvGrpSpPr>
            <a:grpSpLocks/>
          </p:cNvGrpSpPr>
          <p:nvPr/>
        </p:nvGrpSpPr>
        <p:grpSpPr bwMode="auto">
          <a:xfrm>
            <a:off x="604838" y="4629150"/>
            <a:ext cx="3355975" cy="1593850"/>
            <a:chOff x="381" y="2916"/>
            <a:chExt cx="2114" cy="1004"/>
          </a:xfrm>
        </p:grpSpPr>
        <p:sp>
          <p:nvSpPr>
            <p:cNvPr id="5129" name="Text Box 9"/>
            <p:cNvSpPr txBox="1">
              <a:spLocks noChangeArrowheads="1"/>
            </p:cNvSpPr>
            <p:nvPr/>
          </p:nvSpPr>
          <p:spPr bwMode="auto">
            <a:xfrm>
              <a:off x="381" y="3083"/>
              <a:ext cx="2114" cy="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dirty="0"/>
                <a:t>                (the x coordinate)</a:t>
              </a:r>
            </a:p>
            <a:p>
              <a:pPr>
                <a:spcBef>
                  <a:spcPct val="50000"/>
                </a:spcBef>
              </a:pPr>
              <a:r>
                <a:rPr lang="en-GB" dirty="0"/>
                <a:t>The </a:t>
              </a:r>
              <a:r>
                <a:rPr lang="en-GB" b="1" dirty="0">
                  <a:solidFill>
                    <a:srgbClr val="FF3300"/>
                  </a:solidFill>
                </a:rPr>
                <a:t>first</a:t>
              </a:r>
              <a:r>
                <a:rPr lang="en-GB" dirty="0"/>
                <a:t> number shows us how many places to move </a:t>
              </a:r>
              <a:r>
                <a:rPr lang="en-GB" b="1" dirty="0">
                  <a:solidFill>
                    <a:srgbClr val="FF3300"/>
                  </a:solidFill>
                </a:rPr>
                <a:t>across</a:t>
              </a:r>
              <a:r>
                <a:rPr lang="en-GB" dirty="0"/>
                <a:t> the </a:t>
              </a:r>
              <a:r>
                <a:rPr lang="en-GB" b="1" dirty="0"/>
                <a:t>horizontal</a:t>
              </a:r>
              <a:r>
                <a:rPr lang="en-GB" dirty="0"/>
                <a:t> axis. </a:t>
              </a:r>
            </a:p>
          </p:txBody>
        </p:sp>
        <p:sp>
          <p:nvSpPr>
            <p:cNvPr id="5137" name="Line 17"/>
            <p:cNvSpPr>
              <a:spLocks noChangeShapeType="1"/>
            </p:cNvSpPr>
            <p:nvPr/>
          </p:nvSpPr>
          <p:spPr bwMode="auto">
            <a:xfrm flipV="1">
              <a:off x="1882" y="2916"/>
              <a:ext cx="220" cy="16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140" name="Group 20"/>
          <p:cNvGrpSpPr>
            <a:grpSpLocks/>
          </p:cNvGrpSpPr>
          <p:nvPr/>
        </p:nvGrpSpPr>
        <p:grpSpPr bwMode="auto">
          <a:xfrm>
            <a:off x="4852988" y="4675188"/>
            <a:ext cx="3355975" cy="1574800"/>
            <a:chOff x="3057" y="2945"/>
            <a:chExt cx="2114" cy="992"/>
          </a:xfrm>
        </p:grpSpPr>
        <p:sp>
          <p:nvSpPr>
            <p:cNvPr id="5130" name="Text Box 10"/>
            <p:cNvSpPr txBox="1">
              <a:spLocks noChangeArrowheads="1"/>
            </p:cNvSpPr>
            <p:nvPr/>
          </p:nvSpPr>
          <p:spPr bwMode="auto">
            <a:xfrm>
              <a:off x="3057" y="3100"/>
              <a:ext cx="2114" cy="8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/>
                <a:t>(the y coordinate)</a:t>
              </a:r>
            </a:p>
            <a:p>
              <a:pPr>
                <a:spcBef>
                  <a:spcPct val="50000"/>
                </a:spcBef>
              </a:pPr>
              <a:r>
                <a:rPr lang="en-GB"/>
                <a:t>The </a:t>
              </a:r>
              <a:r>
                <a:rPr lang="en-GB" b="1">
                  <a:solidFill>
                    <a:srgbClr val="FF3300"/>
                  </a:solidFill>
                </a:rPr>
                <a:t>second</a:t>
              </a:r>
              <a:r>
                <a:rPr lang="en-GB"/>
                <a:t> number shows us how many places to move </a:t>
              </a:r>
              <a:r>
                <a:rPr lang="en-GB" b="1">
                  <a:solidFill>
                    <a:srgbClr val="FF3300"/>
                  </a:solidFill>
                </a:rPr>
                <a:t>up</a:t>
              </a:r>
              <a:r>
                <a:rPr lang="en-GB"/>
                <a:t> the </a:t>
              </a:r>
              <a:r>
                <a:rPr lang="en-GB" b="1"/>
                <a:t>vertical</a:t>
              </a:r>
              <a:r>
                <a:rPr lang="en-GB"/>
                <a:t> axis.</a:t>
              </a:r>
            </a:p>
          </p:txBody>
        </p:sp>
        <p:sp>
          <p:nvSpPr>
            <p:cNvPr id="5138" name="Line 18"/>
            <p:cNvSpPr>
              <a:spLocks noChangeShapeType="1"/>
            </p:cNvSpPr>
            <p:nvPr/>
          </p:nvSpPr>
          <p:spPr bwMode="auto">
            <a:xfrm flipH="1" flipV="1">
              <a:off x="3147" y="2945"/>
              <a:ext cx="125" cy="149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688975" y="2497138"/>
            <a:ext cx="7664450" cy="105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omic Sans MS" charset="0"/>
              </a:rPr>
              <a:t>                                         They are an </a:t>
            </a:r>
            <a:r>
              <a:rPr lang="ja-JP" altLang="en-GB" b="1">
                <a:latin typeface="Arial"/>
              </a:rPr>
              <a:t>‘</a:t>
            </a:r>
            <a:r>
              <a:rPr lang="en-GB" b="1">
                <a:latin typeface="Comic Sans MS" charset="0"/>
              </a:rPr>
              <a:t>ordered pair</a:t>
            </a:r>
            <a:r>
              <a:rPr lang="ja-JP" altLang="en-GB" b="1">
                <a:latin typeface="Arial"/>
              </a:rPr>
              <a:t>’</a:t>
            </a:r>
            <a:r>
              <a:rPr lang="en-GB">
                <a:latin typeface="Comic Sans MS" charset="0"/>
              </a:rPr>
              <a:t> of numbers which means the </a:t>
            </a:r>
            <a:r>
              <a:rPr lang="en-GB" b="1">
                <a:latin typeface="Comic Sans MS" charset="0"/>
              </a:rPr>
              <a:t>order in which they are written</a:t>
            </a:r>
            <a:r>
              <a:rPr lang="en-GB">
                <a:latin typeface="Comic Sans MS" charset="0"/>
              </a:rPr>
              <a:t> is important.</a:t>
            </a:r>
          </a:p>
          <a:p>
            <a:pPr>
              <a:spcBef>
                <a:spcPct val="50000"/>
              </a:spcBef>
            </a:pPr>
            <a:endParaRPr lang="en-GB">
              <a:latin typeface="Comic Sans MS" charset="0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715963" y="2233613"/>
            <a:ext cx="7664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>
                <a:latin typeface="Comic Sans MS" charset="0"/>
              </a:rPr>
              <a:t>                          Coordinates are written in brackets separated by a comma, like this (1, 6).  </a:t>
            </a:r>
          </a:p>
        </p:txBody>
      </p:sp>
    </p:spTree>
    <p:extLst>
      <p:ext uri="{BB962C8B-B14F-4D97-AF65-F5344CB8AC3E}">
        <p14:creationId xmlns:p14="http://schemas.microsoft.com/office/powerpoint/2010/main" val="8074528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51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8" grpId="0"/>
      <p:bldP spid="5141" grpId="0"/>
      <p:bldP spid="51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771775" y="549275"/>
            <a:ext cx="792163" cy="15128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/>
                <a:ea typeface="Arial Black"/>
                <a:cs typeface="Arial Black"/>
              </a:rPr>
              <a:t>1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042988" y="3290251"/>
            <a:ext cx="6954837" cy="51663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When reading coordinates</a:t>
            </a:r>
          </a:p>
          <a:p>
            <a:pPr algn="ctr"/>
            <a:r>
              <a:rPr lang="en-GB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the first number should be read from the horizontal axis.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270416" y="3971151"/>
            <a:ext cx="6665912" cy="8309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The second number should be read </a:t>
            </a:r>
            <a:endParaRPr lang="en-GB" kern="10" dirty="0" smtClean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FF6600"/>
              </a:solidFill>
              <a:effectLst>
                <a:outerShdw blurRad="63500" dist="46662" dir="2115817" algn="ctr" rotWithShape="0">
                  <a:srgbClr val="9999FF">
                    <a:alpha val="74998"/>
                  </a:srgbClr>
                </a:outerShdw>
              </a:effectLst>
              <a:latin typeface="Arial Black"/>
              <a:ea typeface="Arial Black"/>
              <a:cs typeface="Arial Black"/>
            </a:endParaRPr>
          </a:p>
          <a:p>
            <a:pPr algn="ctr"/>
            <a:r>
              <a:rPr lang="en-GB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off the vertical  axis</a:t>
            </a:r>
            <a:r>
              <a:rPr lang="en-GB" sz="28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.</a:t>
            </a:r>
            <a:endParaRPr lang="en-GB" sz="28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FF6600"/>
              </a:solidFill>
              <a:effectLst>
                <a:outerShdw blurRad="63500" dist="46662" dir="2115817" algn="ctr" rotWithShape="0">
                  <a:srgbClr val="9999FF">
                    <a:alpha val="74998"/>
                  </a:srgbClr>
                </a:outerShdw>
              </a:effectLst>
              <a:latin typeface="Arial Black"/>
              <a:ea typeface="Arial Black"/>
              <a:cs typeface="Arial Black"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4716463" y="620713"/>
            <a:ext cx="1366837" cy="15113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Arial Black"/>
                <a:ea typeface="Arial Black"/>
                <a:cs typeface="Arial Black"/>
              </a:rPr>
              <a:t>6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3924300" y="1700213"/>
            <a:ext cx="360363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  <a:ea typeface="Arial Black"/>
                <a:cs typeface="Arial Black"/>
              </a:rPr>
              <a:t>,</a:t>
            </a: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2771775" y="2636838"/>
            <a:ext cx="936625" cy="431800"/>
          </a:xfrm>
          <a:prstGeom prst="rightArrow">
            <a:avLst>
              <a:gd name="adj1" fmla="val 50000"/>
              <a:gd name="adj2" fmla="val 54228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5219700" y="2349500"/>
            <a:ext cx="431800" cy="720725"/>
          </a:xfrm>
          <a:prstGeom prst="upArrow">
            <a:avLst>
              <a:gd name="adj1" fmla="val 50000"/>
              <a:gd name="adj2" fmla="val 41728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6263384" y="3242122"/>
            <a:ext cx="936625" cy="431800"/>
          </a:xfrm>
          <a:prstGeom prst="rightArrow">
            <a:avLst>
              <a:gd name="adj1" fmla="val 50000"/>
              <a:gd name="adj2" fmla="val 54228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6778963" y="4327202"/>
            <a:ext cx="431800" cy="720725"/>
          </a:xfrm>
          <a:prstGeom prst="upArrow">
            <a:avLst>
              <a:gd name="adj1" fmla="val 50000"/>
              <a:gd name="adj2" fmla="val 41728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 sz="1400"/>
          </a:p>
        </p:txBody>
      </p:sp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835150" y="549275"/>
            <a:ext cx="433388" cy="18716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  <a:ea typeface="Arial Black"/>
                <a:cs typeface="Arial Black"/>
              </a:rPr>
              <a:t>(</a:t>
            </a:r>
          </a:p>
        </p:txBody>
      </p:sp>
      <p:sp>
        <p:nvSpPr>
          <p:cNvPr id="2062" name="WordArt 14"/>
          <p:cNvSpPr>
            <a:spLocks noChangeArrowheads="1" noChangeShapeType="1" noTextEdit="1"/>
          </p:cNvSpPr>
          <p:nvPr/>
        </p:nvSpPr>
        <p:spPr bwMode="auto">
          <a:xfrm flipH="1">
            <a:off x="6948488" y="476250"/>
            <a:ext cx="433387" cy="18716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  <a:ea typeface="Arial Black"/>
                <a:cs typeface="Arial Black"/>
              </a:rPr>
              <a:t>(</a:t>
            </a:r>
          </a:p>
        </p:txBody>
      </p:sp>
      <p:sp>
        <p:nvSpPr>
          <p:cNvPr id="2063" name="WordArt 15"/>
          <p:cNvSpPr>
            <a:spLocks noChangeArrowheads="1" noChangeShapeType="1" noTextEdit="1"/>
          </p:cNvSpPr>
          <p:nvPr/>
        </p:nvSpPr>
        <p:spPr bwMode="auto">
          <a:xfrm>
            <a:off x="7524750" y="115888"/>
            <a:ext cx="151130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  <a:ea typeface="Impact"/>
                <a:cs typeface="Impact"/>
              </a:rPr>
              <a:t>Co-ordinates</a:t>
            </a:r>
          </a:p>
        </p:txBody>
      </p:sp>
      <p:sp>
        <p:nvSpPr>
          <p:cNvPr id="2" name="Cloud 1"/>
          <p:cNvSpPr/>
          <p:nvPr/>
        </p:nvSpPr>
        <p:spPr>
          <a:xfrm>
            <a:off x="196237" y="5283092"/>
            <a:ext cx="6067148" cy="1214545"/>
          </a:xfrm>
          <a:prstGeom prst="cloud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49016" y="5471053"/>
            <a:ext cx="4633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You might remember it by thinking that you walk ALONG the corridor, </a:t>
            </a:r>
            <a:r>
              <a:rPr lang="en-GB" b="1" dirty="0" smtClean="0"/>
              <a:t>before</a:t>
            </a:r>
            <a:r>
              <a:rPr lang="en-GB" dirty="0" smtClean="0"/>
              <a:t> you go UP the stairs.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1313" y="5283092"/>
            <a:ext cx="2481124" cy="148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913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  <p:bldP spid="2057" grpId="0" animBg="1"/>
      <p:bldP spid="2058" grpId="0" animBg="1"/>
      <p:bldP spid="2059" grpId="0" animBg="1"/>
      <p:bldP spid="2060" grpId="0" animBg="1"/>
      <p:bldP spid="2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07" y="347124"/>
            <a:ext cx="8892735" cy="619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013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8398" y="1610881"/>
            <a:ext cx="749040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GB" sz="2000" dirty="0" smtClean="0">
                <a:latin typeface="Chalkboard"/>
                <a:cs typeface="Chalkboard"/>
              </a:rPr>
              <a:t>Watch the animations on the following slides, which demonstrate how co-ordinate work. Click your mouse to activate the animations. </a:t>
            </a:r>
            <a:endParaRPr lang="en-GB" sz="2000" dirty="0">
              <a:latin typeface="Chalkboard"/>
              <a:cs typeface="Chalkboard"/>
            </a:endParaRPr>
          </a:p>
        </p:txBody>
      </p:sp>
    </p:spTree>
    <p:extLst>
      <p:ext uri="{BB962C8B-B14F-4D97-AF65-F5344CB8AC3E}">
        <p14:creationId xmlns:p14="http://schemas.microsoft.com/office/powerpoint/2010/main" val="14039474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4" t="16882" r="28091" b="22197"/>
          <a:stretch>
            <a:fillRect/>
          </a:stretch>
        </p:blipFill>
        <p:spPr bwMode="auto">
          <a:xfrm>
            <a:off x="428625" y="354013"/>
            <a:ext cx="5707063" cy="62341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11269" name="Group 5"/>
          <p:cNvGrpSpPr>
            <a:grpSpLocks/>
          </p:cNvGrpSpPr>
          <p:nvPr/>
        </p:nvGrpSpPr>
        <p:grpSpPr bwMode="auto">
          <a:xfrm>
            <a:off x="6897688" y="522288"/>
            <a:ext cx="1655762" cy="920750"/>
            <a:chOff x="937" y="1856"/>
            <a:chExt cx="3494" cy="1225"/>
          </a:xfrm>
        </p:grpSpPr>
        <p:sp>
          <p:nvSpPr>
            <p:cNvPr id="11270" name="WordArt 6"/>
            <p:cNvSpPr>
              <a:spLocks noChangeArrowheads="1" noChangeShapeType="1" noTextEdit="1"/>
            </p:cNvSpPr>
            <p:nvPr/>
          </p:nvSpPr>
          <p:spPr bwMode="auto">
            <a:xfrm>
              <a:off x="1527" y="1902"/>
              <a:ext cx="499" cy="953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FF00"/>
                  </a:solidFill>
                  <a:latin typeface="Arial Black"/>
                  <a:ea typeface="Arial Black"/>
                  <a:cs typeface="Arial Black"/>
                </a:rPr>
                <a:t>1</a:t>
              </a:r>
            </a:p>
          </p:txBody>
        </p:sp>
        <p:sp>
          <p:nvSpPr>
            <p:cNvPr id="11271" name="WordArt 7"/>
            <p:cNvSpPr>
              <a:spLocks noChangeArrowheads="1" noChangeShapeType="1" noTextEdit="1"/>
            </p:cNvSpPr>
            <p:nvPr/>
          </p:nvSpPr>
          <p:spPr bwMode="auto">
            <a:xfrm>
              <a:off x="2752" y="1947"/>
              <a:ext cx="861" cy="95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6600"/>
                  </a:solidFill>
                  <a:latin typeface="Arial Black"/>
                  <a:ea typeface="Arial Black"/>
                  <a:cs typeface="Arial Black"/>
                </a:rPr>
                <a:t>6</a:t>
              </a:r>
            </a:p>
          </p:txBody>
        </p:sp>
        <p:sp>
          <p:nvSpPr>
            <p:cNvPr id="11272" name="WordArt 8"/>
            <p:cNvSpPr>
              <a:spLocks noChangeArrowheads="1" noChangeShapeType="1" noTextEdit="1"/>
            </p:cNvSpPr>
            <p:nvPr/>
          </p:nvSpPr>
          <p:spPr bwMode="auto">
            <a:xfrm>
              <a:off x="2253" y="2627"/>
              <a:ext cx="227" cy="40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 Black"/>
                  <a:ea typeface="Arial Black"/>
                  <a:cs typeface="Arial Black"/>
                </a:rPr>
                <a:t>,</a:t>
              </a:r>
            </a:p>
          </p:txBody>
        </p:sp>
        <p:sp>
          <p:nvSpPr>
            <p:cNvPr id="11273" name="WordArt 9"/>
            <p:cNvSpPr>
              <a:spLocks noChangeArrowheads="1" noChangeShapeType="1" noTextEdit="1"/>
            </p:cNvSpPr>
            <p:nvPr/>
          </p:nvSpPr>
          <p:spPr bwMode="auto">
            <a:xfrm>
              <a:off x="937" y="1902"/>
              <a:ext cx="273" cy="1179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 Black"/>
                  <a:ea typeface="Arial Black"/>
                  <a:cs typeface="Arial Black"/>
                </a:rPr>
                <a:t>(</a:t>
              </a:r>
            </a:p>
          </p:txBody>
        </p:sp>
        <p:sp>
          <p:nvSpPr>
            <p:cNvPr id="11274" name="WordArt 10"/>
            <p:cNvSpPr>
              <a:spLocks noChangeArrowheads="1" noChangeShapeType="1" noTextEdit="1"/>
            </p:cNvSpPr>
            <p:nvPr/>
          </p:nvSpPr>
          <p:spPr bwMode="auto">
            <a:xfrm flipH="1">
              <a:off x="4158" y="1856"/>
              <a:ext cx="273" cy="1179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GB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 Black"/>
                  <a:ea typeface="Arial Black"/>
                  <a:cs typeface="Arial Black"/>
                </a:rPr>
                <a:t>(</a:t>
              </a:r>
            </a:p>
          </p:txBody>
        </p:sp>
      </p:grpSp>
      <p:sp>
        <p:nvSpPr>
          <p:cNvPr id="11276" name="Oval 12"/>
          <p:cNvSpPr>
            <a:spLocks noChangeArrowheads="1"/>
          </p:cNvSpPr>
          <p:nvPr/>
        </p:nvSpPr>
        <p:spPr bwMode="auto">
          <a:xfrm>
            <a:off x="265113" y="6126163"/>
            <a:ext cx="431800" cy="431800"/>
          </a:xfrm>
          <a:prstGeom prst="ellipse">
            <a:avLst/>
          </a:prstGeom>
          <a:solidFill>
            <a:srgbClr val="FF0000">
              <a:alpha val="44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277" name="WordArt 13"/>
          <p:cNvSpPr>
            <a:spLocks noChangeArrowheads="1" noChangeShapeType="1" noTextEdit="1"/>
          </p:cNvSpPr>
          <p:nvPr/>
        </p:nvSpPr>
        <p:spPr bwMode="auto">
          <a:xfrm>
            <a:off x="6470650" y="1787525"/>
            <a:ext cx="2376488" cy="534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Remember - across then up.</a:t>
            </a:r>
          </a:p>
        </p:txBody>
      </p:sp>
    </p:spTree>
    <p:extLst>
      <p:ext uri="{BB962C8B-B14F-4D97-AF65-F5344CB8AC3E}">
        <p14:creationId xmlns:p14="http://schemas.microsoft.com/office/powerpoint/2010/main" val="2212426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3.75405E-6 L 0.06893 -0.11258 " pathEditMode="relative" ptsTypes="AA">
                                      <p:cBhvr>
                                        <p:cTn id="21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93 -0.11258 L 0.15782 -0.11258 " pathEditMode="relative" ptsTypes="AA">
                                      <p:cBhvr>
                                        <p:cTn id="25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782 -0.11258 L 0.15331 -0.78433 " pathEditMode="relative" ptsTypes="AA">
                                      <p:cBhvr>
                                        <p:cTn id="29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6" grpId="0" animBg="1"/>
      <p:bldP spid="11276" grpId="1" animBg="1"/>
      <p:bldP spid="11276" grpId="2" animBg="1"/>
      <p:bldP spid="1127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4" t="16882" r="28091" b="22197"/>
          <a:stretch>
            <a:fillRect/>
          </a:stretch>
        </p:blipFill>
        <p:spPr bwMode="auto">
          <a:xfrm>
            <a:off x="468313" y="333375"/>
            <a:ext cx="5707062" cy="62341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06388" y="6094413"/>
            <a:ext cx="406400" cy="406400"/>
          </a:xfrm>
          <a:prstGeom prst="rect">
            <a:avLst/>
          </a:prstGeom>
          <a:solidFill>
            <a:srgbClr val="CC99FF">
              <a:alpha val="44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2295" name="WordArt 7"/>
          <p:cNvSpPr>
            <a:spLocks noChangeArrowheads="1" noChangeShapeType="1" noTextEdit="1"/>
          </p:cNvSpPr>
          <p:nvPr/>
        </p:nvSpPr>
        <p:spPr bwMode="auto">
          <a:xfrm>
            <a:off x="6465888" y="506413"/>
            <a:ext cx="2062162" cy="1404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Impact"/>
                <a:ea typeface="Impact"/>
                <a:cs typeface="Impact"/>
              </a:rPr>
              <a:t>(3, 5)</a:t>
            </a:r>
          </a:p>
        </p:txBody>
      </p:sp>
      <p:sp>
        <p:nvSpPr>
          <p:cNvPr id="12296" name="WordArt 8"/>
          <p:cNvSpPr>
            <a:spLocks noChangeArrowheads="1" noChangeShapeType="1" noTextEdit="1"/>
          </p:cNvSpPr>
          <p:nvPr/>
        </p:nvSpPr>
        <p:spPr bwMode="auto">
          <a:xfrm>
            <a:off x="6423025" y="2144713"/>
            <a:ext cx="2376488" cy="534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Remember - across then up.</a:t>
            </a:r>
          </a:p>
        </p:txBody>
      </p:sp>
    </p:spTree>
    <p:extLst>
      <p:ext uri="{BB962C8B-B14F-4D97-AF65-F5344CB8AC3E}">
        <p14:creationId xmlns:p14="http://schemas.microsoft.com/office/powerpoint/2010/main" val="1783510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5.90384E-6 L 0.07101 -0.10934 " pathEditMode="relative" ptsTypes="AA">
                                      <p:cBhvr>
                                        <p:cTn id="21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01 -0.10934 L 0.3243 -0.10934 " pathEditMode="relative" ptsTypes="AA">
                                      <p:cBhvr>
                                        <p:cTn id="25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431 -0.10934 L 0.32431 -0.67153 " pathEditMode="relative" ptsTypes="AA">
                                      <p:cBhvr>
                                        <p:cTn id="29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  <p:bldP spid="12294" grpId="1" animBg="1"/>
      <p:bldP spid="12294" grpId="2" animBg="1"/>
      <p:bldP spid="12295" grpId="0" animBg="1"/>
      <p:bldP spid="1229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4" t="16882" r="28091" b="22197"/>
          <a:stretch>
            <a:fillRect/>
          </a:stretch>
        </p:blipFill>
        <p:spPr bwMode="auto">
          <a:xfrm>
            <a:off x="835025" y="333375"/>
            <a:ext cx="5707063" cy="62341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6946900" y="487363"/>
            <a:ext cx="1855788" cy="1014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(6,2)</a:t>
            </a: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304800" y="6156325"/>
            <a:ext cx="427038" cy="427038"/>
          </a:xfrm>
          <a:prstGeom prst="smileyFace">
            <a:avLst>
              <a:gd name="adj" fmla="val 4653"/>
            </a:avLst>
          </a:prstGeom>
          <a:solidFill>
            <a:srgbClr val="FFFF00">
              <a:alpha val="48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319" name="WordArt 7"/>
          <p:cNvSpPr>
            <a:spLocks noChangeArrowheads="1" noChangeShapeType="1" noTextEdit="1"/>
          </p:cNvSpPr>
          <p:nvPr/>
        </p:nvSpPr>
        <p:spPr bwMode="auto">
          <a:xfrm>
            <a:off x="6719888" y="1930400"/>
            <a:ext cx="2119312" cy="515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Remember - across then up.</a:t>
            </a:r>
          </a:p>
        </p:txBody>
      </p:sp>
    </p:spTree>
    <p:extLst>
      <p:ext uri="{BB962C8B-B14F-4D97-AF65-F5344CB8AC3E}">
        <p14:creationId xmlns:p14="http://schemas.microsoft.com/office/powerpoint/2010/main" val="1881218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625 0.00393 L 0.10712 -0.121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-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10712 -0.12129 L 0.61736 -0.1201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03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6158 -0.1243 L 0.61805 -0.35254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-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  <p:bldP spid="13318" grpId="1" animBg="1"/>
      <p:bldP spid="13318" grpId="2" animBg="1"/>
      <p:bldP spid="13318" grpId="3" animBg="1"/>
      <p:bldP spid="133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84" t="16882" r="28091" b="22197"/>
          <a:stretch>
            <a:fillRect/>
          </a:stretch>
        </p:blipFill>
        <p:spPr bwMode="auto">
          <a:xfrm>
            <a:off x="1547813" y="190500"/>
            <a:ext cx="5707062" cy="62341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151" name="AutoShape 7"/>
          <p:cNvSpPr>
            <a:spLocks noChangeArrowheads="1"/>
          </p:cNvSpPr>
          <p:nvPr/>
        </p:nvSpPr>
        <p:spPr bwMode="auto">
          <a:xfrm rot="-3606613">
            <a:off x="1727994" y="5625307"/>
            <a:ext cx="647700" cy="144462"/>
          </a:xfrm>
          <a:prstGeom prst="rightArrow">
            <a:avLst>
              <a:gd name="adj1" fmla="val 50000"/>
              <a:gd name="adj2" fmla="val 112088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6152" name="WordArt 8"/>
          <p:cNvSpPr>
            <a:spLocks noChangeArrowheads="1" noChangeShapeType="1" noTextEdit="1"/>
          </p:cNvSpPr>
          <p:nvPr/>
        </p:nvSpPr>
        <p:spPr bwMode="auto">
          <a:xfrm>
            <a:off x="1620838" y="6092825"/>
            <a:ext cx="647700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  <a:ea typeface="Arial Black"/>
                <a:cs typeface="Arial Black"/>
              </a:rPr>
              <a:t>(0,0)</a:t>
            </a:r>
          </a:p>
        </p:txBody>
      </p:sp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7524750" y="115888"/>
            <a:ext cx="151130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  <a:ea typeface="Impact"/>
                <a:cs typeface="Impact"/>
              </a:rPr>
              <a:t>Co-ordinates</a:t>
            </a: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2124075" y="260350"/>
            <a:ext cx="215900" cy="2889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  <a:ea typeface="Arial Black"/>
                <a:cs typeface="Arial Black"/>
              </a:rPr>
              <a:t>y</a:t>
            </a:r>
          </a:p>
        </p:txBody>
      </p:sp>
      <p:sp>
        <p:nvSpPr>
          <p:cNvPr id="6155" name="WordArt 11"/>
          <p:cNvSpPr>
            <a:spLocks noChangeArrowheads="1" noChangeShapeType="1" noTextEdit="1"/>
          </p:cNvSpPr>
          <p:nvPr/>
        </p:nvSpPr>
        <p:spPr bwMode="auto">
          <a:xfrm>
            <a:off x="6948488" y="5300663"/>
            <a:ext cx="287337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Arial Black"/>
                <a:ea typeface="Arial Black"/>
                <a:cs typeface="Arial Black"/>
              </a:rPr>
              <a:t>x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7239000" y="5715000"/>
            <a:ext cx="1905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>
                <a:latin typeface="Berlin Sans FB Demi" charset="0"/>
              </a:rPr>
              <a:t>(Remember x is a-cross.)</a:t>
            </a:r>
          </a:p>
        </p:txBody>
      </p:sp>
    </p:spTree>
    <p:extLst>
      <p:ext uri="{BB962C8B-B14F-4D97-AF65-F5344CB8AC3E}">
        <p14:creationId xmlns:p14="http://schemas.microsoft.com/office/powerpoint/2010/main" val="1183735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250825" y="120650"/>
            <a:ext cx="6456363" cy="993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Remember - across then up.</a:t>
            </a:r>
          </a:p>
        </p:txBody>
      </p:sp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2068513" y="6324600"/>
            <a:ext cx="4608512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46662" dir="2115817" algn="ctr" rotWithShape="0">
                    <a:srgbClr val="9999FF">
                      <a:alpha val="74998"/>
                    </a:srgbClr>
                  </a:outerShdw>
                </a:effectLst>
                <a:latin typeface="Arial Black"/>
                <a:ea typeface="Arial Black"/>
                <a:cs typeface="Arial Black"/>
              </a:rPr>
              <a:t>Also remember the brackets.</a:t>
            </a:r>
          </a:p>
        </p:txBody>
      </p:sp>
      <p:sp>
        <p:nvSpPr>
          <p:cNvPr id="3079" name="WordArt 7"/>
          <p:cNvSpPr>
            <a:spLocks noChangeArrowheads="1" noChangeShapeType="1" noTextEdit="1"/>
          </p:cNvSpPr>
          <p:nvPr/>
        </p:nvSpPr>
        <p:spPr bwMode="auto">
          <a:xfrm>
            <a:off x="7524750" y="115888"/>
            <a:ext cx="1511300" cy="21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  <a:ea typeface="Impact"/>
                <a:cs typeface="Impact"/>
              </a:rPr>
              <a:t>Co-ordinates</a:t>
            </a:r>
          </a:p>
        </p:txBody>
      </p:sp>
      <p:grpSp>
        <p:nvGrpSpPr>
          <p:cNvPr id="3087" name="Group 15"/>
          <p:cNvGrpSpPr>
            <a:grpSpLocks/>
          </p:cNvGrpSpPr>
          <p:nvPr/>
        </p:nvGrpSpPr>
        <p:grpSpPr bwMode="auto">
          <a:xfrm>
            <a:off x="2365375" y="1276350"/>
            <a:ext cx="4883150" cy="4783138"/>
            <a:chOff x="1490" y="1272"/>
            <a:chExt cx="2598" cy="2545"/>
          </a:xfrm>
        </p:grpSpPr>
        <p:pic>
          <p:nvPicPr>
            <p:cNvPr id="3080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84" t="18556" r="28091" b="26813"/>
            <a:stretch>
              <a:fillRect/>
            </a:stretch>
          </p:blipFill>
          <p:spPr bwMode="auto">
            <a:xfrm>
              <a:off x="1490" y="1272"/>
              <a:ext cx="2598" cy="2545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pic>
          <p:nvPicPr>
            <p:cNvPr id="3081" name="Picture 9" descr="MCj03081800000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4" y="2755"/>
              <a:ext cx="271" cy="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10" descr="MCj03700800000[1]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2" y="1976"/>
              <a:ext cx="405" cy="3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3" name="Picture 11" descr="MCj02962110000[1]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1" y="3046"/>
              <a:ext cx="319" cy="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4" name="Picture 12" descr="MCj02909720000[1]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4" y="1606"/>
              <a:ext cx="372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5" name="Picture 13" descr="MCj03318210000[1]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5" y="3013"/>
              <a:ext cx="315" cy="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6" name="Picture 14" descr="MCj02508280000[1]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4" y="1333"/>
              <a:ext cx="297" cy="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250824" y="1904078"/>
            <a:ext cx="1724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Write the co-ordinates for each object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9225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358</Words>
  <Application>Microsoft Macintosh PowerPoint</Application>
  <PresentationFormat>On-screen Show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12</cp:revision>
  <dcterms:created xsi:type="dcterms:W3CDTF">2020-03-25T17:04:57Z</dcterms:created>
  <dcterms:modified xsi:type="dcterms:W3CDTF">2020-04-30T22:22:46Z</dcterms:modified>
</cp:coreProperties>
</file>