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2"/>
  </p:notesMasterIdLst>
  <p:sldIdLst>
    <p:sldId id="257" r:id="rId2"/>
    <p:sldId id="258" r:id="rId3"/>
    <p:sldId id="259" r:id="rId4"/>
    <p:sldId id="260" r:id="rId5"/>
    <p:sldId id="276" r:id="rId6"/>
    <p:sldId id="277" r:id="rId7"/>
    <p:sldId id="278" r:id="rId8"/>
    <p:sldId id="261" r:id="rId9"/>
    <p:sldId id="262" r:id="rId10"/>
    <p:sldId id="263" r:id="rId11"/>
    <p:sldId id="264" r:id="rId12"/>
    <p:sldId id="265" r:id="rId13"/>
    <p:sldId id="267" r:id="rId14"/>
    <p:sldId id="268" r:id="rId15"/>
    <p:sldId id="269" r:id="rId16"/>
    <p:sldId id="270" r:id="rId17"/>
    <p:sldId id="271" r:id="rId18"/>
    <p:sldId id="273" r:id="rId19"/>
    <p:sldId id="274" r:id="rId20"/>
    <p:sldId id="275" r:id="rId2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E9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86" d="100"/>
          <a:sy n="86" d="100"/>
        </p:scale>
        <p:origin x="-984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notesMaster" Target="notesMasters/notesMaster1.xml"/><Relationship Id="rId23" Type="http://schemas.openxmlformats.org/officeDocument/2006/relationships/printerSettings" Target="printerSettings/printerSettings1.bin"/><Relationship Id="rId24" Type="http://schemas.openxmlformats.org/officeDocument/2006/relationships/presProps" Target="presProps.xml"/><Relationship Id="rId25" Type="http://schemas.openxmlformats.org/officeDocument/2006/relationships/viewProps" Target="viewProps.xml"/><Relationship Id="rId26" Type="http://schemas.openxmlformats.org/officeDocument/2006/relationships/theme" Target="theme/theme1.xml"/><Relationship Id="rId27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26A5D92-0928-FB4C-A9DA-11E2A5EA8BBB}" type="datetimeFigureOut">
              <a:rPr lang="en-US" smtClean="0"/>
              <a:t>05/06/2020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EB4E8A-1737-C449-A107-19005F5380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57040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A40F1-2181-4D42-AFCB-4EAB36AC4BEC}" type="datetimeFigureOut">
              <a:rPr lang="en-US" smtClean="0"/>
              <a:t>05/06/2020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4B7E3-40C9-EE45-BEAA-C6C31EC47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14511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A40F1-2181-4D42-AFCB-4EAB36AC4BEC}" type="datetimeFigureOut">
              <a:rPr lang="en-US" smtClean="0"/>
              <a:t>05/06/2020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4B7E3-40C9-EE45-BEAA-C6C31EC47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69010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A40F1-2181-4D42-AFCB-4EAB36AC4BEC}" type="datetimeFigureOut">
              <a:rPr lang="en-US" smtClean="0"/>
              <a:t>05/06/2020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4B7E3-40C9-EE45-BEAA-C6C31EC47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48502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A40F1-2181-4D42-AFCB-4EAB36AC4BEC}" type="datetimeFigureOut">
              <a:rPr lang="en-US" smtClean="0"/>
              <a:t>05/06/2020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4B7E3-40C9-EE45-BEAA-C6C31EC47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92822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A40F1-2181-4D42-AFCB-4EAB36AC4BEC}" type="datetimeFigureOut">
              <a:rPr lang="en-US" smtClean="0"/>
              <a:t>05/06/2020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4B7E3-40C9-EE45-BEAA-C6C31EC47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08114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A40F1-2181-4D42-AFCB-4EAB36AC4BEC}" type="datetimeFigureOut">
              <a:rPr lang="en-US" smtClean="0"/>
              <a:t>05/06/2020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4B7E3-40C9-EE45-BEAA-C6C31EC47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20536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A40F1-2181-4D42-AFCB-4EAB36AC4BEC}" type="datetimeFigureOut">
              <a:rPr lang="en-US" smtClean="0"/>
              <a:t>05/06/2020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4B7E3-40C9-EE45-BEAA-C6C31EC47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28286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A40F1-2181-4D42-AFCB-4EAB36AC4BEC}" type="datetimeFigureOut">
              <a:rPr lang="en-US" smtClean="0"/>
              <a:t>05/06/2020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4B7E3-40C9-EE45-BEAA-C6C31EC47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12200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A40F1-2181-4D42-AFCB-4EAB36AC4BEC}" type="datetimeFigureOut">
              <a:rPr lang="en-US" smtClean="0"/>
              <a:t>05/06/2020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4B7E3-40C9-EE45-BEAA-C6C31EC47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74175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A40F1-2181-4D42-AFCB-4EAB36AC4BEC}" type="datetimeFigureOut">
              <a:rPr lang="en-US" smtClean="0"/>
              <a:t>05/06/2020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4B7E3-40C9-EE45-BEAA-C6C31EC47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71634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A40F1-2181-4D42-AFCB-4EAB36AC4BEC}" type="datetimeFigureOut">
              <a:rPr lang="en-US" smtClean="0"/>
              <a:t>05/06/2020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4B7E3-40C9-EE45-BEAA-C6C31EC47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48442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E9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EA40F1-2181-4D42-AFCB-4EAB36AC4BEC}" type="datetimeFigureOut">
              <a:rPr lang="en-US" smtClean="0"/>
              <a:t>05/06/2020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64B7E3-40C9-EE45-BEAA-C6C31EC47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65464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hyperlink" Target="https://www.bbc.co.uk/bitesize/topics/zm49q6f/articles/z99jpbk" TargetMode="External"/><Relationship Id="rId3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571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7" name="Group 16"/>
          <p:cNvGrpSpPr/>
          <p:nvPr/>
        </p:nvGrpSpPr>
        <p:grpSpPr>
          <a:xfrm>
            <a:off x="251520" y="6273652"/>
            <a:ext cx="8568952" cy="404664"/>
            <a:chOff x="251520" y="6273652"/>
            <a:chExt cx="8568952" cy="404664"/>
          </a:xfrm>
        </p:grpSpPr>
        <p:sp>
          <p:nvSpPr>
            <p:cNvPr id="10" name="Rounded Rectangle 9"/>
            <p:cNvSpPr/>
            <p:nvPr/>
          </p:nvSpPr>
          <p:spPr>
            <a:xfrm>
              <a:off x="251520" y="6273652"/>
              <a:ext cx="8568952" cy="404664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 w="12700"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647564" y="6291318"/>
              <a:ext cx="6228692" cy="36933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 smtClean="0"/>
                <a:t>-  MATHS TOPICS  KS2  -</a:t>
              </a:r>
              <a:endParaRPr lang="en-GB" b="1" dirty="0"/>
            </a:p>
          </p:txBody>
        </p:sp>
        <p:sp>
          <p:nvSpPr>
            <p:cNvPr id="8" name="Oval 7"/>
            <p:cNvSpPr/>
            <p:nvPr/>
          </p:nvSpPr>
          <p:spPr>
            <a:xfrm>
              <a:off x="287524" y="6306784"/>
              <a:ext cx="337728" cy="337728"/>
            </a:xfrm>
            <a:prstGeom prst="ellipse">
              <a:avLst/>
            </a:prstGeom>
            <a:solidFill>
              <a:srgbClr val="FFFF66"/>
            </a:solidFill>
            <a:ln w="6350"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330374" y="6321760"/>
              <a:ext cx="252028" cy="30777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 smtClean="0">
                  <a:solidFill>
                    <a:srgbClr val="003300"/>
                  </a:solidFill>
                </a:rPr>
                <a:t>N</a:t>
              </a:r>
              <a:endParaRPr lang="en-GB" sz="1400" b="1" dirty="0">
                <a:solidFill>
                  <a:srgbClr val="003300"/>
                </a:solidFill>
              </a:endParaRPr>
            </a:p>
          </p:txBody>
        </p:sp>
        <p:sp>
          <p:nvSpPr>
            <p:cNvPr id="15" name="Rounded Rectangle 14"/>
            <p:cNvSpPr/>
            <p:nvPr/>
          </p:nvSpPr>
          <p:spPr>
            <a:xfrm>
              <a:off x="6928012" y="6309320"/>
              <a:ext cx="1836204" cy="332656"/>
            </a:xfrm>
            <a:prstGeom prst="roundRect">
              <a:avLst>
                <a:gd name="adj" fmla="val 50000"/>
              </a:avLst>
            </a:prstGeom>
            <a:solidFill>
              <a:srgbClr val="FFFF66"/>
            </a:solidFill>
            <a:ln w="12700"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600" b="1" dirty="0" smtClean="0">
                  <a:solidFill>
                    <a:schemeClr val="bg1">
                      <a:lumMod val="75000"/>
                    </a:schemeClr>
                  </a:solidFill>
                </a:rPr>
                <a:t>Miss S P5/6</a:t>
              </a:r>
              <a:endParaRPr lang="en-GB" sz="1600" b="1" dirty="0">
                <a:solidFill>
                  <a:schemeClr val="bg1">
                    <a:lumMod val="75000"/>
                  </a:schemeClr>
                </a:solidFill>
              </a:endParaRPr>
            </a:p>
          </p:txBody>
        </p:sp>
      </p:grpSp>
      <p:sp>
        <p:nvSpPr>
          <p:cNvPr id="16" name="Rounded Rectangle 15"/>
          <p:cNvSpPr/>
          <p:nvPr/>
        </p:nvSpPr>
        <p:spPr>
          <a:xfrm>
            <a:off x="773578" y="764704"/>
            <a:ext cx="7596844" cy="4644516"/>
          </a:xfrm>
          <a:prstGeom prst="roundRect">
            <a:avLst>
              <a:gd name="adj" fmla="val 15239"/>
            </a:avLst>
          </a:prstGeom>
          <a:solidFill>
            <a:srgbClr val="FFFF99"/>
          </a:solidFill>
          <a:ln w="1016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>
            <a:off x="904203" y="1348386"/>
            <a:ext cx="7416824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b="1" dirty="0" smtClean="0"/>
              <a:t>Interpreting Data </a:t>
            </a:r>
          </a:p>
          <a:p>
            <a:pPr algn="ctr"/>
            <a:r>
              <a:rPr lang="en-GB" sz="5000" b="1" dirty="0" smtClean="0"/>
              <a:t>(Mean, Mode, Median &amp; Range)</a:t>
            </a:r>
            <a:endParaRPr lang="en-GB" sz="5000" b="1" dirty="0"/>
          </a:p>
        </p:txBody>
      </p:sp>
      <p:grpSp>
        <p:nvGrpSpPr>
          <p:cNvPr id="25" name="Group 23"/>
          <p:cNvGrpSpPr/>
          <p:nvPr/>
        </p:nvGrpSpPr>
        <p:grpSpPr>
          <a:xfrm>
            <a:off x="904203" y="4066211"/>
            <a:ext cx="1212384" cy="1212384"/>
            <a:chOff x="323528" y="1556792"/>
            <a:chExt cx="2223864" cy="2223864"/>
          </a:xfrm>
        </p:grpSpPr>
        <p:sp>
          <p:nvSpPr>
            <p:cNvPr id="26" name="Oval 25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27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28" name="Hexagon 27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28575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9" name="Octagon 28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28575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0" name="Decagon 29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28575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1" name="Regular Pentagon 30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28575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05889772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/>
              <a:t>Data</a:t>
            </a:r>
            <a:endParaRPr lang="en-GB" b="1" dirty="0"/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 smtClean="0">
                <a:solidFill>
                  <a:srgbClr val="003300"/>
                </a:solidFill>
              </a:rPr>
              <a:t>N</a:t>
            </a:r>
            <a:endParaRPr lang="en-GB" sz="1400" b="1" dirty="0">
              <a:solidFill>
                <a:srgbClr val="003300"/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238125" y="1326161"/>
            <a:ext cx="8697432" cy="4906898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359532" y="789454"/>
            <a:ext cx="84249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 smtClean="0"/>
              <a:t>Do you remember this rhyme? </a:t>
            </a:r>
            <a:endParaRPr lang="en-GB" sz="2000" b="1" dirty="0" smtClean="0"/>
          </a:p>
        </p:txBody>
      </p:sp>
      <p:grpSp>
        <p:nvGrpSpPr>
          <p:cNvPr id="16" name="Group 19"/>
          <p:cNvGrpSpPr/>
          <p:nvPr/>
        </p:nvGrpSpPr>
        <p:grpSpPr>
          <a:xfrm>
            <a:off x="412750" y="19502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i="1" dirty="0" smtClean="0"/>
                <a:t>Data</a:t>
              </a:r>
              <a:endParaRPr lang="en-GB" sz="2400" b="1" i="1" dirty="0" smtClean="0"/>
            </a:p>
          </p:txBody>
        </p:sp>
      </p:grpSp>
      <p:grpSp>
        <p:nvGrpSpPr>
          <p:cNvPr id="31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3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24" name="Rounded Rectangle 23"/>
          <p:cNvSpPr/>
          <p:nvPr/>
        </p:nvSpPr>
        <p:spPr>
          <a:xfrm>
            <a:off x="571500" y="5378451"/>
            <a:ext cx="7651750" cy="6858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 w="127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  <a:latin typeface="Comic Sans MS"/>
                <a:cs typeface="Comic Sans MS"/>
                <a:hlinkClick r:id="rId2"/>
              </a:rPr>
              <a:t>https://www.bbc.co.uk/bitesize/topics/zm49q6f/articles/</a:t>
            </a:r>
            <a:r>
              <a:rPr lang="en-GB" b="1" dirty="0" smtClean="0">
                <a:solidFill>
                  <a:schemeClr val="tx1"/>
                </a:solidFill>
                <a:latin typeface="Comic Sans MS"/>
                <a:cs typeface="Comic Sans MS"/>
                <a:hlinkClick r:id="rId2"/>
              </a:rPr>
              <a:t>z99jpbk</a:t>
            </a:r>
            <a:r>
              <a:rPr lang="en-GB" b="1" dirty="0" smtClean="0">
                <a:solidFill>
                  <a:schemeClr val="tx1"/>
                </a:solidFill>
                <a:latin typeface="Comic Sans MS"/>
                <a:cs typeface="Comic Sans MS"/>
              </a:rPr>
              <a:t> </a:t>
            </a:r>
            <a:endParaRPr lang="en-GB" b="1" dirty="0">
              <a:solidFill>
                <a:schemeClr val="tx1"/>
              </a:solidFill>
              <a:latin typeface="Comic Sans MS"/>
              <a:cs typeface="Comic Sans M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35000" y="4937125"/>
            <a:ext cx="44593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Watch this video on </a:t>
            </a:r>
            <a:r>
              <a:rPr lang="en-GB" dirty="0" smtClean="0"/>
              <a:t>interpreting data </a:t>
            </a:r>
            <a:r>
              <a:rPr lang="en-GB" dirty="0" smtClean="0"/>
              <a:t>: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t="6785" b="7513"/>
          <a:stretch/>
        </p:blipFill>
        <p:spPr>
          <a:xfrm>
            <a:off x="2172305" y="1491593"/>
            <a:ext cx="5373248" cy="35523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426876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/>
              <a:t>Data</a:t>
            </a:r>
            <a:endParaRPr lang="en-GB" b="1" dirty="0"/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 smtClean="0">
                <a:solidFill>
                  <a:srgbClr val="003300"/>
                </a:solidFill>
              </a:rPr>
              <a:t>N</a:t>
            </a:r>
            <a:endParaRPr lang="en-GB" sz="1400" b="1" dirty="0">
              <a:solidFill>
                <a:srgbClr val="003300"/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238125" y="1326161"/>
            <a:ext cx="8697432" cy="4906898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359532" y="789454"/>
            <a:ext cx="84249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 smtClean="0"/>
              <a:t>Mean, Mode</a:t>
            </a:r>
            <a:r>
              <a:rPr lang="en-GB" sz="2000" b="1" smtClean="0"/>
              <a:t>, Median &amp; Range:</a:t>
            </a:r>
            <a:r>
              <a:rPr lang="en-GB" sz="2000" b="1" smtClean="0"/>
              <a:t> </a:t>
            </a:r>
            <a:endParaRPr lang="en-GB" sz="2000" b="1" dirty="0" smtClean="0"/>
          </a:p>
        </p:txBody>
      </p:sp>
      <p:grpSp>
        <p:nvGrpSpPr>
          <p:cNvPr id="16" name="Group 19"/>
          <p:cNvGrpSpPr/>
          <p:nvPr/>
        </p:nvGrpSpPr>
        <p:grpSpPr>
          <a:xfrm>
            <a:off x="412750" y="19502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i="1" dirty="0" smtClean="0"/>
                <a:t>Data</a:t>
              </a:r>
              <a:endParaRPr lang="en-GB" sz="2400" b="1" i="1" dirty="0" smtClean="0"/>
            </a:p>
          </p:txBody>
        </p:sp>
      </p:grpSp>
      <p:grpSp>
        <p:nvGrpSpPr>
          <p:cNvPr id="31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3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4591" y="1488611"/>
            <a:ext cx="7555789" cy="45669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347469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>
            <a:noAutofit/>
          </a:bodyPr>
          <a:lstStyle/>
          <a:p>
            <a:r>
              <a:rPr lang="en-US" sz="72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Comic Sans MS"/>
                <a:cs typeface="Comic Sans MS"/>
              </a:rPr>
              <a:t>The Mode</a:t>
            </a:r>
            <a:endParaRPr lang="en-US" sz="7200" b="1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  <a:latin typeface="Comic Sans MS"/>
              <a:cs typeface="Comic Sans M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155888"/>
            <a:ext cx="9144000" cy="5584081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4000" dirty="0" smtClean="0">
                <a:solidFill>
                  <a:srgbClr val="FF0000"/>
                </a:solidFill>
                <a:latin typeface="Comic Sans MS"/>
                <a:cs typeface="Comic Sans MS"/>
              </a:rPr>
              <a:t>The mode is the most frequent value</a:t>
            </a:r>
            <a:br>
              <a:rPr lang="en-US" sz="4000" dirty="0" smtClean="0">
                <a:solidFill>
                  <a:srgbClr val="FF0000"/>
                </a:solidFill>
                <a:latin typeface="Comic Sans MS"/>
                <a:cs typeface="Comic Sans MS"/>
              </a:rPr>
            </a:br>
            <a:r>
              <a:rPr lang="en-US" sz="3600" i="1" dirty="0" smtClean="0">
                <a:solidFill>
                  <a:srgbClr val="FF0000"/>
                </a:solidFill>
                <a:latin typeface="Comic Sans MS"/>
                <a:cs typeface="Comic Sans MS"/>
              </a:rPr>
              <a:t>(it appears the most)</a:t>
            </a:r>
          </a:p>
          <a:p>
            <a:pPr marL="0" indent="0" algn="ctr">
              <a:buNone/>
            </a:pPr>
            <a:endParaRPr lang="en-US" sz="3600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0" indent="0" algn="ctr">
              <a:buNone/>
            </a:pPr>
            <a:r>
              <a:rPr lang="en-US" dirty="0" smtClean="0">
                <a:latin typeface="Comic Sans MS"/>
                <a:cs typeface="Comic Sans MS"/>
              </a:rPr>
              <a:t>Count how many of each value appears</a:t>
            </a:r>
          </a:p>
          <a:p>
            <a:pPr marL="0" indent="0" algn="ctr">
              <a:buNone/>
            </a:pPr>
            <a:endParaRPr lang="en-US" dirty="0">
              <a:latin typeface="Comic Sans MS"/>
              <a:cs typeface="Comic Sans MS"/>
            </a:endParaRPr>
          </a:p>
          <a:p>
            <a:pPr marL="0" indent="0" algn="ctr">
              <a:buNone/>
            </a:pPr>
            <a:r>
              <a:rPr lang="en-US" dirty="0" smtClean="0">
                <a:latin typeface="Comic Sans MS"/>
                <a:cs typeface="Comic Sans MS"/>
              </a:rPr>
              <a:t>The mode is the value that appears the most</a:t>
            </a:r>
          </a:p>
          <a:p>
            <a:pPr marL="0" indent="0" algn="ctr">
              <a:buNone/>
            </a:pPr>
            <a:endParaRPr lang="en-US" dirty="0">
              <a:latin typeface="Comic Sans MS"/>
              <a:cs typeface="Comic Sans MS"/>
            </a:endParaRPr>
          </a:p>
          <a:p>
            <a:pPr marL="0" indent="0" algn="ctr">
              <a:buNone/>
            </a:pPr>
            <a:r>
              <a:rPr lang="en-US" dirty="0" smtClean="0">
                <a:latin typeface="Comic Sans MS"/>
                <a:cs typeface="Comic Sans MS"/>
              </a:rPr>
              <a:t>*You can have more than one mode*</a:t>
            </a:r>
          </a:p>
        </p:txBody>
      </p:sp>
    </p:spTree>
    <p:extLst>
      <p:ext uri="{BB962C8B-B14F-4D97-AF65-F5344CB8AC3E}">
        <p14:creationId xmlns:p14="http://schemas.microsoft.com/office/powerpoint/2010/main" val="93163546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36702"/>
            <a:ext cx="9144000" cy="609971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4000" dirty="0" smtClean="0">
                <a:solidFill>
                  <a:srgbClr val="CC3399"/>
                </a:solidFill>
                <a:latin typeface="Comic Sans MS"/>
                <a:cs typeface="Comic Sans MS"/>
              </a:rPr>
              <a:t>The mean is the average.</a:t>
            </a:r>
            <a:endParaRPr lang="en-US" sz="3600" dirty="0">
              <a:solidFill>
                <a:srgbClr val="CC3399"/>
              </a:solidFill>
              <a:latin typeface="Comic Sans MS"/>
              <a:cs typeface="Comic Sans MS"/>
            </a:endParaRPr>
          </a:p>
          <a:p>
            <a:pPr marL="0" indent="0" algn="ctr">
              <a:buNone/>
            </a:pPr>
            <a:r>
              <a:rPr lang="en-US" dirty="0" smtClean="0">
                <a:latin typeface="Comic Sans MS"/>
                <a:cs typeface="Comic Sans MS"/>
              </a:rPr>
              <a:t>To find the mean, add up all of the values to find a total.</a:t>
            </a:r>
          </a:p>
          <a:p>
            <a:pPr marL="0" indent="0" algn="ctr">
              <a:buNone/>
            </a:pPr>
            <a:endParaRPr lang="en-US" dirty="0">
              <a:latin typeface="Comic Sans MS"/>
              <a:cs typeface="Comic Sans MS"/>
            </a:endParaRPr>
          </a:p>
          <a:p>
            <a:pPr marL="0" indent="0" algn="ctr">
              <a:buNone/>
            </a:pPr>
            <a:r>
              <a:rPr lang="en-US" dirty="0" smtClean="0">
                <a:latin typeface="Comic Sans MS"/>
                <a:cs typeface="Comic Sans MS"/>
              </a:rPr>
              <a:t>Divide the total by the number of values you have added together </a:t>
            </a:r>
            <a:endParaRPr lang="en-US" dirty="0">
              <a:latin typeface="Comic Sans MS"/>
              <a:cs typeface="Comic Sans MS"/>
            </a:endParaRPr>
          </a:p>
          <a:p>
            <a:pPr marL="0" indent="0" algn="ctr">
              <a:buNone/>
            </a:pPr>
            <a:r>
              <a:rPr lang="en-US" sz="4000" dirty="0" smtClean="0">
                <a:latin typeface="Comic Sans MS"/>
                <a:cs typeface="Comic Sans MS"/>
              </a:rPr>
              <a:t>2</a:t>
            </a:r>
            <a:r>
              <a:rPr lang="en-US" sz="4000" dirty="0">
                <a:latin typeface="Comic Sans MS"/>
                <a:cs typeface="Comic Sans MS"/>
              </a:rPr>
              <a:t> </a:t>
            </a:r>
            <a:r>
              <a:rPr lang="en-US" sz="4000" dirty="0" smtClean="0">
                <a:latin typeface="Comic Sans MS"/>
                <a:cs typeface="Comic Sans MS"/>
              </a:rPr>
              <a:t>+ 2 + 5 + 6 + 7 + 8 = 30</a:t>
            </a:r>
          </a:p>
          <a:p>
            <a:pPr marL="0" indent="0" algn="ctr">
              <a:buNone/>
            </a:pPr>
            <a:r>
              <a:rPr lang="en-US" sz="4000" b="1" dirty="0" smtClean="0">
                <a:solidFill>
                  <a:srgbClr val="7030A0"/>
                </a:solidFill>
                <a:latin typeface="Comic Sans MS"/>
                <a:cs typeface="Comic Sans MS"/>
              </a:rPr>
              <a:t>30</a:t>
            </a:r>
            <a:r>
              <a:rPr lang="en-US" sz="4000" b="1" dirty="0" smtClean="0">
                <a:solidFill>
                  <a:srgbClr val="7030A0"/>
                </a:solidFill>
                <a:latin typeface="Comic Sans MS" pitchFamily="66" charset="0"/>
                <a:cs typeface="Comic Sans MS"/>
              </a:rPr>
              <a:t> </a:t>
            </a:r>
            <a:r>
              <a:rPr lang="en-GB" sz="4000" b="1" dirty="0" smtClean="0">
                <a:solidFill>
                  <a:srgbClr val="7030A0"/>
                </a:solidFill>
                <a:latin typeface="Comic Sans MS" pitchFamily="66" charset="0"/>
              </a:rPr>
              <a:t>÷ 6 = 5</a:t>
            </a:r>
          </a:p>
          <a:p>
            <a:pPr marL="0" indent="0" algn="ctr">
              <a:buNone/>
            </a:pPr>
            <a:r>
              <a:rPr lang="en-GB" sz="4000" i="1" dirty="0" smtClean="0">
                <a:solidFill>
                  <a:srgbClr val="0070C0"/>
                </a:solidFill>
                <a:latin typeface="Comic Sans MS" pitchFamily="66" charset="0"/>
                <a:cs typeface="Comic Sans MS"/>
              </a:rPr>
              <a:t>The mean is 5</a:t>
            </a:r>
            <a:endParaRPr lang="en-US" sz="4000" i="1" dirty="0" smtClean="0">
              <a:solidFill>
                <a:srgbClr val="0070C0"/>
              </a:solidFill>
              <a:latin typeface="Comic Sans MS" pitchFamily="66" charset="0"/>
              <a:cs typeface="Comic Sans MS"/>
            </a:endParaRPr>
          </a:p>
        </p:txBody>
      </p:sp>
      <p:sp>
        <p:nvSpPr>
          <p:cNvPr id="6" name="Oval 5"/>
          <p:cNvSpPr/>
          <p:nvPr/>
        </p:nvSpPr>
        <p:spPr>
          <a:xfrm>
            <a:off x="1516566" y="4460488"/>
            <a:ext cx="591014" cy="54641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-89208"/>
            <a:ext cx="8229600" cy="1143000"/>
          </a:xfrm>
        </p:spPr>
        <p:txBody>
          <a:bodyPr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n-US" sz="72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omic Sans MS"/>
                <a:cs typeface="Comic Sans MS"/>
              </a:rPr>
              <a:t>The Mean</a:t>
            </a:r>
            <a:endParaRPr lang="en-US" sz="72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Comic Sans MS"/>
              <a:cs typeface="Comic Sans MS"/>
            </a:endParaRPr>
          </a:p>
        </p:txBody>
      </p:sp>
      <p:sp>
        <p:nvSpPr>
          <p:cNvPr id="7" name="Oval 6"/>
          <p:cNvSpPr/>
          <p:nvPr/>
        </p:nvSpPr>
        <p:spPr>
          <a:xfrm>
            <a:off x="2416098" y="4460488"/>
            <a:ext cx="591014" cy="54641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/>
          <p:cNvSpPr/>
          <p:nvPr/>
        </p:nvSpPr>
        <p:spPr>
          <a:xfrm>
            <a:off x="4947424" y="4473498"/>
            <a:ext cx="591014" cy="54641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/>
          <p:cNvSpPr/>
          <p:nvPr/>
        </p:nvSpPr>
        <p:spPr>
          <a:xfrm>
            <a:off x="3248723" y="4490225"/>
            <a:ext cx="591014" cy="54641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4092498" y="4460488"/>
            <a:ext cx="591014" cy="54641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/>
          <p:cNvSpPr/>
          <p:nvPr/>
        </p:nvSpPr>
        <p:spPr>
          <a:xfrm>
            <a:off x="5828371" y="4460488"/>
            <a:ext cx="591014" cy="54641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3" name="Straight Arrow Connector 12"/>
          <p:cNvCxnSpPr>
            <a:stCxn id="11" idx="4"/>
          </p:cNvCxnSpPr>
          <p:nvPr/>
        </p:nvCxnSpPr>
        <p:spPr>
          <a:xfrm flipH="1">
            <a:off x="4861932" y="5006898"/>
            <a:ext cx="1261946" cy="40144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 flipH="1">
            <a:off x="4761571" y="5006897"/>
            <a:ext cx="340112" cy="40144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/>
          <p:nvPr/>
        </p:nvCxnSpPr>
        <p:spPr>
          <a:xfrm>
            <a:off x="4470710" y="5006896"/>
            <a:ext cx="123592" cy="30108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/>
          <p:nvPr/>
        </p:nvCxnSpPr>
        <p:spPr>
          <a:xfrm>
            <a:off x="3789091" y="4936274"/>
            <a:ext cx="743415" cy="37170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/>
          <p:nvPr/>
        </p:nvCxnSpPr>
        <p:spPr>
          <a:xfrm>
            <a:off x="2864005" y="4958576"/>
            <a:ext cx="1524000" cy="34940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/>
          <p:nvPr/>
        </p:nvCxnSpPr>
        <p:spPr>
          <a:xfrm>
            <a:off x="1994210" y="4956716"/>
            <a:ext cx="2538296" cy="45162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860697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n-US" sz="66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omic Sans MS"/>
                <a:cs typeface="Comic Sans MS"/>
              </a:rPr>
              <a:t>The Mean</a:t>
            </a:r>
            <a:endParaRPr lang="en-US" sz="66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Comic Sans MS"/>
              <a:cs typeface="Comic Sans M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048215"/>
            <a:ext cx="9144000" cy="5690735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dirty="0" smtClean="0">
                <a:solidFill>
                  <a:srgbClr val="CC3399"/>
                </a:solidFill>
                <a:latin typeface="Comic Sans MS"/>
                <a:cs typeface="Comic Sans MS"/>
              </a:rPr>
              <a:t>The mean is the average</a:t>
            </a:r>
            <a:endParaRPr lang="en-US" sz="2800" i="1" dirty="0" smtClean="0">
              <a:solidFill>
                <a:srgbClr val="CC3399"/>
              </a:solidFill>
              <a:latin typeface="Comic Sans MS"/>
              <a:cs typeface="Comic Sans MS"/>
            </a:endParaRPr>
          </a:p>
          <a:p>
            <a:pPr marL="0" indent="0" algn="ctr">
              <a:buNone/>
            </a:pPr>
            <a:r>
              <a:rPr lang="en-US" sz="2000" dirty="0" smtClean="0">
                <a:latin typeface="Comic Sans MS"/>
                <a:cs typeface="Comic Sans MS"/>
              </a:rPr>
              <a:t>To </a:t>
            </a:r>
            <a:r>
              <a:rPr lang="en-US" sz="2000" dirty="0">
                <a:latin typeface="Comic Sans MS"/>
                <a:cs typeface="Comic Sans MS"/>
              </a:rPr>
              <a:t>find the mean, add up all of the values to find a total.</a:t>
            </a:r>
          </a:p>
          <a:p>
            <a:pPr marL="0" indent="0" algn="ctr">
              <a:buNone/>
            </a:pPr>
            <a:r>
              <a:rPr lang="en-US" sz="2000" dirty="0" smtClean="0">
                <a:latin typeface="Comic Sans MS"/>
                <a:cs typeface="Comic Sans MS"/>
              </a:rPr>
              <a:t>Divide </a:t>
            </a:r>
            <a:r>
              <a:rPr lang="en-US" sz="2000" dirty="0">
                <a:latin typeface="Comic Sans MS"/>
                <a:cs typeface="Comic Sans MS"/>
              </a:rPr>
              <a:t>the total by the number of values you have added together </a:t>
            </a:r>
          </a:p>
          <a:p>
            <a:pPr marL="0" indent="0" algn="ctr">
              <a:buNone/>
            </a:pPr>
            <a:r>
              <a:rPr lang="en-US" sz="2000" dirty="0" smtClean="0">
                <a:latin typeface="Comic Sans MS"/>
                <a:cs typeface="Comic Sans MS"/>
              </a:rPr>
              <a:t>Work out the mean of these numbers</a:t>
            </a:r>
            <a:br>
              <a:rPr lang="en-US" sz="2000" dirty="0" smtClean="0">
                <a:latin typeface="Comic Sans MS"/>
                <a:cs typeface="Comic Sans MS"/>
              </a:rPr>
            </a:br>
            <a:endParaRPr lang="en-US" sz="2000" dirty="0">
              <a:latin typeface="Comic Sans MS"/>
              <a:cs typeface="Comic Sans MS"/>
            </a:endParaRPr>
          </a:p>
          <a:p>
            <a:pPr marL="0" indent="0" algn="ctr">
              <a:buNone/>
            </a:pPr>
            <a:r>
              <a:rPr lang="en-US" sz="2800" b="1" dirty="0" smtClean="0">
                <a:solidFill>
                  <a:srgbClr val="CC3399"/>
                </a:solidFill>
                <a:latin typeface="Comic Sans MS"/>
                <a:cs typeface="Comic Sans MS"/>
              </a:rPr>
              <a:t>11, 12, 10</a:t>
            </a:r>
            <a:endParaRPr lang="en-US" sz="2800" b="1" dirty="0">
              <a:solidFill>
                <a:srgbClr val="CC3399"/>
              </a:solidFill>
              <a:latin typeface="Comic Sans MS"/>
              <a:cs typeface="Comic Sans MS"/>
            </a:endParaRPr>
          </a:p>
          <a:p>
            <a:pPr marL="0" indent="0" algn="ctr">
              <a:buNone/>
            </a:pPr>
            <a:endParaRPr lang="en-US" sz="2800" dirty="0">
              <a:latin typeface="Comic Sans MS"/>
              <a:cs typeface="Comic Sans MS"/>
            </a:endParaRPr>
          </a:p>
          <a:p>
            <a:pPr marL="0" indent="0" algn="ctr">
              <a:buNone/>
            </a:pPr>
            <a:r>
              <a:rPr lang="en-US" dirty="0" smtClean="0">
                <a:latin typeface="Comic Sans MS"/>
                <a:cs typeface="Comic Sans MS"/>
              </a:rPr>
              <a:t>10 + 11 + 12 = 33</a:t>
            </a:r>
          </a:p>
          <a:p>
            <a:pPr marL="0" indent="0" algn="ctr">
              <a:buNone/>
            </a:pPr>
            <a:r>
              <a:rPr lang="en-US" b="1" dirty="0" smtClean="0">
                <a:solidFill>
                  <a:srgbClr val="7030A0"/>
                </a:solidFill>
                <a:latin typeface="Comic Sans MS"/>
                <a:cs typeface="Comic Sans MS"/>
              </a:rPr>
              <a:t>33 </a:t>
            </a:r>
            <a:r>
              <a:rPr lang="en-GB" b="1" dirty="0" smtClean="0">
                <a:solidFill>
                  <a:srgbClr val="7030A0"/>
                </a:solidFill>
                <a:latin typeface="Comic Sans MS" pitchFamily="66" charset="0"/>
              </a:rPr>
              <a:t>÷ 3 = 11</a:t>
            </a:r>
          </a:p>
          <a:p>
            <a:pPr marL="0" indent="0" algn="ctr">
              <a:buNone/>
            </a:pPr>
            <a:r>
              <a:rPr lang="en-GB" i="1" dirty="0" smtClean="0">
                <a:solidFill>
                  <a:srgbClr val="00B050"/>
                </a:solidFill>
                <a:latin typeface="Comic Sans MS" pitchFamily="66" charset="0"/>
                <a:cs typeface="Comic Sans MS"/>
              </a:rPr>
              <a:t>The mean is 11</a:t>
            </a:r>
            <a:endParaRPr lang="en-US" i="1" dirty="0">
              <a:solidFill>
                <a:srgbClr val="00B050"/>
              </a:solidFill>
              <a:latin typeface="Comic Sans MS"/>
              <a:cs typeface="Comic Sans MS"/>
            </a:endParaRPr>
          </a:p>
          <a:p>
            <a:pPr marL="0" indent="0" algn="ctr">
              <a:buNone/>
            </a:pPr>
            <a:r>
              <a:rPr lang="en-US" sz="2400" i="1" dirty="0" smtClean="0">
                <a:latin typeface="Comic Sans MS"/>
                <a:cs typeface="Comic Sans MS"/>
              </a:rPr>
              <a:t>(Count them to check you have the same amount of numbers)</a:t>
            </a:r>
          </a:p>
          <a:p>
            <a:pPr marL="0" indent="0" algn="ctr">
              <a:buNone/>
            </a:pPr>
            <a:endParaRPr lang="en-US" sz="2800" dirty="0" smtClean="0">
              <a:latin typeface="Comic Sans MS"/>
              <a:cs typeface="Comic Sans M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01019" y="3612995"/>
            <a:ext cx="8965881" cy="3125955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49447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n-US" sz="66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omic Sans MS"/>
                <a:cs typeface="Comic Sans MS"/>
              </a:rPr>
              <a:t>The Mean</a:t>
            </a:r>
            <a:endParaRPr lang="en-US" sz="66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Comic Sans MS"/>
              <a:cs typeface="Comic Sans M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048215"/>
            <a:ext cx="9144000" cy="5690735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dirty="0" smtClean="0">
                <a:solidFill>
                  <a:srgbClr val="CC3399"/>
                </a:solidFill>
                <a:latin typeface="Comic Sans MS"/>
                <a:cs typeface="Comic Sans MS"/>
              </a:rPr>
              <a:t>The mean is the average</a:t>
            </a:r>
            <a:endParaRPr lang="en-US" sz="2800" i="1" dirty="0" smtClean="0">
              <a:solidFill>
                <a:srgbClr val="CC3399"/>
              </a:solidFill>
              <a:latin typeface="Comic Sans MS"/>
              <a:cs typeface="Comic Sans MS"/>
            </a:endParaRPr>
          </a:p>
          <a:p>
            <a:pPr marL="0" indent="0" algn="ctr">
              <a:buNone/>
            </a:pPr>
            <a:r>
              <a:rPr lang="en-US" sz="2000" dirty="0" smtClean="0">
                <a:latin typeface="Comic Sans MS"/>
                <a:cs typeface="Comic Sans MS"/>
              </a:rPr>
              <a:t>To </a:t>
            </a:r>
            <a:r>
              <a:rPr lang="en-US" sz="2000" dirty="0">
                <a:latin typeface="Comic Sans MS"/>
                <a:cs typeface="Comic Sans MS"/>
              </a:rPr>
              <a:t>find the mean, add up all of the values to find a total.</a:t>
            </a:r>
          </a:p>
          <a:p>
            <a:pPr marL="0" indent="0" algn="ctr">
              <a:buNone/>
            </a:pPr>
            <a:r>
              <a:rPr lang="en-US" sz="2000" dirty="0" smtClean="0">
                <a:latin typeface="Comic Sans MS"/>
                <a:cs typeface="Comic Sans MS"/>
              </a:rPr>
              <a:t>Divide </a:t>
            </a:r>
            <a:r>
              <a:rPr lang="en-US" sz="2000" dirty="0">
                <a:latin typeface="Comic Sans MS"/>
                <a:cs typeface="Comic Sans MS"/>
              </a:rPr>
              <a:t>the total by the number of values you have added together </a:t>
            </a:r>
          </a:p>
          <a:p>
            <a:pPr marL="0" indent="0" algn="ctr">
              <a:buNone/>
            </a:pPr>
            <a:r>
              <a:rPr lang="en-US" sz="2000" dirty="0" smtClean="0">
                <a:latin typeface="Comic Sans MS"/>
                <a:cs typeface="Comic Sans MS"/>
              </a:rPr>
              <a:t>Work out the mean of these numbers</a:t>
            </a:r>
            <a:br>
              <a:rPr lang="en-US" sz="2000" dirty="0" smtClean="0">
                <a:latin typeface="Comic Sans MS"/>
                <a:cs typeface="Comic Sans MS"/>
              </a:rPr>
            </a:br>
            <a:endParaRPr lang="en-US" sz="2000" dirty="0">
              <a:latin typeface="Comic Sans MS"/>
              <a:cs typeface="Comic Sans MS"/>
            </a:endParaRPr>
          </a:p>
          <a:p>
            <a:pPr marL="0" indent="0" algn="ctr">
              <a:buNone/>
            </a:pPr>
            <a:r>
              <a:rPr lang="en-US" sz="2800" b="1" dirty="0" smtClean="0">
                <a:solidFill>
                  <a:srgbClr val="CC3399"/>
                </a:solidFill>
                <a:latin typeface="Comic Sans MS"/>
                <a:cs typeface="Comic Sans MS"/>
              </a:rPr>
              <a:t>10, 20, 15, 5</a:t>
            </a:r>
            <a:endParaRPr lang="en-US" sz="2800" b="1" dirty="0">
              <a:solidFill>
                <a:srgbClr val="CC3399"/>
              </a:solidFill>
              <a:latin typeface="Comic Sans MS"/>
              <a:cs typeface="Comic Sans MS"/>
            </a:endParaRPr>
          </a:p>
          <a:p>
            <a:pPr marL="0" indent="0" algn="ctr">
              <a:buNone/>
            </a:pPr>
            <a:endParaRPr lang="en-US" sz="2800" dirty="0">
              <a:latin typeface="Comic Sans MS"/>
              <a:cs typeface="Comic Sans MS"/>
            </a:endParaRPr>
          </a:p>
          <a:p>
            <a:pPr marL="0" indent="0" algn="ctr">
              <a:buNone/>
            </a:pPr>
            <a:r>
              <a:rPr lang="en-US" dirty="0" smtClean="0">
                <a:latin typeface="Comic Sans MS"/>
                <a:cs typeface="Comic Sans MS"/>
              </a:rPr>
              <a:t>5 + 10 + 15 + 20 = 50</a:t>
            </a:r>
          </a:p>
          <a:p>
            <a:pPr marL="0" indent="0" algn="ctr">
              <a:buNone/>
            </a:pPr>
            <a:r>
              <a:rPr lang="en-US" b="1" dirty="0" smtClean="0">
                <a:solidFill>
                  <a:srgbClr val="7030A0"/>
                </a:solidFill>
                <a:latin typeface="Comic Sans MS"/>
                <a:cs typeface="Comic Sans MS"/>
              </a:rPr>
              <a:t>50 </a:t>
            </a:r>
            <a:r>
              <a:rPr lang="en-GB" b="1" dirty="0" smtClean="0">
                <a:solidFill>
                  <a:srgbClr val="7030A0"/>
                </a:solidFill>
                <a:latin typeface="Comic Sans MS" pitchFamily="66" charset="0"/>
              </a:rPr>
              <a:t>÷ 4 = 12.5</a:t>
            </a:r>
          </a:p>
          <a:p>
            <a:pPr marL="0" indent="0" algn="ctr">
              <a:buNone/>
            </a:pPr>
            <a:r>
              <a:rPr lang="en-GB" i="1" dirty="0" smtClean="0">
                <a:solidFill>
                  <a:srgbClr val="00B050"/>
                </a:solidFill>
                <a:latin typeface="Comic Sans MS" pitchFamily="66" charset="0"/>
                <a:cs typeface="Comic Sans MS"/>
              </a:rPr>
              <a:t>The mean is 12.5</a:t>
            </a:r>
            <a:endParaRPr lang="en-US" i="1" dirty="0">
              <a:solidFill>
                <a:srgbClr val="00B050"/>
              </a:solidFill>
              <a:latin typeface="Comic Sans MS"/>
              <a:cs typeface="Comic Sans MS"/>
            </a:endParaRPr>
          </a:p>
          <a:p>
            <a:pPr marL="0" indent="0" algn="ctr">
              <a:buNone/>
            </a:pPr>
            <a:r>
              <a:rPr lang="en-US" sz="2400" i="1" dirty="0" smtClean="0">
                <a:latin typeface="Comic Sans MS"/>
                <a:cs typeface="Comic Sans MS"/>
              </a:rPr>
              <a:t>(Count them to check you have the same amount of numbers)</a:t>
            </a:r>
          </a:p>
          <a:p>
            <a:pPr marL="0" indent="0" algn="ctr">
              <a:buNone/>
            </a:pPr>
            <a:endParaRPr lang="en-US" sz="2800" dirty="0" smtClean="0">
              <a:latin typeface="Comic Sans MS"/>
              <a:cs typeface="Comic Sans M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01019" y="3958683"/>
            <a:ext cx="8965881" cy="2780267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099372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>
            <a:noAutofit/>
          </a:bodyPr>
          <a:lstStyle/>
          <a:p>
            <a:r>
              <a:rPr lang="en-US" sz="66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Comic Sans MS"/>
                <a:cs typeface="Comic Sans MS"/>
              </a:rPr>
              <a:t>The Mode</a:t>
            </a:r>
            <a:endParaRPr lang="en-US" sz="6600" b="1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  <a:latin typeface="Comic Sans MS"/>
              <a:cs typeface="Comic Sans M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11688"/>
            <a:ext cx="9144000" cy="582828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2800" dirty="0" smtClean="0">
                <a:solidFill>
                  <a:srgbClr val="FF0000"/>
                </a:solidFill>
                <a:latin typeface="Comic Sans MS"/>
                <a:cs typeface="Comic Sans MS"/>
              </a:rPr>
              <a:t>The mode is the most frequent value</a:t>
            </a:r>
            <a:br>
              <a:rPr lang="en-US" sz="2800" dirty="0" smtClean="0">
                <a:solidFill>
                  <a:srgbClr val="FF0000"/>
                </a:solidFill>
                <a:latin typeface="Comic Sans MS"/>
                <a:cs typeface="Comic Sans MS"/>
              </a:rPr>
            </a:br>
            <a:r>
              <a:rPr lang="en-US" sz="2400" i="1" dirty="0" smtClean="0">
                <a:solidFill>
                  <a:srgbClr val="FF0000"/>
                </a:solidFill>
                <a:latin typeface="Comic Sans MS"/>
                <a:cs typeface="Comic Sans MS"/>
              </a:rPr>
              <a:t>(it appears the most)</a:t>
            </a:r>
          </a:p>
          <a:p>
            <a:pPr marL="0" indent="0" algn="ctr">
              <a:buNone/>
            </a:pPr>
            <a:endParaRPr lang="en-US" sz="2000" dirty="0">
              <a:latin typeface="Comic Sans MS"/>
              <a:cs typeface="Comic Sans MS"/>
            </a:endParaRPr>
          </a:p>
          <a:p>
            <a:pPr marL="0" indent="0" algn="ctr">
              <a:buNone/>
            </a:pPr>
            <a:r>
              <a:rPr lang="en-US" sz="2000" dirty="0" smtClean="0">
                <a:latin typeface="Comic Sans MS"/>
                <a:cs typeface="Comic Sans MS"/>
              </a:rPr>
              <a:t>The mode is the value that appears the most</a:t>
            </a:r>
          </a:p>
          <a:p>
            <a:pPr marL="0" indent="0" algn="ctr">
              <a:buNone/>
            </a:pPr>
            <a:r>
              <a:rPr lang="en-US" sz="2000" dirty="0" smtClean="0">
                <a:latin typeface="Comic Sans MS"/>
                <a:cs typeface="Comic Sans MS"/>
              </a:rPr>
              <a:t>It helps if you order the values from smallest to largest.</a:t>
            </a:r>
          </a:p>
          <a:p>
            <a:pPr marL="0" indent="0" algn="ctr">
              <a:buNone/>
            </a:pPr>
            <a:endParaRPr lang="en-US" sz="2000" dirty="0">
              <a:latin typeface="Comic Sans MS"/>
              <a:cs typeface="Comic Sans MS"/>
            </a:endParaRPr>
          </a:p>
          <a:p>
            <a:pPr marL="0" indent="0" algn="ctr">
              <a:buNone/>
            </a:pPr>
            <a:r>
              <a:rPr lang="en-US" sz="2800" dirty="0" smtClean="0">
                <a:latin typeface="Comic Sans MS"/>
                <a:cs typeface="Comic Sans MS"/>
              </a:rPr>
              <a:t>2, 3, 4, 1, 2, 3, 5, 6, 3, 1</a:t>
            </a:r>
          </a:p>
          <a:p>
            <a:pPr marL="0" indent="0" algn="ctr">
              <a:buNone/>
            </a:pPr>
            <a:endParaRPr lang="en-US" sz="2800" dirty="0">
              <a:latin typeface="Comic Sans MS"/>
              <a:cs typeface="Comic Sans MS"/>
            </a:endParaRPr>
          </a:p>
          <a:p>
            <a:pPr marL="0" indent="0" algn="ctr">
              <a:buNone/>
            </a:pPr>
            <a:r>
              <a:rPr lang="en-US" sz="2400" i="1" dirty="0" smtClean="0">
                <a:latin typeface="Comic Sans MS"/>
                <a:cs typeface="Comic Sans MS"/>
              </a:rPr>
              <a:t>(order them from smallest to largest)</a:t>
            </a:r>
          </a:p>
          <a:p>
            <a:pPr marL="0" indent="0" algn="ctr">
              <a:buNone/>
            </a:pPr>
            <a:endParaRPr lang="en-US" sz="2800" dirty="0">
              <a:latin typeface="Comic Sans MS"/>
              <a:cs typeface="Comic Sans MS"/>
            </a:endParaRPr>
          </a:p>
          <a:p>
            <a:pPr marL="0" indent="0" algn="ctr">
              <a:buNone/>
            </a:pPr>
            <a:r>
              <a:rPr lang="en-US" sz="2800" dirty="0" smtClean="0">
                <a:solidFill>
                  <a:srgbClr val="0000FF"/>
                </a:solidFill>
                <a:latin typeface="Comic Sans MS"/>
                <a:cs typeface="Comic Sans MS"/>
              </a:rPr>
              <a:t>1, 1, 2, 2, 3, 3, 3, 4, 5, 6</a:t>
            </a:r>
          </a:p>
          <a:p>
            <a:pPr marL="0" indent="0" algn="ctr">
              <a:buNone/>
            </a:pPr>
            <a:endParaRPr lang="en-US" sz="2800" dirty="0">
              <a:latin typeface="Comic Sans MS"/>
              <a:cs typeface="Comic Sans MS"/>
            </a:endParaRPr>
          </a:p>
          <a:p>
            <a:pPr marL="0" indent="0" algn="ctr">
              <a:buNone/>
            </a:pPr>
            <a:r>
              <a:rPr lang="en-US" sz="2400" i="1" dirty="0" smtClean="0">
                <a:latin typeface="Comic Sans MS"/>
                <a:cs typeface="Comic Sans MS"/>
              </a:rPr>
              <a:t>(Count them to check you have the same amount of numbers)</a:t>
            </a:r>
          </a:p>
          <a:p>
            <a:pPr marL="0" indent="0" algn="ctr">
              <a:buNone/>
            </a:pPr>
            <a:endParaRPr lang="en-US" sz="2800" dirty="0" smtClean="0">
              <a:latin typeface="Comic Sans MS"/>
              <a:cs typeface="Comic Sans MS"/>
            </a:endParaRPr>
          </a:p>
        </p:txBody>
      </p:sp>
      <p:sp>
        <p:nvSpPr>
          <p:cNvPr id="4" name="Oval 3"/>
          <p:cNvSpPr/>
          <p:nvPr/>
        </p:nvSpPr>
        <p:spPr>
          <a:xfrm>
            <a:off x="4168020" y="5160798"/>
            <a:ext cx="1107130" cy="700045"/>
          </a:xfrm>
          <a:prstGeom prst="ellipse">
            <a:avLst/>
          </a:prstGeom>
          <a:gradFill flip="none" rotWithShape="1">
            <a:gsLst>
              <a:gs pos="0">
                <a:schemeClr val="accent1">
                  <a:tint val="100000"/>
                  <a:shade val="100000"/>
                  <a:satMod val="130000"/>
                  <a:alpha val="0"/>
                </a:schemeClr>
              </a:gs>
              <a:gs pos="100000">
                <a:schemeClr val="accent1">
                  <a:tint val="50000"/>
                  <a:shade val="100000"/>
                  <a:satMod val="350000"/>
                  <a:alpha val="0"/>
                </a:schemeClr>
              </a:gs>
            </a:gsLst>
            <a:lin ang="16200000" scaled="0"/>
            <a:tileRect/>
          </a:gradFill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6" name="Straight Arrow Connector 5"/>
          <p:cNvCxnSpPr/>
          <p:nvPr/>
        </p:nvCxnSpPr>
        <p:spPr>
          <a:xfrm flipH="1">
            <a:off x="5275151" y="4863011"/>
            <a:ext cx="2185805" cy="418479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7460956" y="4422134"/>
            <a:ext cx="1414262" cy="147732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latin typeface="Comic Sans MS"/>
                <a:cs typeface="Comic Sans MS"/>
              </a:rPr>
              <a:t>3 is the mode because it appears the most</a:t>
            </a:r>
            <a:endParaRPr lang="en-US" dirty="0">
              <a:latin typeface="Comic Sans MS"/>
              <a:cs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33320523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-1"/>
            <a:ext cx="8229600" cy="1913467"/>
          </a:xfrm>
        </p:spPr>
        <p:txBody>
          <a:bodyPr>
            <a:noAutofit/>
          </a:bodyPr>
          <a:lstStyle/>
          <a:p>
            <a:r>
              <a:rPr lang="en-US" sz="54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Comic Sans MS"/>
                <a:cs typeface="Comic Sans MS"/>
              </a:rPr>
              <a:t>You can have more than one mode</a:t>
            </a:r>
            <a:endParaRPr lang="en-US" sz="5400" b="1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  <a:latin typeface="Comic Sans MS"/>
              <a:cs typeface="Comic Sans M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083733"/>
            <a:ext cx="9144000" cy="565623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US" sz="4000" dirty="0" smtClean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0" indent="0" algn="ctr">
              <a:buNone/>
            </a:pPr>
            <a:r>
              <a:rPr lang="en-US" sz="2800" dirty="0" smtClean="0">
                <a:solidFill>
                  <a:srgbClr val="FF0000"/>
                </a:solidFill>
                <a:latin typeface="Comic Sans MS"/>
                <a:cs typeface="Comic Sans MS"/>
              </a:rPr>
              <a:t>The mode is the most frequent value</a:t>
            </a:r>
            <a:br>
              <a:rPr lang="en-US" sz="2800" dirty="0" smtClean="0">
                <a:solidFill>
                  <a:srgbClr val="FF0000"/>
                </a:solidFill>
                <a:latin typeface="Comic Sans MS"/>
                <a:cs typeface="Comic Sans MS"/>
              </a:rPr>
            </a:br>
            <a:r>
              <a:rPr lang="en-US" sz="2400" i="1" dirty="0" smtClean="0">
                <a:solidFill>
                  <a:srgbClr val="FF0000"/>
                </a:solidFill>
                <a:latin typeface="Comic Sans MS"/>
                <a:cs typeface="Comic Sans MS"/>
              </a:rPr>
              <a:t>(it appears the most)</a:t>
            </a:r>
          </a:p>
          <a:p>
            <a:pPr marL="0" indent="0" algn="ctr">
              <a:buNone/>
            </a:pPr>
            <a:endParaRPr lang="en-US" sz="3600" dirty="0" smtClean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0" indent="0" algn="ctr">
              <a:buNone/>
            </a:pPr>
            <a:r>
              <a:rPr lang="en-US" sz="4400" dirty="0" smtClean="0">
                <a:latin typeface="Comic Sans MS"/>
                <a:cs typeface="Comic Sans MS"/>
              </a:rPr>
              <a:t>1, 3, 3, 3, 5, 6, 6, 9, 9, 9</a:t>
            </a:r>
            <a:endParaRPr lang="en-US" sz="4400" dirty="0">
              <a:latin typeface="Comic Sans MS"/>
              <a:cs typeface="Comic Sans MS"/>
            </a:endParaRPr>
          </a:p>
        </p:txBody>
      </p:sp>
      <p:sp>
        <p:nvSpPr>
          <p:cNvPr id="4" name="Oval 3"/>
          <p:cNvSpPr/>
          <p:nvPr/>
        </p:nvSpPr>
        <p:spPr>
          <a:xfrm>
            <a:off x="1814285" y="3365865"/>
            <a:ext cx="2063447" cy="850535"/>
          </a:xfrm>
          <a:prstGeom prst="ellipse">
            <a:avLst/>
          </a:prstGeom>
          <a:gradFill flip="none" rotWithShape="1">
            <a:gsLst>
              <a:gs pos="0">
                <a:schemeClr val="accent1">
                  <a:tint val="100000"/>
                  <a:shade val="100000"/>
                  <a:satMod val="130000"/>
                  <a:alpha val="0"/>
                </a:schemeClr>
              </a:gs>
              <a:gs pos="100000">
                <a:schemeClr val="accent1">
                  <a:tint val="50000"/>
                  <a:shade val="100000"/>
                  <a:satMod val="350000"/>
                  <a:alpha val="0"/>
                </a:schemeClr>
              </a:gs>
            </a:gsLst>
            <a:lin ang="16200000" scaled="0"/>
            <a:tileRect/>
          </a:gradFill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Oval 4"/>
          <p:cNvSpPr/>
          <p:nvPr/>
        </p:nvSpPr>
        <p:spPr>
          <a:xfrm>
            <a:off x="5827485" y="3365865"/>
            <a:ext cx="2063447" cy="850535"/>
          </a:xfrm>
          <a:prstGeom prst="ellipse">
            <a:avLst/>
          </a:prstGeom>
          <a:gradFill flip="none" rotWithShape="1">
            <a:gsLst>
              <a:gs pos="0">
                <a:schemeClr val="accent1">
                  <a:tint val="100000"/>
                  <a:shade val="100000"/>
                  <a:satMod val="130000"/>
                  <a:alpha val="0"/>
                </a:schemeClr>
              </a:gs>
              <a:gs pos="100000">
                <a:schemeClr val="accent1">
                  <a:tint val="50000"/>
                  <a:shade val="100000"/>
                  <a:satMod val="350000"/>
                  <a:alpha val="0"/>
                </a:schemeClr>
              </a:gs>
            </a:gsLst>
            <a:lin ang="16200000" scaled="0"/>
            <a:tileRect/>
          </a:gradFill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6" name="Straight Arrow Connector 5"/>
          <p:cNvCxnSpPr/>
          <p:nvPr/>
        </p:nvCxnSpPr>
        <p:spPr>
          <a:xfrm flipH="1">
            <a:off x="5604933" y="4216400"/>
            <a:ext cx="1315455" cy="121920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>
            <a:off x="3041357" y="4214690"/>
            <a:ext cx="1175043" cy="122091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3041357" y="5508401"/>
            <a:ext cx="3619664" cy="95410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>
                <a:latin typeface="Comic Sans MS"/>
                <a:cs typeface="Comic Sans MS"/>
              </a:rPr>
              <a:t>There are two modes here 3 and 9</a:t>
            </a:r>
            <a:endParaRPr lang="en-US" sz="2800" dirty="0">
              <a:latin typeface="Comic Sans MS"/>
              <a:cs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121812392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>
            <a:noAutofit/>
          </a:bodyPr>
          <a:lstStyle/>
          <a:p>
            <a:r>
              <a:rPr lang="en-US" sz="66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Comic Sans MS"/>
                <a:cs typeface="Comic Sans MS"/>
              </a:rPr>
              <a:t>The Mode</a:t>
            </a:r>
            <a:endParaRPr lang="en-US" sz="6600" b="1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  <a:latin typeface="Comic Sans MS"/>
              <a:cs typeface="Comic Sans M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11688"/>
            <a:ext cx="9144000" cy="5828282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US" sz="2800" dirty="0" smtClean="0">
                <a:solidFill>
                  <a:srgbClr val="FF0000"/>
                </a:solidFill>
                <a:latin typeface="Comic Sans MS"/>
                <a:cs typeface="Comic Sans MS"/>
              </a:rPr>
              <a:t>The mode is the most frequent value</a:t>
            </a:r>
            <a:br>
              <a:rPr lang="en-US" sz="2800" dirty="0" smtClean="0">
                <a:solidFill>
                  <a:srgbClr val="FF0000"/>
                </a:solidFill>
                <a:latin typeface="Comic Sans MS"/>
                <a:cs typeface="Comic Sans MS"/>
              </a:rPr>
            </a:br>
            <a:r>
              <a:rPr lang="en-US" sz="2400" i="1" dirty="0" smtClean="0">
                <a:solidFill>
                  <a:srgbClr val="FF0000"/>
                </a:solidFill>
                <a:latin typeface="Comic Sans MS"/>
                <a:cs typeface="Comic Sans MS"/>
              </a:rPr>
              <a:t>(it appears the most)</a:t>
            </a:r>
          </a:p>
          <a:p>
            <a:pPr marL="0" indent="0" algn="ctr">
              <a:buNone/>
            </a:pPr>
            <a:endParaRPr lang="en-US" sz="2000" dirty="0">
              <a:latin typeface="Comic Sans MS"/>
              <a:cs typeface="Comic Sans MS"/>
            </a:endParaRPr>
          </a:p>
          <a:p>
            <a:pPr marL="0" indent="0" algn="ctr">
              <a:buNone/>
            </a:pPr>
            <a:r>
              <a:rPr lang="en-US" sz="2000" dirty="0" smtClean="0">
                <a:latin typeface="Comic Sans MS"/>
                <a:cs typeface="Comic Sans MS"/>
              </a:rPr>
              <a:t>The mode is the value that appears the most</a:t>
            </a:r>
          </a:p>
          <a:p>
            <a:pPr marL="0" indent="0" algn="ctr">
              <a:buNone/>
            </a:pPr>
            <a:r>
              <a:rPr lang="en-US" sz="2000" dirty="0" smtClean="0">
                <a:latin typeface="Comic Sans MS"/>
                <a:cs typeface="Comic Sans MS"/>
              </a:rPr>
              <a:t>Work out the mode of these numbers</a:t>
            </a:r>
            <a:br>
              <a:rPr lang="en-US" sz="2000" dirty="0" smtClean="0">
                <a:latin typeface="Comic Sans MS"/>
                <a:cs typeface="Comic Sans MS"/>
              </a:rPr>
            </a:br>
            <a:r>
              <a:rPr lang="en-US" sz="2000" dirty="0" smtClean="0">
                <a:latin typeface="Comic Sans MS"/>
                <a:cs typeface="Comic Sans MS"/>
              </a:rPr>
              <a:t>*It helps if you order the values from smallest to largest.*</a:t>
            </a:r>
          </a:p>
          <a:p>
            <a:pPr marL="0" indent="0" algn="ctr">
              <a:buNone/>
            </a:pPr>
            <a:endParaRPr lang="en-US" sz="2000" dirty="0">
              <a:latin typeface="Comic Sans MS"/>
              <a:cs typeface="Comic Sans MS"/>
            </a:endParaRPr>
          </a:p>
          <a:p>
            <a:pPr marL="0" indent="0" algn="ctr">
              <a:buNone/>
            </a:pPr>
            <a:r>
              <a:rPr lang="en-US" sz="2800" dirty="0" smtClean="0">
                <a:latin typeface="Comic Sans MS"/>
                <a:cs typeface="Comic Sans MS"/>
              </a:rPr>
              <a:t>1, 5, 6, 4, 3, 5, 3, 5, 6, 2, 10</a:t>
            </a:r>
          </a:p>
          <a:p>
            <a:pPr marL="0" indent="0" algn="ctr">
              <a:buNone/>
            </a:pPr>
            <a:endParaRPr lang="en-US" sz="2800" dirty="0">
              <a:latin typeface="Comic Sans MS"/>
              <a:cs typeface="Comic Sans MS"/>
            </a:endParaRPr>
          </a:p>
          <a:p>
            <a:pPr marL="0" indent="0" algn="ctr">
              <a:buNone/>
            </a:pPr>
            <a:r>
              <a:rPr lang="en-US" sz="2400" i="1" dirty="0" smtClean="0">
                <a:latin typeface="Comic Sans MS"/>
                <a:cs typeface="Comic Sans MS"/>
              </a:rPr>
              <a:t>(order them from smallest to largest)</a:t>
            </a:r>
          </a:p>
          <a:p>
            <a:pPr marL="0" indent="0" algn="ctr">
              <a:buNone/>
            </a:pPr>
            <a:endParaRPr lang="en-US" sz="2800" dirty="0">
              <a:latin typeface="Comic Sans MS"/>
              <a:cs typeface="Comic Sans MS"/>
            </a:endParaRPr>
          </a:p>
          <a:p>
            <a:pPr marL="0" indent="0" algn="ctr">
              <a:buNone/>
            </a:pPr>
            <a:r>
              <a:rPr lang="en-US" sz="2800" dirty="0" smtClean="0">
                <a:latin typeface="Comic Sans MS"/>
                <a:cs typeface="Comic Sans MS"/>
              </a:rPr>
              <a:t>1, 2, 3, 3, 4, 5, 5, 5, 6, 6, 10</a:t>
            </a:r>
          </a:p>
          <a:p>
            <a:pPr marL="0" indent="0" algn="ctr">
              <a:buNone/>
            </a:pPr>
            <a:endParaRPr lang="en-US" sz="2800" dirty="0">
              <a:latin typeface="Comic Sans MS"/>
              <a:cs typeface="Comic Sans MS"/>
            </a:endParaRPr>
          </a:p>
          <a:p>
            <a:pPr marL="0" indent="0" algn="ctr">
              <a:buNone/>
            </a:pPr>
            <a:r>
              <a:rPr lang="en-US" sz="2400" i="1" dirty="0" smtClean="0">
                <a:latin typeface="Comic Sans MS"/>
                <a:cs typeface="Comic Sans MS"/>
              </a:rPr>
              <a:t>(Count them to check you have the same amount of numbers)</a:t>
            </a:r>
          </a:p>
          <a:p>
            <a:pPr marL="0" indent="0" algn="ctr">
              <a:buNone/>
            </a:pPr>
            <a:endParaRPr lang="en-US" sz="2800" dirty="0" smtClean="0">
              <a:latin typeface="Comic Sans MS"/>
              <a:cs typeface="Comic Sans MS"/>
            </a:endParaRPr>
          </a:p>
        </p:txBody>
      </p:sp>
      <p:sp>
        <p:nvSpPr>
          <p:cNvPr id="4" name="Oval 3"/>
          <p:cNvSpPr/>
          <p:nvPr/>
        </p:nvSpPr>
        <p:spPr>
          <a:xfrm>
            <a:off x="4320420" y="5021744"/>
            <a:ext cx="1107130" cy="700045"/>
          </a:xfrm>
          <a:prstGeom prst="ellipse">
            <a:avLst/>
          </a:prstGeom>
          <a:gradFill flip="none" rotWithShape="1">
            <a:gsLst>
              <a:gs pos="0">
                <a:schemeClr val="accent1">
                  <a:tint val="100000"/>
                  <a:shade val="100000"/>
                  <a:satMod val="130000"/>
                  <a:alpha val="0"/>
                </a:schemeClr>
              </a:gs>
              <a:gs pos="100000">
                <a:schemeClr val="accent1">
                  <a:tint val="50000"/>
                  <a:shade val="100000"/>
                  <a:satMod val="350000"/>
                  <a:alpha val="0"/>
                </a:schemeClr>
              </a:gs>
            </a:gsLst>
            <a:lin ang="16200000" scaled="0"/>
            <a:tileRect/>
          </a:gradFill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6" name="Straight Arrow Connector 5"/>
          <p:cNvCxnSpPr/>
          <p:nvPr/>
        </p:nvCxnSpPr>
        <p:spPr>
          <a:xfrm flipH="1">
            <a:off x="5275151" y="4863011"/>
            <a:ext cx="2185805" cy="418479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7460956" y="4422134"/>
            <a:ext cx="1414262" cy="147732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latin typeface="Comic Sans MS"/>
                <a:cs typeface="Comic Sans MS"/>
              </a:rPr>
              <a:t>5 is the mode because it appears the most</a:t>
            </a:r>
            <a:endParaRPr lang="en-US" dirty="0">
              <a:latin typeface="Comic Sans MS"/>
              <a:cs typeface="Comic Sans M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01019" y="4069345"/>
            <a:ext cx="8918511" cy="267062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103878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val 8"/>
          <p:cNvSpPr/>
          <p:nvPr/>
        </p:nvSpPr>
        <p:spPr>
          <a:xfrm>
            <a:off x="6031394" y="5000274"/>
            <a:ext cx="1107130" cy="700045"/>
          </a:xfrm>
          <a:prstGeom prst="ellipse">
            <a:avLst/>
          </a:prstGeom>
          <a:gradFill flip="none" rotWithShape="1">
            <a:gsLst>
              <a:gs pos="0">
                <a:schemeClr val="accent1">
                  <a:tint val="100000"/>
                  <a:shade val="100000"/>
                  <a:satMod val="130000"/>
                  <a:alpha val="0"/>
                </a:schemeClr>
              </a:gs>
              <a:gs pos="100000">
                <a:schemeClr val="accent1">
                  <a:tint val="50000"/>
                  <a:shade val="100000"/>
                  <a:satMod val="350000"/>
                  <a:alpha val="0"/>
                </a:schemeClr>
              </a:gs>
            </a:gsLst>
            <a:lin ang="16200000" scaled="0"/>
            <a:tileRect/>
          </a:gradFill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0" name="Straight Arrow Connector 9"/>
          <p:cNvCxnSpPr>
            <a:endCxn id="9" idx="7"/>
          </p:cNvCxnSpPr>
          <p:nvPr/>
        </p:nvCxnSpPr>
        <p:spPr>
          <a:xfrm flipH="1">
            <a:off x="6976389" y="4806171"/>
            <a:ext cx="484567" cy="296622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>
            <a:noAutofit/>
          </a:bodyPr>
          <a:lstStyle/>
          <a:p>
            <a:r>
              <a:rPr lang="en-US" sz="66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Comic Sans MS"/>
                <a:cs typeface="Comic Sans MS"/>
              </a:rPr>
              <a:t>The Mode</a:t>
            </a:r>
            <a:endParaRPr lang="en-US" sz="6600" b="1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  <a:latin typeface="Comic Sans MS"/>
              <a:cs typeface="Comic Sans M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11688"/>
            <a:ext cx="9144000" cy="5828282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US" sz="2800" dirty="0" smtClean="0">
                <a:solidFill>
                  <a:srgbClr val="FF0000"/>
                </a:solidFill>
                <a:latin typeface="Comic Sans MS"/>
                <a:cs typeface="Comic Sans MS"/>
              </a:rPr>
              <a:t>The mode is the most frequent value</a:t>
            </a:r>
            <a:br>
              <a:rPr lang="en-US" sz="2800" dirty="0" smtClean="0">
                <a:solidFill>
                  <a:srgbClr val="FF0000"/>
                </a:solidFill>
                <a:latin typeface="Comic Sans MS"/>
                <a:cs typeface="Comic Sans MS"/>
              </a:rPr>
            </a:br>
            <a:r>
              <a:rPr lang="en-US" sz="2400" i="1" dirty="0" smtClean="0">
                <a:solidFill>
                  <a:srgbClr val="FF0000"/>
                </a:solidFill>
                <a:latin typeface="Comic Sans MS"/>
                <a:cs typeface="Comic Sans MS"/>
              </a:rPr>
              <a:t>(it appears the most)</a:t>
            </a:r>
          </a:p>
          <a:p>
            <a:pPr marL="0" indent="0" algn="ctr">
              <a:buNone/>
            </a:pPr>
            <a:endParaRPr lang="en-US" sz="2000" dirty="0">
              <a:latin typeface="Comic Sans MS"/>
              <a:cs typeface="Comic Sans MS"/>
            </a:endParaRPr>
          </a:p>
          <a:p>
            <a:pPr marL="0" indent="0" algn="ctr">
              <a:buNone/>
            </a:pPr>
            <a:r>
              <a:rPr lang="en-US" sz="2000" dirty="0" smtClean="0">
                <a:latin typeface="Comic Sans MS"/>
                <a:cs typeface="Comic Sans MS"/>
              </a:rPr>
              <a:t>The mode is the value that appears the most</a:t>
            </a:r>
          </a:p>
          <a:p>
            <a:pPr marL="0" indent="0" algn="ctr">
              <a:buNone/>
            </a:pPr>
            <a:r>
              <a:rPr lang="en-US" sz="2000" dirty="0" smtClean="0">
                <a:latin typeface="Comic Sans MS"/>
                <a:cs typeface="Comic Sans MS"/>
              </a:rPr>
              <a:t>Work out the mode of these numbers</a:t>
            </a:r>
            <a:br>
              <a:rPr lang="en-US" sz="2000" dirty="0" smtClean="0">
                <a:latin typeface="Comic Sans MS"/>
                <a:cs typeface="Comic Sans MS"/>
              </a:rPr>
            </a:br>
            <a:r>
              <a:rPr lang="en-US" sz="2000" dirty="0" smtClean="0">
                <a:latin typeface="Comic Sans MS"/>
                <a:cs typeface="Comic Sans MS"/>
              </a:rPr>
              <a:t>*It helps if you order the values from smallest to largest.*</a:t>
            </a:r>
          </a:p>
          <a:p>
            <a:pPr marL="0" indent="0" algn="ctr">
              <a:buNone/>
            </a:pPr>
            <a:endParaRPr lang="en-US" sz="2000" dirty="0">
              <a:latin typeface="Comic Sans MS"/>
              <a:cs typeface="Comic Sans MS"/>
            </a:endParaRPr>
          </a:p>
          <a:p>
            <a:pPr marL="0" indent="0" algn="ctr">
              <a:buNone/>
            </a:pPr>
            <a:r>
              <a:rPr lang="en-US" sz="2800" dirty="0" smtClean="0">
                <a:latin typeface="Comic Sans MS"/>
                <a:cs typeface="Comic Sans MS"/>
              </a:rPr>
              <a:t>11, 23, 22, 14, 23, 10, 11, 16, 19</a:t>
            </a:r>
          </a:p>
          <a:p>
            <a:pPr marL="0" indent="0" algn="ctr">
              <a:buNone/>
            </a:pPr>
            <a:endParaRPr lang="en-US" sz="2800" dirty="0">
              <a:latin typeface="Comic Sans MS"/>
              <a:cs typeface="Comic Sans MS"/>
            </a:endParaRPr>
          </a:p>
          <a:p>
            <a:pPr marL="0" indent="0" algn="ctr">
              <a:buNone/>
            </a:pPr>
            <a:r>
              <a:rPr lang="en-US" sz="2400" i="1" dirty="0" smtClean="0">
                <a:latin typeface="Comic Sans MS"/>
                <a:cs typeface="Comic Sans MS"/>
              </a:rPr>
              <a:t>(order them from smallest to largest)</a:t>
            </a:r>
          </a:p>
          <a:p>
            <a:pPr marL="0" indent="0" algn="ctr">
              <a:buNone/>
            </a:pPr>
            <a:endParaRPr lang="en-US" sz="2800" dirty="0">
              <a:latin typeface="Comic Sans MS"/>
              <a:cs typeface="Comic Sans MS"/>
            </a:endParaRPr>
          </a:p>
          <a:p>
            <a:pPr marL="0" indent="0" algn="ctr">
              <a:buNone/>
            </a:pPr>
            <a:r>
              <a:rPr lang="en-US" sz="2800" dirty="0" smtClean="0">
                <a:latin typeface="Comic Sans MS"/>
                <a:cs typeface="Comic Sans MS"/>
              </a:rPr>
              <a:t>10, 11, 11, 14, 16, 19, 22, 23, 23</a:t>
            </a:r>
          </a:p>
          <a:p>
            <a:pPr marL="0" indent="0" algn="ctr">
              <a:buNone/>
            </a:pPr>
            <a:endParaRPr lang="en-US" sz="2800" dirty="0">
              <a:latin typeface="Comic Sans MS"/>
              <a:cs typeface="Comic Sans MS"/>
            </a:endParaRPr>
          </a:p>
          <a:p>
            <a:pPr marL="0" indent="0" algn="ctr">
              <a:buNone/>
            </a:pPr>
            <a:r>
              <a:rPr lang="en-US" sz="2400" i="1" dirty="0" smtClean="0">
                <a:latin typeface="Comic Sans MS"/>
                <a:cs typeface="Comic Sans MS"/>
              </a:rPr>
              <a:t>(Count them to check you have the same amount of numbers)</a:t>
            </a:r>
          </a:p>
          <a:p>
            <a:pPr marL="0" indent="0" algn="ctr">
              <a:buNone/>
            </a:pPr>
            <a:endParaRPr lang="en-US" sz="2800" dirty="0" smtClean="0">
              <a:latin typeface="Comic Sans MS"/>
              <a:cs typeface="Comic Sans MS"/>
            </a:endParaRPr>
          </a:p>
        </p:txBody>
      </p:sp>
      <p:sp>
        <p:nvSpPr>
          <p:cNvPr id="4" name="Oval 3"/>
          <p:cNvSpPr/>
          <p:nvPr/>
        </p:nvSpPr>
        <p:spPr>
          <a:xfrm>
            <a:off x="2487651" y="5021744"/>
            <a:ext cx="1107130" cy="700045"/>
          </a:xfrm>
          <a:prstGeom prst="ellipse">
            <a:avLst/>
          </a:prstGeom>
          <a:gradFill flip="none" rotWithShape="1">
            <a:gsLst>
              <a:gs pos="0">
                <a:schemeClr val="accent1">
                  <a:tint val="100000"/>
                  <a:shade val="100000"/>
                  <a:satMod val="130000"/>
                  <a:alpha val="0"/>
                </a:schemeClr>
              </a:gs>
              <a:gs pos="100000">
                <a:schemeClr val="accent1">
                  <a:tint val="50000"/>
                  <a:shade val="100000"/>
                  <a:satMod val="350000"/>
                  <a:alpha val="0"/>
                </a:schemeClr>
              </a:gs>
            </a:gsLst>
            <a:lin ang="16200000" scaled="0"/>
            <a:tileRect/>
          </a:gradFill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6" name="Straight Arrow Connector 5"/>
          <p:cNvCxnSpPr/>
          <p:nvPr/>
        </p:nvCxnSpPr>
        <p:spPr>
          <a:xfrm flipH="1">
            <a:off x="3362481" y="4653771"/>
            <a:ext cx="4098476" cy="418479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7460957" y="3790508"/>
            <a:ext cx="1414262" cy="203132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latin typeface="Comic Sans MS"/>
                <a:cs typeface="Comic Sans MS"/>
              </a:rPr>
              <a:t>11 and 23 are the two modes because they appear the most</a:t>
            </a:r>
            <a:endParaRPr lang="en-US" dirty="0">
              <a:latin typeface="Comic Sans MS"/>
              <a:cs typeface="Comic Sans M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73175" y="3790508"/>
            <a:ext cx="8860787" cy="294946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508525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>
            <a:noAutofit/>
          </a:bodyPr>
          <a:lstStyle/>
          <a:p>
            <a:r>
              <a:rPr lang="en-US" sz="66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Comic Sans MS"/>
                <a:cs typeface="Comic Sans MS"/>
              </a:rPr>
              <a:t>The Mode</a:t>
            </a:r>
            <a:endParaRPr lang="en-US" sz="6600" b="1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  <a:latin typeface="Comic Sans MS"/>
              <a:cs typeface="Comic Sans M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11688"/>
            <a:ext cx="9144000" cy="5841692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US" sz="2800" dirty="0" smtClean="0">
                <a:solidFill>
                  <a:srgbClr val="FF0000"/>
                </a:solidFill>
                <a:latin typeface="Comic Sans MS"/>
                <a:cs typeface="Comic Sans MS"/>
              </a:rPr>
              <a:t>The mode is the most frequent value</a:t>
            </a:r>
            <a:br>
              <a:rPr lang="en-US" sz="2800" dirty="0" smtClean="0">
                <a:solidFill>
                  <a:srgbClr val="FF0000"/>
                </a:solidFill>
                <a:latin typeface="Comic Sans MS"/>
                <a:cs typeface="Comic Sans MS"/>
              </a:rPr>
            </a:br>
            <a:r>
              <a:rPr lang="en-US" sz="2400" i="1" dirty="0" smtClean="0">
                <a:solidFill>
                  <a:srgbClr val="FF0000"/>
                </a:solidFill>
                <a:latin typeface="Comic Sans MS"/>
                <a:cs typeface="Comic Sans MS"/>
              </a:rPr>
              <a:t>(it appears the most)</a:t>
            </a:r>
          </a:p>
          <a:p>
            <a:pPr marL="0" indent="0" algn="ctr">
              <a:buNone/>
            </a:pPr>
            <a:endParaRPr lang="en-US" sz="2000" dirty="0">
              <a:latin typeface="Comic Sans MS"/>
              <a:cs typeface="Comic Sans MS"/>
            </a:endParaRPr>
          </a:p>
          <a:p>
            <a:pPr marL="0" indent="0" algn="ctr">
              <a:buNone/>
            </a:pPr>
            <a:r>
              <a:rPr lang="en-US" sz="2000" dirty="0" smtClean="0">
                <a:latin typeface="Comic Sans MS"/>
                <a:cs typeface="Comic Sans MS"/>
              </a:rPr>
              <a:t>The mode is the value that appears the most</a:t>
            </a:r>
          </a:p>
          <a:p>
            <a:pPr marL="0" indent="0" algn="ctr">
              <a:buNone/>
            </a:pPr>
            <a:r>
              <a:rPr lang="en-US" sz="2000" dirty="0" smtClean="0">
                <a:latin typeface="Comic Sans MS"/>
                <a:cs typeface="Comic Sans MS"/>
              </a:rPr>
              <a:t>Work out the mode of these numbers</a:t>
            </a:r>
            <a:br>
              <a:rPr lang="en-US" sz="2000" dirty="0" smtClean="0">
                <a:latin typeface="Comic Sans MS"/>
                <a:cs typeface="Comic Sans MS"/>
              </a:rPr>
            </a:br>
            <a:r>
              <a:rPr lang="en-US" sz="2000" dirty="0" smtClean="0">
                <a:latin typeface="Comic Sans MS"/>
                <a:cs typeface="Comic Sans MS"/>
              </a:rPr>
              <a:t>*It helps if you order the values from smallest to largest.*</a:t>
            </a:r>
          </a:p>
          <a:p>
            <a:pPr marL="0" indent="0" algn="ctr">
              <a:buNone/>
            </a:pPr>
            <a:endParaRPr lang="en-US" sz="2000" dirty="0">
              <a:latin typeface="Comic Sans MS"/>
              <a:cs typeface="Comic Sans MS"/>
            </a:endParaRPr>
          </a:p>
          <a:p>
            <a:pPr marL="0" indent="0" algn="ctr">
              <a:buNone/>
            </a:pPr>
            <a:r>
              <a:rPr lang="en-US" sz="2800" dirty="0" smtClean="0">
                <a:latin typeface="Comic Sans MS"/>
                <a:cs typeface="Comic Sans MS"/>
              </a:rPr>
              <a:t>11, 23, 22, 14, 10, 12, 16, 19</a:t>
            </a:r>
          </a:p>
          <a:p>
            <a:pPr marL="0" indent="0" algn="ctr">
              <a:buNone/>
            </a:pPr>
            <a:endParaRPr lang="en-US" sz="2800" dirty="0">
              <a:latin typeface="Comic Sans MS"/>
              <a:cs typeface="Comic Sans MS"/>
            </a:endParaRPr>
          </a:p>
          <a:p>
            <a:pPr marL="0" indent="0" algn="ctr">
              <a:buNone/>
            </a:pPr>
            <a:r>
              <a:rPr lang="en-US" sz="2400" i="1" dirty="0" smtClean="0">
                <a:latin typeface="Comic Sans MS"/>
                <a:cs typeface="Comic Sans MS"/>
              </a:rPr>
              <a:t>(order them from smallest to largest)</a:t>
            </a:r>
          </a:p>
          <a:p>
            <a:pPr marL="0" indent="0" algn="ctr">
              <a:buNone/>
            </a:pPr>
            <a:endParaRPr lang="en-US" sz="2800" dirty="0">
              <a:latin typeface="Comic Sans MS"/>
              <a:cs typeface="Comic Sans MS"/>
            </a:endParaRPr>
          </a:p>
          <a:p>
            <a:pPr marL="0" indent="0" algn="ctr">
              <a:buNone/>
            </a:pPr>
            <a:r>
              <a:rPr lang="en-US" sz="2800" dirty="0" smtClean="0">
                <a:latin typeface="Comic Sans MS"/>
                <a:cs typeface="Comic Sans MS"/>
              </a:rPr>
              <a:t>10, 11, 12, 14, 16, 19, 22, 23</a:t>
            </a:r>
          </a:p>
          <a:p>
            <a:pPr marL="0" indent="0" algn="ctr">
              <a:buNone/>
            </a:pPr>
            <a:endParaRPr lang="en-US" sz="2800" dirty="0">
              <a:latin typeface="Comic Sans MS"/>
              <a:cs typeface="Comic Sans MS"/>
            </a:endParaRPr>
          </a:p>
          <a:p>
            <a:pPr marL="0" indent="0" algn="ctr">
              <a:buNone/>
            </a:pPr>
            <a:r>
              <a:rPr lang="en-US" sz="2400" i="1" dirty="0" smtClean="0">
                <a:latin typeface="Comic Sans MS"/>
                <a:cs typeface="Comic Sans MS"/>
              </a:rPr>
              <a:t>(Count them to check you have the same amount of numbers)</a:t>
            </a:r>
          </a:p>
          <a:p>
            <a:pPr marL="0" indent="0" algn="ctr">
              <a:buNone/>
            </a:pPr>
            <a:endParaRPr lang="en-US" sz="2800" dirty="0" smtClean="0">
              <a:latin typeface="Comic Sans MS"/>
              <a:cs typeface="Comic Sans MS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460957" y="4613035"/>
            <a:ext cx="1414262" cy="120032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latin typeface="Comic Sans MS"/>
                <a:cs typeface="Comic Sans MS"/>
              </a:rPr>
              <a:t>There is NO mode in this set of data!</a:t>
            </a:r>
            <a:endParaRPr lang="en-US" dirty="0">
              <a:latin typeface="Comic Sans MS"/>
              <a:cs typeface="Comic Sans M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01019" y="3803918"/>
            <a:ext cx="8962489" cy="294946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591128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>
            <a:noAutofit/>
          </a:bodyPr>
          <a:lstStyle/>
          <a:p>
            <a:r>
              <a:rPr lang="en-US" sz="72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Comic Sans MS"/>
                <a:cs typeface="Comic Sans MS"/>
              </a:rPr>
              <a:t>The Median</a:t>
            </a:r>
            <a:endParaRPr lang="en-US" sz="7200" b="1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Comic Sans MS"/>
              <a:cs typeface="Comic Sans M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155888"/>
            <a:ext cx="9144000" cy="5584081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4000" dirty="0" smtClean="0">
                <a:solidFill>
                  <a:srgbClr val="3366FF"/>
                </a:solidFill>
                <a:latin typeface="Comic Sans MS"/>
                <a:cs typeface="Comic Sans MS"/>
              </a:rPr>
              <a:t>The median is the middle number.</a:t>
            </a:r>
            <a:endParaRPr lang="en-US" sz="3600" i="1" dirty="0" smtClean="0">
              <a:solidFill>
                <a:srgbClr val="3366FF"/>
              </a:solidFill>
              <a:latin typeface="Comic Sans MS"/>
              <a:cs typeface="Comic Sans MS"/>
            </a:endParaRPr>
          </a:p>
          <a:p>
            <a:pPr marL="0" indent="0" algn="ctr">
              <a:buNone/>
            </a:pPr>
            <a:endParaRPr lang="en-US" sz="3600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0" indent="0" algn="ctr">
              <a:buNone/>
            </a:pPr>
            <a:r>
              <a:rPr lang="en-US" dirty="0" smtClean="0">
                <a:latin typeface="Comic Sans MS"/>
                <a:cs typeface="Comic Sans MS"/>
              </a:rPr>
              <a:t>Put the numbers in order from the smallest to the largest.</a:t>
            </a:r>
          </a:p>
          <a:p>
            <a:pPr marL="0" indent="0" algn="ctr">
              <a:buNone/>
            </a:pPr>
            <a:endParaRPr lang="en-US" dirty="0">
              <a:latin typeface="Comic Sans MS"/>
              <a:cs typeface="Comic Sans MS"/>
            </a:endParaRPr>
          </a:p>
          <a:p>
            <a:pPr marL="0" indent="0" algn="ctr">
              <a:buNone/>
            </a:pPr>
            <a:r>
              <a:rPr lang="en-US" dirty="0" smtClean="0">
                <a:latin typeface="Comic Sans MS"/>
                <a:cs typeface="Comic Sans MS"/>
              </a:rPr>
              <a:t>Cover up one number on each end until you get to the middle.</a:t>
            </a:r>
          </a:p>
          <a:p>
            <a:pPr marL="0" indent="0" algn="ctr">
              <a:buNone/>
            </a:pPr>
            <a:endParaRPr lang="en-US" dirty="0">
              <a:latin typeface="Comic Sans MS"/>
              <a:cs typeface="Comic Sans MS"/>
            </a:endParaRPr>
          </a:p>
          <a:p>
            <a:pPr marL="0" indent="0" algn="ctr">
              <a:buNone/>
            </a:pPr>
            <a:r>
              <a:rPr lang="en-US" sz="4000" dirty="0" smtClean="0">
                <a:latin typeface="Comic Sans MS"/>
                <a:cs typeface="Comic Sans MS"/>
              </a:rPr>
              <a:t>2, 2, 5, 6, 7, 8, 9 </a:t>
            </a:r>
          </a:p>
        </p:txBody>
      </p:sp>
      <p:sp>
        <p:nvSpPr>
          <p:cNvPr id="4" name="Oval 3"/>
          <p:cNvSpPr/>
          <p:nvPr/>
        </p:nvSpPr>
        <p:spPr>
          <a:xfrm>
            <a:off x="4271650" y="5930853"/>
            <a:ext cx="548387" cy="591643"/>
          </a:xfrm>
          <a:prstGeom prst="ellipse">
            <a:avLst/>
          </a:prstGeom>
          <a:gradFill flip="none" rotWithShape="1">
            <a:gsLst>
              <a:gs pos="0">
                <a:schemeClr val="accent1">
                  <a:tint val="100000"/>
                  <a:shade val="100000"/>
                  <a:satMod val="130000"/>
                  <a:alpha val="0"/>
                </a:schemeClr>
              </a:gs>
              <a:gs pos="100000">
                <a:schemeClr val="accent1">
                  <a:tint val="50000"/>
                  <a:shade val="100000"/>
                  <a:satMod val="350000"/>
                  <a:alpha val="0"/>
                </a:schemeClr>
              </a:gs>
            </a:gsLst>
            <a:lin ang="16200000" scaled="0"/>
            <a:tileRect/>
          </a:gradFill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691289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  <a:ln>
            <a:noFill/>
          </a:ln>
        </p:spPr>
        <p:txBody>
          <a:bodyPr>
            <a:noAutofit/>
          </a:bodyPr>
          <a:lstStyle/>
          <a:p>
            <a:r>
              <a:rPr lang="en-US" sz="66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Comic Sans MS"/>
                <a:cs typeface="Comic Sans MS"/>
              </a:rPr>
              <a:t>The Median</a:t>
            </a:r>
            <a:endParaRPr lang="en-US" sz="6600" b="1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Comic Sans MS"/>
              <a:cs typeface="Comic Sans M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11688"/>
            <a:ext cx="9144000" cy="582828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2800" dirty="0" smtClean="0">
                <a:solidFill>
                  <a:srgbClr val="3366FF"/>
                </a:solidFill>
                <a:latin typeface="Comic Sans MS"/>
                <a:cs typeface="Comic Sans MS"/>
              </a:rPr>
              <a:t>The median is the middle number.</a:t>
            </a:r>
            <a:endParaRPr lang="en-US" sz="2400" i="1" dirty="0" smtClean="0">
              <a:solidFill>
                <a:srgbClr val="3366FF"/>
              </a:solidFill>
              <a:latin typeface="Comic Sans MS"/>
              <a:cs typeface="Comic Sans MS"/>
            </a:endParaRPr>
          </a:p>
          <a:p>
            <a:pPr marL="0" indent="0" algn="ctr">
              <a:buNone/>
            </a:pPr>
            <a:endParaRPr lang="en-US" sz="2000" dirty="0">
              <a:latin typeface="Comic Sans MS"/>
              <a:cs typeface="Comic Sans MS"/>
            </a:endParaRPr>
          </a:p>
          <a:p>
            <a:pPr marL="0" indent="0" algn="ctr">
              <a:buNone/>
            </a:pPr>
            <a:r>
              <a:rPr lang="en-US" sz="2000" dirty="0" smtClean="0">
                <a:latin typeface="Comic Sans MS"/>
                <a:cs typeface="Comic Sans MS"/>
              </a:rPr>
              <a:t>The median is the value that appears in the middle…</a:t>
            </a:r>
          </a:p>
          <a:p>
            <a:pPr marL="0" indent="0" algn="ctr">
              <a:buNone/>
            </a:pPr>
            <a:r>
              <a:rPr lang="en-US" sz="2000" dirty="0" smtClean="0">
                <a:latin typeface="Comic Sans MS"/>
                <a:cs typeface="Comic Sans MS"/>
              </a:rPr>
              <a:t>It helps if you order the values from smallest to largest.</a:t>
            </a:r>
          </a:p>
          <a:p>
            <a:pPr marL="0" indent="0" algn="ctr">
              <a:buNone/>
            </a:pPr>
            <a:endParaRPr lang="en-US" sz="2000" dirty="0">
              <a:latin typeface="Comic Sans MS"/>
              <a:cs typeface="Comic Sans MS"/>
            </a:endParaRPr>
          </a:p>
          <a:p>
            <a:pPr marL="0" indent="0" algn="ctr">
              <a:buNone/>
            </a:pPr>
            <a:r>
              <a:rPr lang="en-US" sz="2800" dirty="0" smtClean="0">
                <a:latin typeface="Comic Sans MS"/>
                <a:cs typeface="Comic Sans MS"/>
              </a:rPr>
              <a:t>2, 3, 4, 1, 2, 3, 5, 6, 3, 3, 1</a:t>
            </a:r>
          </a:p>
          <a:p>
            <a:pPr marL="0" indent="0" algn="ctr">
              <a:buNone/>
            </a:pPr>
            <a:endParaRPr lang="en-US" sz="2800" dirty="0">
              <a:latin typeface="Comic Sans MS"/>
              <a:cs typeface="Comic Sans MS"/>
            </a:endParaRPr>
          </a:p>
          <a:p>
            <a:pPr marL="0" indent="0" algn="ctr">
              <a:buNone/>
            </a:pPr>
            <a:r>
              <a:rPr lang="en-US" sz="2400" i="1" dirty="0" smtClean="0">
                <a:latin typeface="Comic Sans MS"/>
                <a:cs typeface="Comic Sans MS"/>
              </a:rPr>
              <a:t>(order them from smallest to largest and cross them out until you reach the middle)</a:t>
            </a:r>
          </a:p>
          <a:p>
            <a:pPr marL="0" indent="0" algn="ctr">
              <a:buNone/>
            </a:pPr>
            <a:endParaRPr lang="en-US" sz="2800" dirty="0">
              <a:latin typeface="Comic Sans MS"/>
              <a:cs typeface="Comic Sans MS"/>
            </a:endParaRPr>
          </a:p>
          <a:p>
            <a:pPr marL="0" indent="0" algn="ctr">
              <a:buNone/>
            </a:pPr>
            <a:r>
              <a:rPr lang="en-US" sz="2800" dirty="0" smtClean="0">
                <a:solidFill>
                  <a:srgbClr val="0000FF"/>
                </a:solidFill>
                <a:latin typeface="Comic Sans MS"/>
                <a:cs typeface="Comic Sans MS"/>
              </a:rPr>
              <a:t>1, 1, 2, 2, 3, 3, 3, 3, 4, 5, 6</a:t>
            </a:r>
          </a:p>
          <a:p>
            <a:pPr marL="0" indent="0" algn="ctr">
              <a:buNone/>
            </a:pPr>
            <a:endParaRPr lang="en-US" sz="2800" dirty="0">
              <a:latin typeface="Comic Sans MS"/>
              <a:cs typeface="Comic Sans MS"/>
            </a:endParaRPr>
          </a:p>
          <a:p>
            <a:pPr marL="0" indent="0" algn="ctr">
              <a:buNone/>
            </a:pPr>
            <a:r>
              <a:rPr lang="en-US" sz="2400" i="1" dirty="0" smtClean="0">
                <a:latin typeface="Comic Sans MS"/>
                <a:cs typeface="Comic Sans MS"/>
              </a:rPr>
              <a:t>(Count them to check you have the same amount of numbers)</a:t>
            </a:r>
          </a:p>
          <a:p>
            <a:pPr marL="0" indent="0" algn="ctr">
              <a:buNone/>
            </a:pPr>
            <a:endParaRPr lang="en-US" sz="2800" dirty="0" smtClean="0">
              <a:latin typeface="Comic Sans MS"/>
              <a:cs typeface="Comic Sans MS"/>
            </a:endParaRPr>
          </a:p>
        </p:txBody>
      </p:sp>
      <p:cxnSp>
        <p:nvCxnSpPr>
          <p:cNvPr id="6" name="Straight Arrow Connector 5"/>
          <p:cNvCxnSpPr/>
          <p:nvPr/>
        </p:nvCxnSpPr>
        <p:spPr>
          <a:xfrm flipH="1">
            <a:off x="4704591" y="4733138"/>
            <a:ext cx="2828524" cy="548351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7533114" y="4528395"/>
            <a:ext cx="1414262" cy="147732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latin typeface="Comic Sans MS"/>
                <a:cs typeface="Comic Sans MS"/>
              </a:rPr>
              <a:t>3 is the median because it appears in the middle</a:t>
            </a:r>
            <a:endParaRPr lang="en-US" dirty="0">
              <a:latin typeface="Comic Sans MS"/>
              <a:cs typeface="Comic Sans MS"/>
            </a:endParaRPr>
          </a:p>
        </p:txBody>
      </p:sp>
      <p:sp>
        <p:nvSpPr>
          <p:cNvPr id="7" name="Multiply 6"/>
          <p:cNvSpPr/>
          <p:nvPr/>
        </p:nvSpPr>
        <p:spPr>
          <a:xfrm>
            <a:off x="2253022" y="5310350"/>
            <a:ext cx="432937" cy="461769"/>
          </a:xfrm>
          <a:prstGeom prst="mathMultiply">
            <a:avLst/>
          </a:prstGeom>
          <a:solidFill>
            <a:srgbClr val="FF0000">
              <a:alpha val="0"/>
            </a:srgbClr>
          </a:solidFill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Multiply 8"/>
          <p:cNvSpPr/>
          <p:nvPr/>
        </p:nvSpPr>
        <p:spPr>
          <a:xfrm>
            <a:off x="6421906" y="5310350"/>
            <a:ext cx="432937" cy="461769"/>
          </a:xfrm>
          <a:prstGeom prst="mathMultiply">
            <a:avLst/>
          </a:prstGeom>
          <a:solidFill>
            <a:srgbClr val="FF0000">
              <a:alpha val="0"/>
            </a:srgbClr>
          </a:solidFill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Multiply 9"/>
          <p:cNvSpPr/>
          <p:nvPr/>
        </p:nvSpPr>
        <p:spPr>
          <a:xfrm>
            <a:off x="2620145" y="5310350"/>
            <a:ext cx="432937" cy="461769"/>
          </a:xfrm>
          <a:prstGeom prst="mathMultiply">
            <a:avLst/>
          </a:prstGeom>
          <a:solidFill>
            <a:srgbClr val="FF0000">
              <a:alpha val="0"/>
            </a:srgbClr>
          </a:solidFill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Multiply 10"/>
          <p:cNvSpPr/>
          <p:nvPr/>
        </p:nvSpPr>
        <p:spPr>
          <a:xfrm>
            <a:off x="5988969" y="5310350"/>
            <a:ext cx="432937" cy="461769"/>
          </a:xfrm>
          <a:prstGeom prst="mathMultiply">
            <a:avLst/>
          </a:prstGeom>
          <a:solidFill>
            <a:srgbClr val="FF0000">
              <a:alpha val="0"/>
            </a:srgbClr>
          </a:solidFill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Multiply 11"/>
          <p:cNvSpPr/>
          <p:nvPr/>
        </p:nvSpPr>
        <p:spPr>
          <a:xfrm>
            <a:off x="5599326" y="5310350"/>
            <a:ext cx="432937" cy="461769"/>
          </a:xfrm>
          <a:prstGeom prst="mathMultiply">
            <a:avLst/>
          </a:prstGeom>
          <a:solidFill>
            <a:srgbClr val="FF0000">
              <a:alpha val="0"/>
            </a:srgbClr>
          </a:solidFill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Multiply 12"/>
          <p:cNvSpPr/>
          <p:nvPr/>
        </p:nvSpPr>
        <p:spPr>
          <a:xfrm>
            <a:off x="3053082" y="5310350"/>
            <a:ext cx="432937" cy="461769"/>
          </a:xfrm>
          <a:prstGeom prst="mathMultiply">
            <a:avLst/>
          </a:prstGeom>
          <a:solidFill>
            <a:srgbClr val="FF0000">
              <a:alpha val="0"/>
            </a:srgbClr>
          </a:solidFill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Multiply 13"/>
          <p:cNvSpPr/>
          <p:nvPr/>
        </p:nvSpPr>
        <p:spPr>
          <a:xfrm>
            <a:off x="3486019" y="5310350"/>
            <a:ext cx="432937" cy="461769"/>
          </a:xfrm>
          <a:prstGeom prst="mathMultiply">
            <a:avLst/>
          </a:prstGeom>
          <a:solidFill>
            <a:srgbClr val="FF0000">
              <a:alpha val="0"/>
            </a:srgbClr>
          </a:solidFill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Multiply 14"/>
          <p:cNvSpPr/>
          <p:nvPr/>
        </p:nvSpPr>
        <p:spPr>
          <a:xfrm>
            <a:off x="5166389" y="5310350"/>
            <a:ext cx="432937" cy="461769"/>
          </a:xfrm>
          <a:prstGeom prst="mathMultiply">
            <a:avLst/>
          </a:prstGeom>
          <a:solidFill>
            <a:srgbClr val="FF0000">
              <a:alpha val="0"/>
            </a:srgbClr>
          </a:solidFill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Multiply 15"/>
          <p:cNvSpPr/>
          <p:nvPr/>
        </p:nvSpPr>
        <p:spPr>
          <a:xfrm>
            <a:off x="3918956" y="5310350"/>
            <a:ext cx="432937" cy="461769"/>
          </a:xfrm>
          <a:prstGeom prst="mathMultiply">
            <a:avLst/>
          </a:prstGeom>
          <a:solidFill>
            <a:srgbClr val="FF0000">
              <a:alpha val="0"/>
            </a:srgbClr>
          </a:solidFill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Multiply 16"/>
          <p:cNvSpPr/>
          <p:nvPr/>
        </p:nvSpPr>
        <p:spPr>
          <a:xfrm>
            <a:off x="4704591" y="5310350"/>
            <a:ext cx="432937" cy="461769"/>
          </a:xfrm>
          <a:prstGeom prst="mathMultiply">
            <a:avLst/>
          </a:prstGeom>
          <a:solidFill>
            <a:srgbClr val="FF0000">
              <a:alpha val="0"/>
            </a:srgbClr>
          </a:solidFill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Oval 17"/>
          <p:cNvSpPr/>
          <p:nvPr/>
        </p:nvSpPr>
        <p:spPr>
          <a:xfrm>
            <a:off x="4323038" y="5281489"/>
            <a:ext cx="468144" cy="476200"/>
          </a:xfrm>
          <a:prstGeom prst="ellipse">
            <a:avLst/>
          </a:prstGeom>
          <a:gradFill flip="none" rotWithShape="1">
            <a:gsLst>
              <a:gs pos="0">
                <a:schemeClr val="accent1">
                  <a:tint val="100000"/>
                  <a:shade val="100000"/>
                  <a:satMod val="130000"/>
                  <a:alpha val="0"/>
                </a:schemeClr>
              </a:gs>
              <a:gs pos="100000">
                <a:schemeClr val="accent1">
                  <a:tint val="50000"/>
                  <a:shade val="100000"/>
                  <a:satMod val="350000"/>
                  <a:alpha val="0"/>
                </a:schemeClr>
              </a:gs>
            </a:gsLst>
            <a:lin ang="16200000" scaled="0"/>
            <a:tileRect/>
          </a:gradFill>
          <a:ln w="19050" cmpd="sng">
            <a:solidFill>
              <a:srgbClr val="875A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100786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7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>
            <a:noAutofit/>
          </a:bodyPr>
          <a:lstStyle/>
          <a:p>
            <a:r>
              <a:rPr lang="en-US" sz="66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Comic Sans MS"/>
                <a:cs typeface="Comic Sans MS"/>
              </a:rPr>
              <a:t>The Median</a:t>
            </a:r>
            <a:endParaRPr lang="en-US" sz="6600" b="1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Comic Sans MS"/>
              <a:cs typeface="Comic Sans M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11688"/>
            <a:ext cx="9144000" cy="5827262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US" sz="2800" dirty="0" smtClean="0">
                <a:solidFill>
                  <a:srgbClr val="3366FF"/>
                </a:solidFill>
                <a:latin typeface="Comic Sans MS"/>
                <a:cs typeface="Comic Sans MS"/>
              </a:rPr>
              <a:t>The median is the middle value</a:t>
            </a:r>
            <a:br>
              <a:rPr lang="en-US" sz="2800" dirty="0" smtClean="0">
                <a:solidFill>
                  <a:srgbClr val="3366FF"/>
                </a:solidFill>
                <a:latin typeface="Comic Sans MS"/>
                <a:cs typeface="Comic Sans MS"/>
              </a:rPr>
            </a:br>
            <a:r>
              <a:rPr lang="en-US" sz="2400" i="1" dirty="0" smtClean="0">
                <a:solidFill>
                  <a:srgbClr val="3366FF"/>
                </a:solidFill>
                <a:latin typeface="Comic Sans MS"/>
                <a:cs typeface="Comic Sans MS"/>
              </a:rPr>
              <a:t>(it appears in the middle)</a:t>
            </a:r>
          </a:p>
          <a:p>
            <a:pPr marL="0" indent="0" algn="ctr">
              <a:buNone/>
            </a:pPr>
            <a:endParaRPr lang="en-US" sz="2000" dirty="0">
              <a:latin typeface="Comic Sans MS"/>
              <a:cs typeface="Comic Sans MS"/>
            </a:endParaRPr>
          </a:p>
          <a:p>
            <a:pPr marL="0" indent="0" algn="ctr">
              <a:buNone/>
            </a:pPr>
            <a:r>
              <a:rPr lang="en-US" sz="2000" dirty="0" smtClean="0">
                <a:latin typeface="Comic Sans MS"/>
                <a:cs typeface="Comic Sans MS"/>
              </a:rPr>
              <a:t>The median is the value that appears in the middle</a:t>
            </a:r>
          </a:p>
          <a:p>
            <a:pPr marL="0" indent="0" algn="ctr">
              <a:buNone/>
            </a:pPr>
            <a:r>
              <a:rPr lang="en-US" sz="2000" dirty="0" smtClean="0">
                <a:latin typeface="Comic Sans MS"/>
                <a:cs typeface="Comic Sans MS"/>
              </a:rPr>
              <a:t>Work out the median of these numbers</a:t>
            </a:r>
            <a:br>
              <a:rPr lang="en-US" sz="2000" dirty="0" smtClean="0">
                <a:latin typeface="Comic Sans MS"/>
                <a:cs typeface="Comic Sans MS"/>
              </a:rPr>
            </a:br>
            <a:r>
              <a:rPr lang="en-US" sz="2000" dirty="0" smtClean="0">
                <a:latin typeface="Comic Sans MS"/>
                <a:cs typeface="Comic Sans MS"/>
              </a:rPr>
              <a:t>*It helps if you order the values from smallest to largest.*</a:t>
            </a:r>
          </a:p>
          <a:p>
            <a:pPr marL="0" indent="0" algn="ctr">
              <a:buNone/>
            </a:pPr>
            <a:endParaRPr lang="en-US" sz="2000" dirty="0">
              <a:latin typeface="Comic Sans MS"/>
              <a:cs typeface="Comic Sans MS"/>
            </a:endParaRPr>
          </a:p>
          <a:p>
            <a:pPr marL="0" indent="0" algn="ctr">
              <a:buNone/>
            </a:pPr>
            <a:r>
              <a:rPr lang="en-US" sz="2800" dirty="0" smtClean="0">
                <a:latin typeface="Comic Sans MS"/>
                <a:cs typeface="Comic Sans MS"/>
              </a:rPr>
              <a:t>11, 23, 22, 14, 23, 10, 11, 16, 19</a:t>
            </a:r>
          </a:p>
          <a:p>
            <a:pPr marL="0" indent="0" algn="ctr">
              <a:buNone/>
            </a:pPr>
            <a:endParaRPr lang="en-US" sz="2800" dirty="0">
              <a:latin typeface="Comic Sans MS"/>
              <a:cs typeface="Comic Sans MS"/>
            </a:endParaRPr>
          </a:p>
          <a:p>
            <a:pPr marL="0" indent="0" algn="ctr">
              <a:buNone/>
            </a:pPr>
            <a:r>
              <a:rPr lang="en-US" sz="2400" i="1" dirty="0" smtClean="0">
                <a:latin typeface="Comic Sans MS"/>
                <a:cs typeface="Comic Sans MS"/>
              </a:rPr>
              <a:t>(order them from smallest to largest)</a:t>
            </a:r>
          </a:p>
          <a:p>
            <a:pPr marL="0" indent="0" algn="ctr">
              <a:buNone/>
            </a:pPr>
            <a:endParaRPr lang="en-US" sz="2800" dirty="0">
              <a:latin typeface="Comic Sans MS"/>
              <a:cs typeface="Comic Sans MS"/>
            </a:endParaRPr>
          </a:p>
          <a:p>
            <a:pPr marL="0" indent="0" algn="ctr">
              <a:buNone/>
            </a:pPr>
            <a:r>
              <a:rPr lang="en-US" sz="2800" dirty="0" smtClean="0">
                <a:latin typeface="Comic Sans MS"/>
                <a:cs typeface="Comic Sans MS"/>
              </a:rPr>
              <a:t>10, 11, 11, 14, 16, 19, 22, 23, 23</a:t>
            </a:r>
          </a:p>
          <a:p>
            <a:pPr marL="0" indent="0" algn="ctr">
              <a:buNone/>
            </a:pPr>
            <a:endParaRPr lang="en-US" sz="2800" dirty="0">
              <a:latin typeface="Comic Sans MS"/>
              <a:cs typeface="Comic Sans MS"/>
            </a:endParaRPr>
          </a:p>
          <a:p>
            <a:pPr marL="0" indent="0" algn="ctr">
              <a:buNone/>
            </a:pPr>
            <a:r>
              <a:rPr lang="en-US" sz="2400" i="1" dirty="0" smtClean="0">
                <a:latin typeface="Comic Sans MS"/>
                <a:cs typeface="Comic Sans MS"/>
              </a:rPr>
              <a:t>(Count them to check you have the same amount of numbers)</a:t>
            </a:r>
          </a:p>
          <a:p>
            <a:pPr marL="0" indent="0" algn="ctr">
              <a:buNone/>
            </a:pPr>
            <a:endParaRPr lang="en-US" sz="2800" dirty="0" smtClean="0">
              <a:latin typeface="Comic Sans MS"/>
              <a:cs typeface="Comic Sans MS"/>
            </a:endParaRPr>
          </a:p>
        </p:txBody>
      </p:sp>
      <p:sp>
        <p:nvSpPr>
          <p:cNvPr id="4" name="Oval 3"/>
          <p:cNvSpPr/>
          <p:nvPr/>
        </p:nvSpPr>
        <p:spPr>
          <a:xfrm>
            <a:off x="4102550" y="5072251"/>
            <a:ext cx="674193" cy="584428"/>
          </a:xfrm>
          <a:prstGeom prst="ellipse">
            <a:avLst/>
          </a:prstGeom>
          <a:gradFill flip="none" rotWithShape="1">
            <a:gsLst>
              <a:gs pos="0">
                <a:schemeClr val="accent1">
                  <a:tint val="100000"/>
                  <a:shade val="100000"/>
                  <a:satMod val="130000"/>
                  <a:alpha val="0"/>
                </a:schemeClr>
              </a:gs>
              <a:gs pos="100000">
                <a:schemeClr val="accent1">
                  <a:tint val="50000"/>
                  <a:shade val="100000"/>
                  <a:satMod val="350000"/>
                  <a:alpha val="0"/>
                </a:schemeClr>
              </a:gs>
            </a:gsLst>
            <a:lin ang="16200000" scaled="0"/>
            <a:tileRect/>
          </a:gradFill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6" name="Straight Arrow Connector 5"/>
          <p:cNvCxnSpPr>
            <a:endCxn id="4" idx="7"/>
          </p:cNvCxnSpPr>
          <p:nvPr/>
        </p:nvCxnSpPr>
        <p:spPr>
          <a:xfrm flipH="1">
            <a:off x="4678010" y="4653771"/>
            <a:ext cx="2782947" cy="504067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7460957" y="3790508"/>
            <a:ext cx="1414262" cy="147732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latin typeface="Comic Sans MS"/>
                <a:cs typeface="Comic Sans MS"/>
              </a:rPr>
              <a:t>16 is the median because it appears the middle</a:t>
            </a:r>
            <a:endParaRPr lang="en-US" dirty="0">
              <a:latin typeface="Comic Sans MS"/>
              <a:cs typeface="Comic Sans M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01019" y="3789488"/>
            <a:ext cx="8965881" cy="294946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204472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>
            <a:noAutofit/>
          </a:bodyPr>
          <a:lstStyle/>
          <a:p>
            <a:r>
              <a:rPr lang="en-US" sz="66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Comic Sans MS"/>
                <a:cs typeface="Comic Sans MS"/>
              </a:rPr>
              <a:t>The Median</a:t>
            </a:r>
            <a:endParaRPr lang="en-US" sz="6600" b="1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Comic Sans MS"/>
              <a:cs typeface="Comic Sans M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11688"/>
            <a:ext cx="9144000" cy="5827262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US" sz="2800" dirty="0" smtClean="0">
                <a:solidFill>
                  <a:srgbClr val="3366FF"/>
                </a:solidFill>
                <a:latin typeface="Comic Sans MS"/>
                <a:cs typeface="Comic Sans MS"/>
              </a:rPr>
              <a:t>The median is the middle value</a:t>
            </a:r>
            <a:br>
              <a:rPr lang="en-US" sz="2800" dirty="0" smtClean="0">
                <a:solidFill>
                  <a:srgbClr val="3366FF"/>
                </a:solidFill>
                <a:latin typeface="Comic Sans MS"/>
                <a:cs typeface="Comic Sans MS"/>
              </a:rPr>
            </a:br>
            <a:r>
              <a:rPr lang="en-US" sz="2400" i="1" dirty="0" smtClean="0">
                <a:solidFill>
                  <a:srgbClr val="3366FF"/>
                </a:solidFill>
                <a:latin typeface="Comic Sans MS"/>
                <a:cs typeface="Comic Sans MS"/>
              </a:rPr>
              <a:t>(it appears in the middle)</a:t>
            </a:r>
          </a:p>
          <a:p>
            <a:pPr marL="0" indent="0" algn="ctr">
              <a:buNone/>
            </a:pPr>
            <a:endParaRPr lang="en-US" sz="2000" dirty="0">
              <a:latin typeface="Comic Sans MS"/>
              <a:cs typeface="Comic Sans MS"/>
            </a:endParaRPr>
          </a:p>
          <a:p>
            <a:pPr marL="0" indent="0" algn="ctr">
              <a:buNone/>
            </a:pPr>
            <a:r>
              <a:rPr lang="en-US" sz="2000" dirty="0" smtClean="0">
                <a:latin typeface="Comic Sans MS"/>
                <a:cs typeface="Comic Sans MS"/>
              </a:rPr>
              <a:t>The median is the value that appears in the middle</a:t>
            </a:r>
          </a:p>
          <a:p>
            <a:pPr marL="0" indent="0" algn="ctr">
              <a:buNone/>
            </a:pPr>
            <a:r>
              <a:rPr lang="en-US" sz="2000" dirty="0" smtClean="0">
                <a:latin typeface="Comic Sans MS"/>
                <a:cs typeface="Comic Sans MS"/>
              </a:rPr>
              <a:t>Work out the median of these numbers</a:t>
            </a:r>
            <a:br>
              <a:rPr lang="en-US" sz="2000" dirty="0" smtClean="0">
                <a:latin typeface="Comic Sans MS"/>
                <a:cs typeface="Comic Sans MS"/>
              </a:rPr>
            </a:br>
            <a:r>
              <a:rPr lang="en-US" sz="2000" dirty="0" smtClean="0">
                <a:latin typeface="Comic Sans MS"/>
                <a:cs typeface="Comic Sans MS"/>
              </a:rPr>
              <a:t>*It helps if you order the values from smallest to largest.*</a:t>
            </a:r>
          </a:p>
          <a:p>
            <a:pPr marL="0" indent="0" algn="ctr">
              <a:buNone/>
            </a:pPr>
            <a:endParaRPr lang="en-US" sz="2000" dirty="0">
              <a:latin typeface="Comic Sans MS"/>
              <a:cs typeface="Comic Sans MS"/>
            </a:endParaRPr>
          </a:p>
          <a:p>
            <a:pPr marL="0" indent="0" algn="ctr">
              <a:buNone/>
            </a:pPr>
            <a:r>
              <a:rPr lang="en-US" sz="2800" dirty="0" smtClean="0">
                <a:latin typeface="Comic Sans MS"/>
                <a:cs typeface="Comic Sans MS"/>
              </a:rPr>
              <a:t>11, 23, 22, 14, 23, 14, 10, 11, 16, 19</a:t>
            </a:r>
          </a:p>
          <a:p>
            <a:pPr marL="0" indent="0" algn="ctr">
              <a:buNone/>
            </a:pPr>
            <a:endParaRPr lang="en-US" sz="2800" dirty="0">
              <a:latin typeface="Comic Sans MS"/>
              <a:cs typeface="Comic Sans MS"/>
            </a:endParaRPr>
          </a:p>
          <a:p>
            <a:pPr marL="0" indent="0" algn="ctr">
              <a:buNone/>
            </a:pPr>
            <a:r>
              <a:rPr lang="en-US" sz="2400" i="1" dirty="0" smtClean="0">
                <a:latin typeface="Comic Sans MS"/>
                <a:cs typeface="Comic Sans MS"/>
              </a:rPr>
              <a:t>(order them from smallest to largest)</a:t>
            </a:r>
          </a:p>
          <a:p>
            <a:pPr marL="0" indent="0" algn="ctr">
              <a:buNone/>
            </a:pPr>
            <a:endParaRPr lang="en-US" sz="2800" dirty="0">
              <a:latin typeface="Comic Sans MS"/>
              <a:cs typeface="Comic Sans MS"/>
            </a:endParaRPr>
          </a:p>
          <a:p>
            <a:pPr marL="0" indent="0" algn="ctr">
              <a:buNone/>
            </a:pPr>
            <a:r>
              <a:rPr lang="en-US" sz="2800" dirty="0" smtClean="0">
                <a:latin typeface="Comic Sans MS"/>
                <a:cs typeface="Comic Sans MS"/>
              </a:rPr>
              <a:t>10, 11, 11, 14, 14, 16, 19, 22, 23, 23</a:t>
            </a:r>
          </a:p>
          <a:p>
            <a:pPr marL="0" indent="0" algn="ctr">
              <a:buNone/>
            </a:pPr>
            <a:endParaRPr lang="en-US" sz="2800" dirty="0">
              <a:latin typeface="Comic Sans MS"/>
              <a:cs typeface="Comic Sans MS"/>
            </a:endParaRPr>
          </a:p>
          <a:p>
            <a:pPr marL="0" indent="0" algn="ctr">
              <a:buNone/>
            </a:pPr>
            <a:r>
              <a:rPr lang="en-US" sz="2400" i="1" dirty="0" smtClean="0">
                <a:latin typeface="Comic Sans MS"/>
                <a:cs typeface="Comic Sans MS"/>
              </a:rPr>
              <a:t>(Count them to check you have the same amount of numbers)</a:t>
            </a:r>
          </a:p>
          <a:p>
            <a:pPr marL="0" indent="0" algn="ctr">
              <a:buNone/>
            </a:pPr>
            <a:endParaRPr lang="en-US" sz="2800" dirty="0" smtClean="0">
              <a:latin typeface="Comic Sans MS"/>
              <a:cs typeface="Comic Sans MS"/>
            </a:endParaRPr>
          </a:p>
        </p:txBody>
      </p:sp>
      <p:sp>
        <p:nvSpPr>
          <p:cNvPr id="4" name="Oval 3"/>
          <p:cNvSpPr/>
          <p:nvPr/>
        </p:nvSpPr>
        <p:spPr>
          <a:xfrm>
            <a:off x="3853143" y="5107333"/>
            <a:ext cx="1140069" cy="584428"/>
          </a:xfrm>
          <a:prstGeom prst="ellipse">
            <a:avLst/>
          </a:prstGeom>
          <a:gradFill flip="none" rotWithShape="1">
            <a:gsLst>
              <a:gs pos="0">
                <a:schemeClr val="accent1">
                  <a:tint val="100000"/>
                  <a:shade val="100000"/>
                  <a:satMod val="130000"/>
                  <a:alpha val="0"/>
                </a:schemeClr>
              </a:gs>
              <a:gs pos="100000">
                <a:schemeClr val="accent1">
                  <a:tint val="50000"/>
                  <a:shade val="100000"/>
                  <a:satMod val="350000"/>
                  <a:alpha val="0"/>
                </a:schemeClr>
              </a:gs>
            </a:gsLst>
            <a:lin ang="16200000" scaled="0"/>
            <a:tileRect/>
          </a:gradFill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6" name="Straight Arrow Connector 5"/>
          <p:cNvCxnSpPr>
            <a:stCxn id="8" idx="1"/>
            <a:endCxn id="4" idx="7"/>
          </p:cNvCxnSpPr>
          <p:nvPr/>
        </p:nvCxnSpPr>
        <p:spPr>
          <a:xfrm flipH="1">
            <a:off x="4826253" y="4606116"/>
            <a:ext cx="2620271" cy="586804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7446524" y="3790508"/>
            <a:ext cx="1620376" cy="163121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600" dirty="0" smtClean="0">
                <a:latin typeface="Comic Sans MS"/>
                <a:cs typeface="Comic Sans MS"/>
              </a:rPr>
              <a:t>The middle of this sequence is in-between 14 and 16 = </a:t>
            </a:r>
            <a:r>
              <a:rPr lang="en-US" sz="1600" b="1" i="1" dirty="0" smtClean="0">
                <a:latin typeface="Comic Sans MS"/>
                <a:cs typeface="Comic Sans MS"/>
              </a:rPr>
              <a:t>15</a:t>
            </a:r>
          </a:p>
          <a:p>
            <a:pPr algn="ctr"/>
            <a:r>
              <a:rPr lang="en-US" sz="1600" b="1" i="1" dirty="0" smtClean="0">
                <a:solidFill>
                  <a:srgbClr val="3366FF"/>
                </a:solidFill>
                <a:latin typeface="Comic Sans MS"/>
                <a:cs typeface="Comic Sans MS"/>
              </a:rPr>
              <a:t>15 is the median</a:t>
            </a:r>
            <a:endParaRPr lang="en-US" sz="1600" b="1" i="1" dirty="0">
              <a:solidFill>
                <a:srgbClr val="3366FF"/>
              </a:solidFill>
              <a:latin typeface="Comic Sans MS"/>
              <a:cs typeface="Comic Sans M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" y="3790508"/>
            <a:ext cx="9144000" cy="294844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384451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xit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>
            <a:noAutofit/>
          </a:bodyPr>
          <a:lstStyle/>
          <a:p>
            <a:r>
              <a:rPr lang="en-US" sz="66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Comic Sans MS"/>
                <a:cs typeface="Comic Sans MS"/>
              </a:rPr>
              <a:t>The Median</a:t>
            </a:r>
            <a:endParaRPr lang="en-US" sz="6600" b="1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Comic Sans MS"/>
              <a:cs typeface="Comic Sans M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11688"/>
            <a:ext cx="9144000" cy="5827262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US" sz="2800" dirty="0" smtClean="0">
                <a:solidFill>
                  <a:srgbClr val="3366FF"/>
                </a:solidFill>
                <a:latin typeface="Comic Sans MS"/>
                <a:cs typeface="Comic Sans MS"/>
              </a:rPr>
              <a:t>The median is the middle value</a:t>
            </a:r>
            <a:br>
              <a:rPr lang="en-US" sz="2800" dirty="0" smtClean="0">
                <a:solidFill>
                  <a:srgbClr val="3366FF"/>
                </a:solidFill>
                <a:latin typeface="Comic Sans MS"/>
                <a:cs typeface="Comic Sans MS"/>
              </a:rPr>
            </a:br>
            <a:r>
              <a:rPr lang="en-US" sz="2400" i="1" dirty="0" smtClean="0">
                <a:solidFill>
                  <a:srgbClr val="3366FF"/>
                </a:solidFill>
                <a:latin typeface="Comic Sans MS"/>
                <a:cs typeface="Comic Sans MS"/>
              </a:rPr>
              <a:t>(it appears in the middle)</a:t>
            </a:r>
          </a:p>
          <a:p>
            <a:pPr marL="0" indent="0" algn="ctr">
              <a:buNone/>
            </a:pPr>
            <a:endParaRPr lang="en-US" sz="2000" dirty="0">
              <a:latin typeface="Comic Sans MS"/>
              <a:cs typeface="Comic Sans MS"/>
            </a:endParaRPr>
          </a:p>
          <a:p>
            <a:pPr marL="0" indent="0" algn="ctr">
              <a:buNone/>
            </a:pPr>
            <a:r>
              <a:rPr lang="en-US" sz="2000" dirty="0" smtClean="0">
                <a:latin typeface="Comic Sans MS"/>
                <a:cs typeface="Comic Sans MS"/>
              </a:rPr>
              <a:t>The median is the value that appears in the middle</a:t>
            </a:r>
          </a:p>
          <a:p>
            <a:pPr marL="0" indent="0" algn="ctr">
              <a:buNone/>
            </a:pPr>
            <a:r>
              <a:rPr lang="en-US" sz="2000" dirty="0" smtClean="0">
                <a:latin typeface="Comic Sans MS"/>
                <a:cs typeface="Comic Sans MS"/>
              </a:rPr>
              <a:t>Work out the median of these numbers</a:t>
            </a:r>
            <a:br>
              <a:rPr lang="en-US" sz="2000" dirty="0" smtClean="0">
                <a:latin typeface="Comic Sans MS"/>
                <a:cs typeface="Comic Sans MS"/>
              </a:rPr>
            </a:br>
            <a:r>
              <a:rPr lang="en-US" sz="2000" dirty="0" smtClean="0">
                <a:latin typeface="Comic Sans MS"/>
                <a:cs typeface="Comic Sans MS"/>
              </a:rPr>
              <a:t>*It helps if you order the values from smallest to largest.*</a:t>
            </a:r>
          </a:p>
          <a:p>
            <a:pPr marL="0" indent="0" algn="ctr">
              <a:buNone/>
            </a:pPr>
            <a:endParaRPr lang="en-US" sz="2000" dirty="0">
              <a:latin typeface="Comic Sans MS"/>
              <a:cs typeface="Comic Sans MS"/>
            </a:endParaRPr>
          </a:p>
          <a:p>
            <a:pPr marL="0" indent="0" algn="ctr">
              <a:buNone/>
            </a:pPr>
            <a:r>
              <a:rPr lang="en-US" sz="2800" dirty="0" smtClean="0">
                <a:latin typeface="Comic Sans MS"/>
                <a:cs typeface="Comic Sans MS"/>
              </a:rPr>
              <a:t>23, 34, 22, 24, 43, 34, 23, 34, 22, 13</a:t>
            </a:r>
          </a:p>
          <a:p>
            <a:pPr marL="0" indent="0" algn="ctr">
              <a:buNone/>
            </a:pPr>
            <a:endParaRPr lang="en-US" sz="2800" dirty="0">
              <a:latin typeface="Comic Sans MS"/>
              <a:cs typeface="Comic Sans MS"/>
            </a:endParaRPr>
          </a:p>
          <a:p>
            <a:pPr marL="0" indent="0" algn="ctr">
              <a:buNone/>
            </a:pPr>
            <a:r>
              <a:rPr lang="en-US" sz="2400" i="1" dirty="0" smtClean="0">
                <a:latin typeface="Comic Sans MS"/>
                <a:cs typeface="Comic Sans MS"/>
              </a:rPr>
              <a:t>(order them from smallest to largest)</a:t>
            </a:r>
          </a:p>
          <a:p>
            <a:pPr marL="0" indent="0" algn="ctr">
              <a:buNone/>
            </a:pPr>
            <a:endParaRPr lang="en-US" sz="2800" dirty="0">
              <a:latin typeface="Comic Sans MS"/>
              <a:cs typeface="Comic Sans MS"/>
            </a:endParaRPr>
          </a:p>
          <a:p>
            <a:pPr marL="0" indent="0" algn="ctr">
              <a:buNone/>
            </a:pPr>
            <a:r>
              <a:rPr lang="en-US" sz="2800" dirty="0" smtClean="0">
                <a:latin typeface="Comic Sans MS"/>
                <a:cs typeface="Comic Sans MS"/>
              </a:rPr>
              <a:t>13, 22, 22, 23, 23, 24, 34, 34, 34, 43</a:t>
            </a:r>
          </a:p>
          <a:p>
            <a:pPr marL="0" indent="0" algn="ctr">
              <a:buNone/>
            </a:pPr>
            <a:endParaRPr lang="en-US" sz="2800" dirty="0">
              <a:latin typeface="Comic Sans MS"/>
              <a:cs typeface="Comic Sans MS"/>
            </a:endParaRPr>
          </a:p>
          <a:p>
            <a:pPr marL="0" indent="0" algn="ctr">
              <a:buNone/>
            </a:pPr>
            <a:r>
              <a:rPr lang="en-US" sz="2400" i="1" dirty="0" smtClean="0">
                <a:latin typeface="Comic Sans MS"/>
                <a:cs typeface="Comic Sans MS"/>
              </a:rPr>
              <a:t>(Count them to check you have the same amount of numbers)</a:t>
            </a:r>
          </a:p>
          <a:p>
            <a:pPr marL="0" indent="0" algn="ctr">
              <a:buNone/>
            </a:pPr>
            <a:endParaRPr lang="en-US" sz="2800" dirty="0" smtClean="0">
              <a:latin typeface="Comic Sans MS"/>
              <a:cs typeface="Comic Sans MS"/>
            </a:endParaRPr>
          </a:p>
        </p:txBody>
      </p:sp>
      <p:sp>
        <p:nvSpPr>
          <p:cNvPr id="4" name="Oval 3"/>
          <p:cNvSpPr/>
          <p:nvPr/>
        </p:nvSpPr>
        <p:spPr>
          <a:xfrm>
            <a:off x="3882006" y="4992884"/>
            <a:ext cx="1385399" cy="698877"/>
          </a:xfrm>
          <a:prstGeom prst="ellipse">
            <a:avLst/>
          </a:prstGeom>
          <a:gradFill flip="none" rotWithShape="1">
            <a:gsLst>
              <a:gs pos="0">
                <a:schemeClr val="accent1">
                  <a:tint val="100000"/>
                  <a:shade val="100000"/>
                  <a:satMod val="130000"/>
                  <a:alpha val="0"/>
                </a:schemeClr>
              </a:gs>
              <a:gs pos="100000">
                <a:schemeClr val="accent1">
                  <a:tint val="50000"/>
                  <a:shade val="100000"/>
                  <a:satMod val="350000"/>
                  <a:alpha val="0"/>
                </a:schemeClr>
              </a:gs>
            </a:gsLst>
            <a:lin ang="16200000" scaled="0"/>
            <a:tileRect/>
          </a:gradFill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6" name="Straight Arrow Connector 5"/>
          <p:cNvCxnSpPr>
            <a:stCxn id="8" idx="1"/>
            <a:endCxn id="4" idx="7"/>
          </p:cNvCxnSpPr>
          <p:nvPr/>
        </p:nvCxnSpPr>
        <p:spPr>
          <a:xfrm flipH="1">
            <a:off x="5064518" y="4575338"/>
            <a:ext cx="2252125" cy="519894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7316643" y="3790508"/>
            <a:ext cx="1827357" cy="156966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600" dirty="0" smtClean="0">
                <a:latin typeface="Comic Sans MS"/>
                <a:cs typeface="Comic Sans MS"/>
              </a:rPr>
              <a:t>The middle of this sequence is in-between </a:t>
            </a:r>
            <a:br>
              <a:rPr lang="en-US" sz="1600" dirty="0" smtClean="0">
                <a:latin typeface="Comic Sans MS"/>
                <a:cs typeface="Comic Sans MS"/>
              </a:rPr>
            </a:br>
            <a:r>
              <a:rPr lang="en-US" sz="1600" dirty="0" smtClean="0">
                <a:latin typeface="Comic Sans MS"/>
                <a:cs typeface="Comic Sans MS"/>
              </a:rPr>
              <a:t>23 and 24 = </a:t>
            </a:r>
            <a:r>
              <a:rPr lang="en-US" sz="1600" b="1" i="1" dirty="0" smtClean="0">
                <a:latin typeface="Comic Sans MS"/>
                <a:cs typeface="Comic Sans MS"/>
              </a:rPr>
              <a:t>23.5</a:t>
            </a:r>
          </a:p>
          <a:p>
            <a:pPr algn="ctr"/>
            <a:r>
              <a:rPr lang="en-US" sz="1600" b="1" i="1" dirty="0" smtClean="0">
                <a:solidFill>
                  <a:srgbClr val="3366FF"/>
                </a:solidFill>
                <a:latin typeface="Comic Sans MS"/>
                <a:cs typeface="Comic Sans MS"/>
              </a:rPr>
              <a:t>23.5 is the median</a:t>
            </a:r>
            <a:endParaRPr lang="en-US" sz="1600" b="1" i="1" dirty="0">
              <a:solidFill>
                <a:srgbClr val="3366FF"/>
              </a:solidFill>
              <a:latin typeface="Comic Sans MS"/>
              <a:cs typeface="Comic Sans M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3790508"/>
            <a:ext cx="9144000" cy="286802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40197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xit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36702"/>
            <a:ext cx="9144000" cy="609971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4000" dirty="0" smtClean="0">
                <a:solidFill>
                  <a:srgbClr val="FF0000"/>
                </a:solidFill>
                <a:latin typeface="Comic Sans MS"/>
                <a:cs typeface="Comic Sans MS"/>
              </a:rPr>
              <a:t>The range is the difference between the lowest and the highest value.</a:t>
            </a:r>
            <a:endParaRPr lang="en-US" sz="3600" i="1" dirty="0" smtClean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0" indent="0" algn="ctr">
              <a:buNone/>
            </a:pPr>
            <a:endParaRPr lang="en-US" sz="3600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0" indent="0" algn="ctr">
              <a:buNone/>
            </a:pPr>
            <a:r>
              <a:rPr lang="en-US" dirty="0" smtClean="0">
                <a:latin typeface="Comic Sans MS"/>
                <a:cs typeface="Comic Sans MS"/>
              </a:rPr>
              <a:t>Find the highest and lowest values</a:t>
            </a:r>
          </a:p>
          <a:p>
            <a:pPr marL="0" indent="0" algn="ctr">
              <a:buNone/>
            </a:pPr>
            <a:endParaRPr lang="en-US" dirty="0">
              <a:latin typeface="Comic Sans MS"/>
              <a:cs typeface="Comic Sans MS"/>
            </a:endParaRPr>
          </a:p>
          <a:p>
            <a:pPr marL="0" indent="0" algn="ctr">
              <a:buNone/>
            </a:pPr>
            <a:r>
              <a:rPr lang="en-US" dirty="0" smtClean="0">
                <a:latin typeface="Comic Sans MS"/>
                <a:cs typeface="Comic Sans MS"/>
              </a:rPr>
              <a:t>Subtract the lowest value from the highest </a:t>
            </a:r>
            <a:endParaRPr lang="en-US" dirty="0">
              <a:latin typeface="Comic Sans MS"/>
              <a:cs typeface="Comic Sans MS"/>
            </a:endParaRPr>
          </a:p>
          <a:p>
            <a:pPr marL="0" indent="0" algn="ctr">
              <a:buNone/>
            </a:pPr>
            <a:r>
              <a:rPr lang="en-US" sz="4000" dirty="0" smtClean="0">
                <a:latin typeface="Comic Sans MS"/>
                <a:cs typeface="Comic Sans MS"/>
              </a:rPr>
              <a:t>2, 2, 5, 6, 7, 8, 9 </a:t>
            </a:r>
          </a:p>
          <a:p>
            <a:pPr marL="0" indent="0" algn="ctr">
              <a:buNone/>
            </a:pPr>
            <a:r>
              <a:rPr lang="en-US" sz="4000" b="1" dirty="0" smtClean="0">
                <a:solidFill>
                  <a:srgbClr val="FF0000"/>
                </a:solidFill>
                <a:latin typeface="Comic Sans MS"/>
                <a:cs typeface="Comic Sans MS"/>
              </a:rPr>
              <a:t>9 – 2 = 7</a:t>
            </a:r>
          </a:p>
          <a:p>
            <a:pPr marL="0" indent="0" algn="ctr">
              <a:buNone/>
            </a:pPr>
            <a:r>
              <a:rPr lang="en-US" sz="3600" b="1" dirty="0" smtClean="0">
                <a:solidFill>
                  <a:srgbClr val="7030A0"/>
                </a:solidFill>
                <a:latin typeface="Comic Sans MS"/>
                <a:cs typeface="Comic Sans MS"/>
              </a:rPr>
              <a:t>Range = 7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-89208"/>
            <a:ext cx="8229600" cy="1143000"/>
          </a:xfrm>
        </p:spPr>
        <p:txBody>
          <a:bodyPr>
            <a:noAutofit/>
          </a:bodyPr>
          <a:lstStyle/>
          <a:p>
            <a:r>
              <a:rPr lang="en-US" sz="72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Comic Sans MS"/>
                <a:cs typeface="Comic Sans MS"/>
              </a:rPr>
              <a:t>The Range</a:t>
            </a:r>
            <a:endParaRPr lang="en-US" sz="7200" b="1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  <a:latin typeface="Comic Sans MS"/>
              <a:cs typeface="Comic Sans MS"/>
            </a:endParaRPr>
          </a:p>
        </p:txBody>
      </p:sp>
      <p:sp>
        <p:nvSpPr>
          <p:cNvPr id="4" name="Oval 3"/>
          <p:cNvSpPr/>
          <p:nvPr/>
        </p:nvSpPr>
        <p:spPr>
          <a:xfrm>
            <a:off x="2442849" y="4815102"/>
            <a:ext cx="548387" cy="591643"/>
          </a:xfrm>
          <a:prstGeom prst="ellipse">
            <a:avLst/>
          </a:prstGeom>
          <a:gradFill flip="none" rotWithShape="1">
            <a:gsLst>
              <a:gs pos="0">
                <a:schemeClr val="accent1">
                  <a:tint val="100000"/>
                  <a:shade val="100000"/>
                  <a:satMod val="130000"/>
                  <a:alpha val="0"/>
                </a:schemeClr>
              </a:gs>
              <a:gs pos="100000">
                <a:schemeClr val="accent1">
                  <a:tint val="50000"/>
                  <a:shade val="100000"/>
                  <a:satMod val="350000"/>
                  <a:alpha val="0"/>
                </a:schemeClr>
              </a:gs>
            </a:gsLst>
            <a:lin ang="16200000" scaled="0"/>
            <a:tileRect/>
          </a:gradFill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Oval 4"/>
          <p:cNvSpPr/>
          <p:nvPr/>
        </p:nvSpPr>
        <p:spPr>
          <a:xfrm>
            <a:off x="6107884" y="4815101"/>
            <a:ext cx="548387" cy="591643"/>
          </a:xfrm>
          <a:prstGeom prst="ellipse">
            <a:avLst/>
          </a:prstGeom>
          <a:gradFill flip="none" rotWithShape="1">
            <a:gsLst>
              <a:gs pos="0">
                <a:schemeClr val="accent1">
                  <a:tint val="100000"/>
                  <a:shade val="100000"/>
                  <a:satMod val="130000"/>
                  <a:alpha val="0"/>
                </a:schemeClr>
              </a:gs>
              <a:gs pos="100000">
                <a:schemeClr val="accent1">
                  <a:tint val="50000"/>
                  <a:shade val="100000"/>
                  <a:satMod val="350000"/>
                  <a:alpha val="0"/>
                </a:schemeClr>
              </a:gs>
            </a:gsLst>
            <a:lin ang="16200000" scaled="0"/>
            <a:tileRect/>
          </a:gradFill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10498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>
            <a:noAutofit/>
          </a:bodyPr>
          <a:lstStyle/>
          <a:p>
            <a:r>
              <a:rPr lang="en-US" sz="66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Comic Sans MS"/>
                <a:cs typeface="Comic Sans MS"/>
              </a:rPr>
              <a:t>The Range</a:t>
            </a:r>
            <a:endParaRPr lang="en-US" sz="6600" b="1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  <a:latin typeface="Comic Sans MS"/>
              <a:cs typeface="Comic Sans M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025912"/>
            <a:ext cx="9144000" cy="5713038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US" sz="2800" dirty="0" smtClean="0">
                <a:solidFill>
                  <a:srgbClr val="FF0000"/>
                </a:solidFill>
                <a:latin typeface="Comic Sans MS"/>
                <a:cs typeface="Comic Sans MS"/>
              </a:rPr>
              <a:t>The range is the difference between the lowest and the highest value.</a:t>
            </a:r>
            <a:endParaRPr lang="en-US" sz="2400" i="1" dirty="0" smtClean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0" indent="0" algn="ctr">
              <a:buNone/>
            </a:pPr>
            <a:endParaRPr lang="en-US" sz="2000" dirty="0">
              <a:latin typeface="Comic Sans MS"/>
              <a:cs typeface="Comic Sans MS"/>
            </a:endParaRPr>
          </a:p>
          <a:p>
            <a:pPr marL="0" indent="0" algn="ctr">
              <a:buNone/>
            </a:pPr>
            <a:r>
              <a:rPr lang="en-US" sz="2000" dirty="0" smtClean="0">
                <a:latin typeface="Comic Sans MS"/>
                <a:cs typeface="Comic Sans MS"/>
              </a:rPr>
              <a:t>The range is the highest - lowest</a:t>
            </a:r>
          </a:p>
          <a:p>
            <a:pPr marL="0" indent="0" algn="ctr">
              <a:buNone/>
            </a:pPr>
            <a:r>
              <a:rPr lang="en-US" sz="2000" dirty="0" smtClean="0">
                <a:latin typeface="Comic Sans MS"/>
                <a:cs typeface="Comic Sans MS"/>
              </a:rPr>
              <a:t>Work out the range of these numbers</a:t>
            </a:r>
            <a:br>
              <a:rPr lang="en-US" sz="2000" dirty="0" smtClean="0">
                <a:latin typeface="Comic Sans MS"/>
                <a:cs typeface="Comic Sans MS"/>
              </a:rPr>
            </a:br>
            <a:r>
              <a:rPr lang="en-US" sz="2000" dirty="0" smtClean="0">
                <a:latin typeface="Comic Sans MS"/>
                <a:cs typeface="Comic Sans MS"/>
              </a:rPr>
              <a:t>*It helps if you order the values from smallest to largest.*</a:t>
            </a:r>
          </a:p>
          <a:p>
            <a:pPr marL="0" indent="0" algn="ctr">
              <a:buNone/>
            </a:pPr>
            <a:endParaRPr lang="en-US" sz="2000" dirty="0">
              <a:latin typeface="Comic Sans MS"/>
              <a:cs typeface="Comic Sans MS"/>
            </a:endParaRPr>
          </a:p>
          <a:p>
            <a:pPr marL="0" indent="0" algn="ctr">
              <a:buNone/>
            </a:pPr>
            <a:r>
              <a:rPr lang="en-US" sz="2800" dirty="0" smtClean="0">
                <a:latin typeface="Comic Sans MS"/>
                <a:cs typeface="Comic Sans MS"/>
              </a:rPr>
              <a:t>11, 23, 22, 14, 23, 10, 11, 16, 19</a:t>
            </a:r>
          </a:p>
          <a:p>
            <a:pPr marL="0" indent="0" algn="ctr">
              <a:buNone/>
            </a:pPr>
            <a:endParaRPr lang="en-US" sz="2800" dirty="0">
              <a:latin typeface="Comic Sans MS"/>
              <a:cs typeface="Comic Sans MS"/>
            </a:endParaRPr>
          </a:p>
          <a:p>
            <a:pPr marL="0" indent="0" algn="ctr">
              <a:buNone/>
            </a:pPr>
            <a:r>
              <a:rPr lang="en-US" sz="2400" i="1" dirty="0" smtClean="0">
                <a:latin typeface="Comic Sans MS"/>
                <a:cs typeface="Comic Sans MS"/>
              </a:rPr>
              <a:t>(order them from smallest to largest)</a:t>
            </a:r>
          </a:p>
          <a:p>
            <a:pPr marL="0" indent="0" algn="ctr">
              <a:buNone/>
            </a:pPr>
            <a:endParaRPr lang="en-US" sz="2800" dirty="0">
              <a:latin typeface="Comic Sans MS"/>
              <a:cs typeface="Comic Sans MS"/>
            </a:endParaRPr>
          </a:p>
          <a:p>
            <a:pPr marL="0" indent="0" algn="ctr">
              <a:buNone/>
            </a:pPr>
            <a:r>
              <a:rPr lang="en-US" sz="2800" dirty="0" smtClean="0">
                <a:latin typeface="Comic Sans MS"/>
                <a:cs typeface="Comic Sans MS"/>
              </a:rPr>
              <a:t>10, 11, 11, 14, 16, 19, 22, 23, 23</a:t>
            </a:r>
          </a:p>
          <a:p>
            <a:pPr marL="0" indent="0" algn="ctr">
              <a:buNone/>
            </a:pPr>
            <a:endParaRPr lang="en-US" sz="2800" dirty="0">
              <a:latin typeface="Comic Sans MS"/>
              <a:cs typeface="Comic Sans MS"/>
            </a:endParaRPr>
          </a:p>
          <a:p>
            <a:pPr marL="0" indent="0" algn="ctr">
              <a:buNone/>
            </a:pPr>
            <a:r>
              <a:rPr lang="en-US" sz="2400" i="1" dirty="0" smtClean="0">
                <a:latin typeface="Comic Sans MS"/>
                <a:cs typeface="Comic Sans MS"/>
              </a:rPr>
              <a:t>(Count them to check you have the same amount of numbers)</a:t>
            </a:r>
          </a:p>
          <a:p>
            <a:pPr marL="0" indent="0" algn="ctr">
              <a:buNone/>
            </a:pPr>
            <a:endParaRPr lang="en-US" sz="2800" dirty="0" smtClean="0">
              <a:latin typeface="Comic Sans MS"/>
              <a:cs typeface="Comic Sans MS"/>
            </a:endParaRPr>
          </a:p>
        </p:txBody>
      </p:sp>
      <p:sp>
        <p:nvSpPr>
          <p:cNvPr id="4" name="Oval 3"/>
          <p:cNvSpPr/>
          <p:nvPr/>
        </p:nvSpPr>
        <p:spPr>
          <a:xfrm>
            <a:off x="1838853" y="5267836"/>
            <a:ext cx="674193" cy="584428"/>
          </a:xfrm>
          <a:prstGeom prst="ellipse">
            <a:avLst/>
          </a:prstGeom>
          <a:gradFill flip="none" rotWithShape="1">
            <a:gsLst>
              <a:gs pos="0">
                <a:schemeClr val="accent1">
                  <a:tint val="100000"/>
                  <a:shade val="100000"/>
                  <a:satMod val="130000"/>
                  <a:alpha val="0"/>
                </a:schemeClr>
              </a:gs>
              <a:gs pos="100000">
                <a:schemeClr val="accent1">
                  <a:tint val="50000"/>
                  <a:shade val="100000"/>
                  <a:satMod val="350000"/>
                  <a:alpha val="0"/>
                </a:schemeClr>
              </a:gs>
            </a:gsLst>
            <a:lin ang="16200000" scaled="0"/>
            <a:tileRect/>
          </a:gradFill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6" name="Straight Arrow Connector 5"/>
          <p:cNvCxnSpPr>
            <a:endCxn id="4" idx="7"/>
          </p:cNvCxnSpPr>
          <p:nvPr/>
        </p:nvCxnSpPr>
        <p:spPr>
          <a:xfrm flipH="1">
            <a:off x="2414313" y="4849356"/>
            <a:ext cx="5046644" cy="504067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7460956" y="4154920"/>
            <a:ext cx="1605943" cy="92333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latin typeface="Comic Sans MS"/>
                <a:cs typeface="Comic Sans MS"/>
              </a:rPr>
              <a:t>23 – 10 = 13</a:t>
            </a:r>
          </a:p>
          <a:p>
            <a:pPr algn="ctr"/>
            <a:r>
              <a:rPr lang="en-US" b="1" i="1" dirty="0" smtClean="0">
                <a:latin typeface="Comic Sans MS"/>
                <a:cs typeface="Comic Sans MS"/>
              </a:rPr>
              <a:t>The range is 13</a:t>
            </a:r>
            <a:endParaRPr lang="en-US" b="1" i="1" dirty="0">
              <a:latin typeface="Comic Sans MS"/>
              <a:cs typeface="Comic Sans MS"/>
            </a:endParaRPr>
          </a:p>
        </p:txBody>
      </p:sp>
      <p:cxnSp>
        <p:nvCxnSpPr>
          <p:cNvPr id="10" name="Straight Arrow Connector 9"/>
          <p:cNvCxnSpPr/>
          <p:nvPr/>
        </p:nvCxnSpPr>
        <p:spPr>
          <a:xfrm flipH="1">
            <a:off x="6670362" y="4849356"/>
            <a:ext cx="790595" cy="404433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Oval 8"/>
          <p:cNvSpPr/>
          <p:nvPr/>
        </p:nvSpPr>
        <p:spPr>
          <a:xfrm>
            <a:off x="6552102" y="5197955"/>
            <a:ext cx="674193" cy="584428"/>
          </a:xfrm>
          <a:prstGeom prst="ellipse">
            <a:avLst/>
          </a:prstGeom>
          <a:gradFill flip="none" rotWithShape="1">
            <a:gsLst>
              <a:gs pos="0">
                <a:schemeClr val="accent1">
                  <a:tint val="100000"/>
                  <a:shade val="100000"/>
                  <a:satMod val="130000"/>
                  <a:alpha val="0"/>
                </a:schemeClr>
              </a:gs>
              <a:gs pos="100000">
                <a:schemeClr val="accent1">
                  <a:tint val="50000"/>
                  <a:shade val="100000"/>
                  <a:satMod val="350000"/>
                  <a:alpha val="0"/>
                </a:schemeClr>
              </a:gs>
            </a:gsLst>
            <a:lin ang="16200000" scaled="0"/>
            <a:tileRect/>
          </a:gradFill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101019" y="4070195"/>
            <a:ext cx="8965881" cy="266875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616960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>
            <a:noAutofit/>
          </a:bodyPr>
          <a:lstStyle/>
          <a:p>
            <a:r>
              <a:rPr lang="en-US" sz="66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Comic Sans MS"/>
                <a:cs typeface="Comic Sans MS"/>
              </a:rPr>
              <a:t>The Range</a:t>
            </a:r>
            <a:endParaRPr lang="en-US" sz="6600" b="1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  <a:latin typeface="Comic Sans MS"/>
              <a:cs typeface="Comic Sans M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025912"/>
            <a:ext cx="9144000" cy="5713038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US" sz="2800" dirty="0" smtClean="0">
                <a:solidFill>
                  <a:srgbClr val="FF0000"/>
                </a:solidFill>
                <a:latin typeface="Comic Sans MS"/>
                <a:cs typeface="Comic Sans MS"/>
              </a:rPr>
              <a:t>The range is the difference between the lowest and the highest value.</a:t>
            </a:r>
            <a:endParaRPr lang="en-US" sz="2400" i="1" dirty="0" smtClean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0" indent="0" algn="ctr">
              <a:buNone/>
            </a:pPr>
            <a:endParaRPr lang="en-US" sz="2000" dirty="0">
              <a:latin typeface="Comic Sans MS"/>
              <a:cs typeface="Comic Sans MS"/>
            </a:endParaRPr>
          </a:p>
          <a:p>
            <a:pPr marL="0" indent="0" algn="ctr">
              <a:buNone/>
            </a:pPr>
            <a:r>
              <a:rPr lang="en-US" sz="2000" dirty="0" smtClean="0">
                <a:latin typeface="Comic Sans MS"/>
                <a:cs typeface="Comic Sans MS"/>
              </a:rPr>
              <a:t>The range is the highest - lowest</a:t>
            </a:r>
          </a:p>
          <a:p>
            <a:pPr marL="0" indent="0" algn="ctr">
              <a:buNone/>
            </a:pPr>
            <a:r>
              <a:rPr lang="en-US" sz="2000" dirty="0" smtClean="0">
                <a:latin typeface="Comic Sans MS"/>
                <a:cs typeface="Comic Sans MS"/>
              </a:rPr>
              <a:t>Work out the range of these numbers</a:t>
            </a:r>
            <a:br>
              <a:rPr lang="en-US" sz="2000" dirty="0" smtClean="0">
                <a:latin typeface="Comic Sans MS"/>
                <a:cs typeface="Comic Sans MS"/>
              </a:rPr>
            </a:br>
            <a:r>
              <a:rPr lang="en-US" sz="2000" dirty="0" smtClean="0">
                <a:latin typeface="Comic Sans MS"/>
                <a:cs typeface="Comic Sans MS"/>
              </a:rPr>
              <a:t>*It helps if you order the values from smallest to largest.*</a:t>
            </a:r>
          </a:p>
          <a:p>
            <a:pPr marL="0" indent="0" algn="ctr">
              <a:buNone/>
            </a:pPr>
            <a:endParaRPr lang="en-US" sz="2000" dirty="0">
              <a:latin typeface="Comic Sans MS"/>
              <a:cs typeface="Comic Sans MS"/>
            </a:endParaRPr>
          </a:p>
          <a:p>
            <a:pPr marL="0" indent="0" algn="ctr">
              <a:buNone/>
            </a:pPr>
            <a:r>
              <a:rPr lang="en-US" sz="2800" dirty="0" smtClean="0">
                <a:latin typeface="Comic Sans MS"/>
                <a:cs typeface="Comic Sans MS"/>
              </a:rPr>
              <a:t>20, 32, 45, 23, 24, 54, 23, 50, 60</a:t>
            </a:r>
          </a:p>
          <a:p>
            <a:pPr marL="0" indent="0" algn="ctr">
              <a:buNone/>
            </a:pPr>
            <a:endParaRPr lang="en-US" sz="2800" dirty="0">
              <a:latin typeface="Comic Sans MS"/>
              <a:cs typeface="Comic Sans MS"/>
            </a:endParaRPr>
          </a:p>
          <a:p>
            <a:pPr marL="0" indent="0" algn="ctr">
              <a:buNone/>
            </a:pPr>
            <a:r>
              <a:rPr lang="en-US" sz="2400" i="1" dirty="0" smtClean="0">
                <a:latin typeface="Comic Sans MS"/>
                <a:cs typeface="Comic Sans MS"/>
              </a:rPr>
              <a:t>(order them from smallest to largest)</a:t>
            </a:r>
          </a:p>
          <a:p>
            <a:pPr marL="0" indent="0" algn="ctr">
              <a:buNone/>
            </a:pPr>
            <a:endParaRPr lang="en-US" sz="2800" dirty="0">
              <a:latin typeface="Comic Sans MS"/>
              <a:cs typeface="Comic Sans MS"/>
            </a:endParaRPr>
          </a:p>
          <a:p>
            <a:pPr marL="0" indent="0" algn="ctr">
              <a:buNone/>
            </a:pPr>
            <a:r>
              <a:rPr lang="en-US" sz="2800" dirty="0" smtClean="0">
                <a:latin typeface="Comic Sans MS"/>
                <a:cs typeface="Comic Sans MS"/>
              </a:rPr>
              <a:t>20, 23, 23, 24, 32, 45, 50, 54, 60</a:t>
            </a:r>
            <a:endParaRPr lang="en-US" sz="2800" dirty="0">
              <a:latin typeface="Comic Sans MS"/>
              <a:cs typeface="Comic Sans MS"/>
            </a:endParaRPr>
          </a:p>
          <a:p>
            <a:pPr marL="0" indent="0" algn="ctr">
              <a:buNone/>
            </a:pPr>
            <a:endParaRPr lang="en-US" sz="2800" dirty="0">
              <a:latin typeface="Comic Sans MS"/>
              <a:cs typeface="Comic Sans MS"/>
            </a:endParaRPr>
          </a:p>
          <a:p>
            <a:pPr marL="0" indent="0" algn="ctr">
              <a:buNone/>
            </a:pPr>
            <a:r>
              <a:rPr lang="en-US" sz="2400" i="1" dirty="0" smtClean="0">
                <a:latin typeface="Comic Sans MS"/>
                <a:cs typeface="Comic Sans MS"/>
              </a:rPr>
              <a:t>(Count them to check you have the same amount of numbers)</a:t>
            </a:r>
          </a:p>
          <a:p>
            <a:pPr marL="0" indent="0" algn="ctr">
              <a:buNone/>
            </a:pPr>
            <a:endParaRPr lang="en-US" sz="2800" dirty="0" smtClean="0">
              <a:latin typeface="Comic Sans MS"/>
              <a:cs typeface="Comic Sans MS"/>
            </a:endParaRPr>
          </a:p>
        </p:txBody>
      </p:sp>
      <p:sp>
        <p:nvSpPr>
          <p:cNvPr id="4" name="Oval 3"/>
          <p:cNvSpPr/>
          <p:nvPr/>
        </p:nvSpPr>
        <p:spPr>
          <a:xfrm>
            <a:off x="1717165" y="5267836"/>
            <a:ext cx="674193" cy="584428"/>
          </a:xfrm>
          <a:prstGeom prst="ellipse">
            <a:avLst/>
          </a:prstGeom>
          <a:gradFill flip="none" rotWithShape="1">
            <a:gsLst>
              <a:gs pos="0">
                <a:schemeClr val="accent1">
                  <a:tint val="100000"/>
                  <a:shade val="100000"/>
                  <a:satMod val="130000"/>
                  <a:alpha val="0"/>
                </a:schemeClr>
              </a:gs>
              <a:gs pos="100000">
                <a:schemeClr val="accent1">
                  <a:tint val="50000"/>
                  <a:shade val="100000"/>
                  <a:satMod val="350000"/>
                  <a:alpha val="0"/>
                </a:schemeClr>
              </a:gs>
            </a:gsLst>
            <a:lin ang="16200000" scaled="0"/>
            <a:tileRect/>
          </a:gradFill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6" name="Straight Arrow Connector 5"/>
          <p:cNvCxnSpPr>
            <a:endCxn id="4" idx="7"/>
          </p:cNvCxnSpPr>
          <p:nvPr/>
        </p:nvCxnSpPr>
        <p:spPr>
          <a:xfrm flipH="1">
            <a:off x="2292625" y="4849356"/>
            <a:ext cx="5168331" cy="504067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7460956" y="4154920"/>
            <a:ext cx="1605943" cy="92333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latin typeface="Comic Sans MS"/>
                <a:cs typeface="Comic Sans MS"/>
              </a:rPr>
              <a:t>60 – 20 = 40</a:t>
            </a:r>
          </a:p>
          <a:p>
            <a:pPr algn="ctr"/>
            <a:r>
              <a:rPr lang="en-US" b="1" i="1" dirty="0" smtClean="0">
                <a:latin typeface="Comic Sans MS"/>
                <a:cs typeface="Comic Sans MS"/>
              </a:rPr>
              <a:t>The range is 40</a:t>
            </a:r>
            <a:endParaRPr lang="en-US" b="1" i="1" dirty="0">
              <a:latin typeface="Comic Sans MS"/>
              <a:cs typeface="Comic Sans MS"/>
            </a:endParaRPr>
          </a:p>
        </p:txBody>
      </p:sp>
      <p:cxnSp>
        <p:nvCxnSpPr>
          <p:cNvPr id="10" name="Straight Arrow Connector 9"/>
          <p:cNvCxnSpPr>
            <a:endCxn id="9" idx="0"/>
          </p:cNvCxnSpPr>
          <p:nvPr/>
        </p:nvCxnSpPr>
        <p:spPr>
          <a:xfrm flipH="1">
            <a:off x="7123861" y="4849356"/>
            <a:ext cx="337097" cy="348599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Oval 8"/>
          <p:cNvSpPr/>
          <p:nvPr/>
        </p:nvSpPr>
        <p:spPr>
          <a:xfrm>
            <a:off x="6786764" y="5197955"/>
            <a:ext cx="674193" cy="584428"/>
          </a:xfrm>
          <a:prstGeom prst="ellipse">
            <a:avLst/>
          </a:prstGeom>
          <a:gradFill flip="none" rotWithShape="1">
            <a:gsLst>
              <a:gs pos="0">
                <a:schemeClr val="accent1">
                  <a:tint val="100000"/>
                  <a:shade val="100000"/>
                  <a:satMod val="130000"/>
                  <a:alpha val="0"/>
                </a:schemeClr>
              </a:gs>
              <a:gs pos="100000">
                <a:schemeClr val="accent1">
                  <a:tint val="50000"/>
                  <a:shade val="100000"/>
                  <a:satMod val="350000"/>
                  <a:alpha val="0"/>
                </a:schemeClr>
              </a:gs>
            </a:gsLst>
            <a:lin ang="16200000" scaled="0"/>
            <a:tileRect/>
          </a:gradFill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101019" y="4047893"/>
            <a:ext cx="8965881" cy="2691057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376562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</TotalTime>
  <Words>660</Words>
  <Application>Microsoft Macintosh PowerPoint</Application>
  <PresentationFormat>On-screen Show (4:3)</PresentationFormat>
  <Paragraphs>220</Paragraphs>
  <Slides>20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1" baseType="lpstr">
      <vt:lpstr>Office Theme</vt:lpstr>
      <vt:lpstr>PowerPoint Presentation</vt:lpstr>
      <vt:lpstr>PowerPoint Presentation</vt:lpstr>
      <vt:lpstr>PowerPoint Presentation</vt:lpstr>
      <vt:lpstr>The Mode</vt:lpstr>
      <vt:lpstr>The Mean</vt:lpstr>
      <vt:lpstr>The Mean</vt:lpstr>
      <vt:lpstr>The Mean</vt:lpstr>
      <vt:lpstr>The Mode</vt:lpstr>
      <vt:lpstr>You can have more than one mode</vt:lpstr>
      <vt:lpstr>The Mode</vt:lpstr>
      <vt:lpstr>The Mode</vt:lpstr>
      <vt:lpstr>The Mode</vt:lpstr>
      <vt:lpstr>The Median</vt:lpstr>
      <vt:lpstr>The Median</vt:lpstr>
      <vt:lpstr>The Median</vt:lpstr>
      <vt:lpstr>The Median</vt:lpstr>
      <vt:lpstr>The Median</vt:lpstr>
      <vt:lpstr>The Range</vt:lpstr>
      <vt:lpstr>The Range</vt:lpstr>
      <vt:lpstr>The Range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Emily Sharratt</dc:creator>
  <cp:lastModifiedBy>Emily Sharratt</cp:lastModifiedBy>
  <cp:revision>14</cp:revision>
  <dcterms:created xsi:type="dcterms:W3CDTF">2020-03-25T17:04:57Z</dcterms:created>
  <dcterms:modified xsi:type="dcterms:W3CDTF">2020-06-05T01:58:49Z</dcterms:modified>
</cp:coreProperties>
</file>