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98" r:id="rId1"/>
  </p:sldMasterIdLst>
  <p:sldIdLst>
    <p:sldId id="256" r:id="rId2"/>
    <p:sldId id="26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19325650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161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13744586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705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363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19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698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21547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0774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0132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092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264213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9B2E2065-EF0B-D14B-BD52-366618E54261}" type="datetimeFigureOut">
              <a:rPr lang="en-US" smtClean="0"/>
              <a:t>1/10/21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B2FB29AA-61C5-584F-A006-989CB6CBC370}" type="slidenum">
              <a:rPr lang="en-US" smtClean="0"/>
              <a:t>‹#›</a:t>
            </a:fld>
            <a:endParaRPr lang="en-US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33898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story-of-britain-bronze-age-britain/znrygwx" TargetMode="Externa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749CA-D347-0B49-80FA-A552897C6FA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The bronze age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133FD5-2706-F24E-9E99-D96DACDF3E9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035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76D7387E-9F09-174E-8DD4-31C80393B1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069" y="1664736"/>
            <a:ext cx="6858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latin typeface="Comic Sans MS" panose="030F0902030302020204" pitchFamily="66" charset="0"/>
                <a:hlinkClick r:id="rId2"/>
              </a:rPr>
              <a:t>https://www.bbc.co.uk/teach/class-clips-video/story-of-britain-bronze-age-britain/znrygwx</a:t>
            </a:r>
            <a:r>
              <a:rPr lang="en-US" altLang="en-US" dirty="0">
                <a:latin typeface="Comic Sans MS" panose="030F0902030302020204" pitchFamily="66" charset="0"/>
              </a:rPr>
              <a:t> </a:t>
            </a:r>
          </a:p>
        </p:txBody>
      </p:sp>
      <p:sp>
        <p:nvSpPr>
          <p:cNvPr id="20482" name="TextBox 2">
            <a:extLst>
              <a:ext uri="{FF2B5EF4-FFF2-40B4-BE49-F238E27FC236}">
                <a16:creationId xmlns:a16="http://schemas.microsoft.com/office/drawing/2014/main" id="{84EF0CF8-B681-5045-9330-A9E45AEBBC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5069" y="993638"/>
            <a:ext cx="56864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/>
            <a:r>
              <a:rPr lang="en-US" altLang="en-US" sz="2400" b="1" dirty="0">
                <a:latin typeface="Comic Sans MS" panose="030F0902030302020204" pitchFamily="66" charset="0"/>
              </a:rPr>
              <a:t>Watch this video: </a:t>
            </a:r>
          </a:p>
        </p:txBody>
      </p:sp>
    </p:spTree>
    <p:extLst>
      <p:ext uri="{BB962C8B-B14F-4D97-AF65-F5344CB8AC3E}">
        <p14:creationId xmlns:p14="http://schemas.microsoft.com/office/powerpoint/2010/main" val="2416802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>
            <a:extLst>
              <a:ext uri="{FF2B5EF4-FFF2-40B4-BE49-F238E27FC236}">
                <a16:creationId xmlns:a16="http://schemas.microsoft.com/office/drawing/2014/main" id="{86998FD6-FD42-D44F-A3AE-BB9FDC99B9E1}"/>
              </a:ext>
            </a:extLst>
          </p:cNvPr>
          <p:cNvSpPr txBox="1">
            <a:spLocks noChangeArrowheads="1"/>
          </p:cNvSpPr>
          <p:nvPr/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89000"/>
              </a:lnSpc>
              <a:spcBef>
                <a:spcPct val="0"/>
              </a:spcBef>
              <a:buNone/>
              <a:defRPr sz="4400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>
                <a:latin typeface="Comic Sans MS" panose="030F0902030302020204" pitchFamily="66" charset="0"/>
              </a:rPr>
              <a:t>Stone Age to Bronze Age</a:t>
            </a:r>
            <a:endParaRPr lang="en-GB" altLang="en-US" dirty="0">
              <a:latin typeface="Comic Sans MS" panose="030F0902030302020204" pitchFamily="66" charset="0"/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A8F64AF9-0AA3-5C41-B7F1-5796341B3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43600" y="2413000"/>
            <a:ext cx="4572000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/>
            <a:r>
              <a:rPr lang="en-US" altLang="en-US">
                <a:solidFill>
                  <a:srgbClr val="002060"/>
                </a:solidFill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Imagine you meet a time traveller who has travelled from the Stone Age to the Bronze Age. </a:t>
            </a:r>
          </a:p>
          <a:p>
            <a:pPr eaLnBrk="1" hangingPunct="1"/>
            <a:endParaRPr lang="en-US" altLang="en-US">
              <a:solidFill>
                <a:srgbClr val="002060"/>
              </a:solidFill>
              <a:latin typeface="Comic Sans MS" panose="030F0902030302020204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eaLnBrk="1" hangingPunct="1"/>
            <a:r>
              <a:rPr lang="en-US" altLang="en-US" b="1">
                <a:solidFill>
                  <a:srgbClr val="002060"/>
                </a:solidFill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Think of some questions to ask them about what some of the differences are between the two periods.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D89D1D2-507E-734C-978B-D99C388A5E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2553" y="2480962"/>
            <a:ext cx="2890061" cy="20914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7" name="TextBox 2">
            <a:extLst>
              <a:ext uri="{FF2B5EF4-FFF2-40B4-BE49-F238E27FC236}">
                <a16:creationId xmlns:a16="http://schemas.microsoft.com/office/drawing/2014/main" id="{40CCA0EB-3349-EB47-8C23-C5DF5D4FF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52553" y="1801812"/>
            <a:ext cx="36972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/>
            <a:r>
              <a:rPr lang="en-US" altLang="en-US" u="sng">
                <a:latin typeface="Comic Sans MS" panose="030F0902030302020204" pitchFamily="66" charset="0"/>
              </a:rPr>
              <a:t>Activity A</a:t>
            </a:r>
          </a:p>
        </p:txBody>
      </p:sp>
    </p:spTree>
    <p:extLst>
      <p:ext uri="{BB962C8B-B14F-4D97-AF65-F5344CB8AC3E}">
        <p14:creationId xmlns:p14="http://schemas.microsoft.com/office/powerpoint/2010/main" val="3848013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B06CB3-3683-5C42-8B3E-14EDF8B15252}"/>
              </a:ext>
            </a:extLst>
          </p:cNvPr>
          <p:cNvSpPr txBox="1"/>
          <p:nvPr/>
        </p:nvSpPr>
        <p:spPr>
          <a:xfrm>
            <a:off x="2301102" y="274295"/>
            <a:ext cx="7931150" cy="21415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solidFill>
                  <a:srgbClr val="002060"/>
                </a:solidFill>
                <a:latin typeface="Comic Sans MS" panose="030F0902030302020204" pitchFamily="66" charset="0"/>
                <a:ea typeface="Verdana Regular" charset="0"/>
                <a:cs typeface="Verdana Regular" charset="0"/>
              </a:rPr>
              <a:t>Something to think about</a:t>
            </a:r>
            <a:r>
              <a:rPr lang="mr-IN" sz="4000" dirty="0">
                <a:solidFill>
                  <a:srgbClr val="002060"/>
                </a:solidFill>
                <a:latin typeface="Comic Sans MS" panose="030F0902030302020204" pitchFamily="66" charset="0"/>
                <a:ea typeface="Verdana Regular" charset="0"/>
                <a:cs typeface="Verdana Regular" charset="0"/>
              </a:rPr>
              <a:t>…</a:t>
            </a:r>
            <a:r>
              <a:rPr lang="en-US" sz="4000" dirty="0">
                <a:solidFill>
                  <a:srgbClr val="002060"/>
                </a:solidFill>
                <a:latin typeface="Comic Sans MS" panose="030F0902030302020204" pitchFamily="66" charset="0"/>
                <a:ea typeface="Verdana Regular" charset="0"/>
                <a:cs typeface="Verdana Regular" charset="0"/>
              </a:rPr>
              <a:t>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3200" dirty="0">
              <a:solidFill>
                <a:srgbClr val="002060"/>
              </a:solidFill>
              <a:latin typeface="Comic Sans MS" panose="030F0902030302020204" pitchFamily="66" charset="0"/>
              <a:ea typeface="Verdana Regular" charset="0"/>
              <a:cs typeface="Verdana Regular" charset="0"/>
            </a:endParaRPr>
          </a:p>
          <a:p>
            <a:pPr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accent2">
                  <a:lumMod val="60000"/>
                  <a:lumOff val="40000"/>
                </a:schemeClr>
              </a:solidFill>
              <a:latin typeface="Comic Sans MS" panose="030F0902030302020204" pitchFamily="66" charset="0"/>
              <a:ea typeface="Verdana Regular" charset="0"/>
              <a:cs typeface="Verdana Regular" charset="0"/>
            </a:endParaRPr>
          </a:p>
          <a:p>
            <a:pPr eaLnBrk="1" fontAlgn="auto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GB" sz="2800" dirty="0">
              <a:solidFill>
                <a:schemeClr val="accent1">
                  <a:lumMod val="50000"/>
                </a:schemeClr>
              </a:solidFill>
              <a:latin typeface="Comic Sans MS" panose="030F0902030302020204" pitchFamily="66" charset="0"/>
              <a:ea typeface="Verdana Regular" charset="0"/>
              <a:cs typeface="Verdana Regular" charset="0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BB94312-881C-B74C-AC57-9F268C4650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2840" y="1048995"/>
            <a:ext cx="3656012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algn="ctr" eaLnBrk="1" hangingPunct="1"/>
            <a:r>
              <a:rPr lang="en-US" altLang="en-US">
                <a:solidFill>
                  <a:srgbClr val="7030A0"/>
                </a:solidFill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Many people think that bronze was first brought to Britain by an influx of newcomers who came from mainland Europe.</a:t>
            </a:r>
          </a:p>
          <a:p>
            <a:pPr algn="ctr" eaLnBrk="1" hangingPunct="1"/>
            <a:endParaRPr lang="en-US" altLang="en-US">
              <a:solidFill>
                <a:srgbClr val="7030A0"/>
              </a:solidFill>
              <a:latin typeface="Comic Sans MS" panose="030F0902030302020204" pitchFamily="66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 eaLnBrk="1" hangingPunct="1"/>
            <a:r>
              <a:rPr lang="en-US" altLang="en-US">
                <a:solidFill>
                  <a:srgbClr val="7030A0"/>
                </a:solidFill>
                <a:latin typeface="Comic Sans MS" panose="030F0902030302020204" pitchFamily="66" charset="0"/>
                <a:ea typeface="Verdana" panose="020B0604030504040204" pitchFamily="34" charset="0"/>
                <a:cs typeface="Verdana" panose="020B0604030504040204" pitchFamily="34" charset="0"/>
              </a:rPr>
              <a:t>These migrants are sometimes called The Beaker People because they were often buried with vessels that look like beakers or mugs.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F317B0-8AB9-2046-8408-F2F7C8E99D98}"/>
              </a:ext>
            </a:extLst>
          </p:cNvPr>
          <p:cNvSpPr/>
          <p:nvPr/>
        </p:nvSpPr>
        <p:spPr>
          <a:xfrm>
            <a:off x="2472552" y="5020920"/>
            <a:ext cx="7588250" cy="145256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2060"/>
                </a:solidFill>
                <a:latin typeface="Comic Sans MS" panose="030F0902030302020204" pitchFamily="66" charset="0"/>
                <a:ea typeface="Verdana Regular" charset="0"/>
                <a:cs typeface="Verdana Regular" charset="0"/>
              </a:rPr>
              <a:t>If you could travel to Bronze Age Britain and bring the people something useful that they had not yet discovered, what brilliant things would you introduce?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E794640F-50DA-5840-B6FD-0CB349334F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015" y="1247432"/>
            <a:ext cx="4213225" cy="371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8">
            <a:extLst>
              <a:ext uri="{FF2B5EF4-FFF2-40B4-BE49-F238E27FC236}">
                <a16:creationId xmlns:a16="http://schemas.microsoft.com/office/drawing/2014/main" id="{C3011E39-4077-E540-88FC-F451187032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96352" y="4592295"/>
            <a:ext cx="36972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anklin Gothic Book" panose="020B0503020102020204" pitchFamily="34" charset="0"/>
              </a:defRPr>
            </a:lvl9pPr>
          </a:lstStyle>
          <a:p>
            <a:pPr eaLnBrk="1" hangingPunct="1"/>
            <a:r>
              <a:rPr lang="en-US" altLang="en-US" u="sng">
                <a:latin typeface="Comic Sans MS" panose="030F0902030302020204" pitchFamily="66" charset="0"/>
              </a:rPr>
              <a:t>Activity B</a:t>
            </a:r>
          </a:p>
        </p:txBody>
      </p:sp>
    </p:spTree>
    <p:extLst>
      <p:ext uri="{BB962C8B-B14F-4D97-AF65-F5344CB8AC3E}">
        <p14:creationId xmlns:p14="http://schemas.microsoft.com/office/powerpoint/2010/main" val="167150976"/>
      </p:ext>
    </p:extLst>
  </p:cSld>
  <p:clrMapOvr>
    <a:masterClrMapping/>
  </p:clrMapOvr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{02CBCA3F-F473-894D-9A04-9E185BE36F04}tf10001072</Template>
  <TotalTime>2</TotalTime>
  <Words>147</Words>
  <Application>Microsoft Macintosh PowerPoint</Application>
  <PresentationFormat>Widescreen</PresentationFormat>
  <Paragraphs>15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Comic Sans MS</vt:lpstr>
      <vt:lpstr>Franklin Gothic Book</vt:lpstr>
      <vt:lpstr>Crop</vt:lpstr>
      <vt:lpstr>The bronze age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bronze age</dc:title>
  <dc:creator>E Sharratt</dc:creator>
  <cp:lastModifiedBy>E Sharratt</cp:lastModifiedBy>
  <cp:revision>1</cp:revision>
  <dcterms:created xsi:type="dcterms:W3CDTF">2021-01-10T20:42:32Z</dcterms:created>
  <dcterms:modified xsi:type="dcterms:W3CDTF">2021-01-10T20:44:47Z</dcterms:modified>
</cp:coreProperties>
</file>