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gif" ContentType="image/gif"/>
  <Default Extension="bin" ContentType="application/vnd.openxmlformats-officedocument.presentationml.printerSettings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2" r:id="rId3"/>
    <p:sldId id="268" r:id="rId4"/>
    <p:sldId id="267" r:id="rId5"/>
    <p:sldId id="269" r:id="rId6"/>
    <p:sldId id="27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4E8F"/>
    <a:srgbClr val="EAEAEA"/>
    <a:srgbClr val="FFFFCC"/>
    <a:srgbClr val="B0B0B0"/>
    <a:srgbClr val="D7D7D7"/>
    <a:srgbClr val="DEA900"/>
    <a:srgbClr val="FF9900"/>
    <a:srgbClr val="A50021"/>
    <a:srgbClr val="CC9B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83" autoAdjust="0"/>
    <p:restoredTop sz="79348" autoAdjust="0"/>
  </p:normalViewPr>
  <p:slideViewPr>
    <p:cSldViewPr snapToGrid="0">
      <p:cViewPr>
        <p:scale>
          <a:sx n="75" d="100"/>
          <a:sy n="75" d="100"/>
        </p:scale>
        <p:origin x="-2904" y="-4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4" Type="http://schemas.openxmlformats.org/officeDocument/2006/relationships/image" Target="../media/image8.wmf"/><Relationship Id="rId1" Type="http://schemas.openxmlformats.org/officeDocument/2006/relationships/image" Target="../media/image5.wmf"/><Relationship Id="rId2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63B88-925D-460D-8E76-164643B118EE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DC2D2-7559-4A38-A0AC-8A137E53FC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3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4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6" Type="http://schemas.openxmlformats.org/officeDocument/2006/relationships/image" Target="../media/image6.wmf"/><Relationship Id="rId7" Type="http://schemas.openxmlformats.org/officeDocument/2006/relationships/oleObject" Target="../embeddings/oleObject3.bin"/><Relationship Id="rId8" Type="http://schemas.openxmlformats.org/officeDocument/2006/relationships/image" Target="../media/image7.wmf"/><Relationship Id="rId9" Type="http://schemas.openxmlformats.org/officeDocument/2006/relationships/oleObject" Target="../embeddings/oleObject4.bin"/><Relationship Id="rId10" Type="http://schemas.openxmlformats.org/officeDocument/2006/relationships/image" Target="../media/image8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4520" y="18864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</a:t>
              </a:r>
              <a:r>
                <a:rPr lang="en-GB" b="1" smtClean="0"/>
                <a:t>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837078" y="907579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95338" y="1064707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Percentages</a:t>
            </a:r>
            <a:endParaRPr lang="en-GB" sz="5000" b="1" dirty="0" smtClean="0"/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18" name="Picture 2" descr="C:\Users\Neil\AppData\Local\Microsoft\Windows\Temporary Internet Files\Content.IE5\8HU7SQ8E\MC90038928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4224" y="3301281"/>
            <a:ext cx="1620317" cy="1848917"/>
          </a:xfrm>
          <a:prstGeom prst="rect">
            <a:avLst/>
          </a:prstGeom>
          <a:noFill/>
        </p:spPr>
      </p:pic>
      <p:pic>
        <p:nvPicPr>
          <p:cNvPr id="19" name="Picture 3" descr="C:\Users\Neil\AppData\Local\Microsoft\Windows\Temporary Internet Files\Content.IE5\F7XIFE2D\MC90039000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9693" y="2286422"/>
            <a:ext cx="1824228" cy="1666951"/>
          </a:xfrm>
          <a:prstGeom prst="rect">
            <a:avLst/>
          </a:prstGeom>
          <a:noFill/>
        </p:spPr>
      </p:pic>
      <p:pic>
        <p:nvPicPr>
          <p:cNvPr id="20" name="Picture 4" descr="C:\Users\Neil\AppData\Local\Microsoft\Windows\Temporary Internet Files\Content.IE5\C5VV9OOO\MC90035261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30280" y="2832075"/>
            <a:ext cx="1801640" cy="1377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Percentages</a:t>
            </a:r>
            <a:endParaRPr lang="en-GB" b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3909" y="1199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What does ‘per cent’ actually mean?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Percentages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8" name="Cloud Callout 37"/>
          <p:cNvSpPr/>
          <p:nvPr/>
        </p:nvSpPr>
        <p:spPr>
          <a:xfrm>
            <a:off x="827584" y="2924944"/>
            <a:ext cx="4032448" cy="2520280"/>
          </a:xfrm>
          <a:prstGeom prst="cloudCallout">
            <a:avLst>
              <a:gd name="adj1" fmla="val 71204"/>
              <a:gd name="adj2" fmla="val 13590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9" name="Picture 38" descr="C:\Users\Neil\AppData\Local\Microsoft\Windows\Temporary Internet Files\Content.IE5\8HU7SQ8E\MC90001333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501008"/>
            <a:ext cx="2952328" cy="2551922"/>
          </a:xfrm>
          <a:prstGeom prst="rect">
            <a:avLst/>
          </a:prstGeom>
          <a:noFill/>
        </p:spPr>
      </p:pic>
      <p:sp>
        <p:nvSpPr>
          <p:cNvPr id="40" name="TextBox 39"/>
          <p:cNvSpPr txBox="1"/>
          <p:nvPr/>
        </p:nvSpPr>
        <p:spPr>
          <a:xfrm>
            <a:off x="1331640" y="3429000"/>
            <a:ext cx="3168352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I’m only 50% of the cucumber I used to be...</a:t>
            </a:r>
            <a:endParaRPr lang="en-GB" sz="2400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62125" y="1460500"/>
            <a:ext cx="5016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/>
                <a:cs typeface="Comic Sans MS"/>
              </a:rPr>
              <a:t>Per cent basically means </a:t>
            </a:r>
            <a:r>
              <a:rPr lang="en-GB" b="1" dirty="0" smtClean="0">
                <a:latin typeface="Comic Sans MS"/>
                <a:cs typeface="Comic Sans MS"/>
              </a:rPr>
              <a:t>‘out of 100’</a:t>
            </a:r>
            <a:r>
              <a:rPr lang="en-GB" dirty="0" smtClean="0"/>
              <a:t>. </a:t>
            </a:r>
          </a:p>
          <a:p>
            <a:endParaRPr lang="en-GB" dirty="0"/>
          </a:p>
          <a:p>
            <a:pPr algn="ctr"/>
            <a:r>
              <a:rPr lang="en-GB" dirty="0" smtClean="0">
                <a:latin typeface="Comic Sans MS"/>
                <a:cs typeface="Comic Sans MS"/>
              </a:rPr>
              <a:t>The prefix </a:t>
            </a:r>
            <a:r>
              <a:rPr lang="en-GB" dirty="0" smtClean="0">
                <a:solidFill>
                  <a:srgbClr val="FF0000"/>
                </a:solidFill>
                <a:latin typeface="Comic Sans MS"/>
                <a:cs typeface="Comic Sans MS"/>
              </a:rPr>
              <a:t>‘</a:t>
            </a:r>
            <a:r>
              <a:rPr lang="en-GB" b="1" i="1" dirty="0" smtClean="0">
                <a:solidFill>
                  <a:srgbClr val="FF0000"/>
                </a:solidFill>
                <a:latin typeface="Comic Sans MS"/>
                <a:cs typeface="Comic Sans MS"/>
              </a:rPr>
              <a:t>cent</a:t>
            </a:r>
            <a:r>
              <a:rPr lang="en-GB" dirty="0" smtClean="0">
                <a:latin typeface="Comic Sans MS"/>
                <a:cs typeface="Comic Sans MS"/>
              </a:rPr>
              <a:t>’ means 100, like in the word </a:t>
            </a:r>
            <a:r>
              <a:rPr lang="en-GB" b="1" dirty="0" smtClean="0">
                <a:solidFill>
                  <a:srgbClr val="FF0000"/>
                </a:solidFill>
                <a:latin typeface="Comic Sans MS"/>
                <a:cs typeface="Comic Sans MS"/>
              </a:rPr>
              <a:t>‘cent</a:t>
            </a:r>
            <a:r>
              <a:rPr lang="en-GB" dirty="0" smtClean="0">
                <a:latin typeface="Comic Sans MS"/>
                <a:cs typeface="Comic Sans MS"/>
              </a:rPr>
              <a:t>ury’ which is 100 years.  </a:t>
            </a:r>
            <a:endParaRPr lang="en-GB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7942987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40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634742" y="6275443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Percentages</a:t>
            </a:r>
            <a:endParaRPr lang="en-GB" b="1" dirty="0" smtClean="0"/>
          </a:p>
        </p:txBody>
      </p:sp>
      <p:sp>
        <p:nvSpPr>
          <p:cNvPr id="8" name="Oval 7"/>
          <p:cNvSpPr/>
          <p:nvPr/>
        </p:nvSpPr>
        <p:spPr>
          <a:xfrm>
            <a:off x="1890899" y="6005159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1933749" y="6020135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3909" y="1127125"/>
            <a:ext cx="8697432" cy="4978934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73579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A percentage is a fraction out of 100. 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Percentages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>
          <a:xfrm>
            <a:off x="2359025" y="1317625"/>
            <a:ext cx="4330700" cy="511175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None/>
              <a:defRPr/>
            </a:pPr>
            <a:r>
              <a:rPr lang="en-GB" sz="2800" smtClean="0"/>
              <a:t>10% =  </a:t>
            </a:r>
          </a:p>
          <a:p>
            <a:pPr>
              <a:buFont typeface="Wingdings" pitchFamily="2" charset="2"/>
              <a:buChar char="u"/>
              <a:defRPr/>
            </a:pPr>
            <a:endParaRPr lang="en-GB" sz="2800" smtClean="0"/>
          </a:p>
          <a:p>
            <a:pPr>
              <a:buFont typeface="Wingdings" pitchFamily="2" charset="2"/>
              <a:buNone/>
              <a:defRPr/>
            </a:pPr>
            <a:r>
              <a:rPr lang="en-GB" sz="2800" smtClean="0"/>
              <a:t>                          </a:t>
            </a:r>
          </a:p>
          <a:p>
            <a:pPr>
              <a:buFont typeface="Wingdings" pitchFamily="2" charset="2"/>
              <a:buNone/>
              <a:defRPr/>
            </a:pPr>
            <a:r>
              <a:rPr lang="en-GB" sz="2800" smtClean="0"/>
              <a:t>             5% = </a:t>
            </a:r>
          </a:p>
          <a:p>
            <a:pPr>
              <a:buFont typeface="Wingdings" pitchFamily="2" charset="2"/>
              <a:buChar char="u"/>
              <a:defRPr/>
            </a:pPr>
            <a:endParaRPr lang="en-GB" sz="2800" smtClean="0"/>
          </a:p>
          <a:p>
            <a:pPr>
              <a:buFont typeface="Wingdings" pitchFamily="2" charset="2"/>
              <a:buNone/>
              <a:defRPr/>
            </a:pPr>
            <a:r>
              <a:rPr lang="en-GB" sz="2800" smtClean="0"/>
              <a:t>62% =</a:t>
            </a:r>
          </a:p>
          <a:p>
            <a:pPr>
              <a:buFont typeface="Wingdings" pitchFamily="2" charset="2"/>
              <a:buChar char="u"/>
              <a:defRPr/>
            </a:pPr>
            <a:endParaRPr lang="en-GB" sz="2800" smtClean="0"/>
          </a:p>
          <a:p>
            <a:pPr>
              <a:buFont typeface="Wingdings" pitchFamily="2" charset="2"/>
              <a:buChar char="u"/>
              <a:defRPr/>
            </a:pPr>
            <a:endParaRPr lang="en-GB" sz="2800" smtClean="0"/>
          </a:p>
          <a:p>
            <a:pPr>
              <a:buFont typeface="Wingdings" pitchFamily="2" charset="2"/>
              <a:buNone/>
              <a:defRPr/>
            </a:pPr>
            <a:r>
              <a:rPr lang="en-GB" sz="2800" smtClean="0"/>
              <a:t>             99% = </a:t>
            </a:r>
          </a:p>
          <a:p>
            <a:pPr>
              <a:buFont typeface="Wingdings" pitchFamily="2" charset="2"/>
              <a:buNone/>
              <a:defRPr/>
            </a:pPr>
            <a:endParaRPr lang="en-GB" sz="2800" dirty="0" smtClean="0"/>
          </a:p>
        </p:txBody>
      </p:sp>
      <p:graphicFrame>
        <p:nvGraphicFramePr>
          <p:cNvPr id="26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9823813"/>
              </p:ext>
            </p:extLst>
          </p:nvPr>
        </p:nvGraphicFramePr>
        <p:xfrm>
          <a:off x="3798888" y="1182688"/>
          <a:ext cx="630237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Equation" r:id="rId3" imgW="342751" imgH="495085" progId="Equation.3">
                  <p:embed/>
                </p:oleObj>
              </mc:Choice>
              <mc:Fallback>
                <p:oleObj name="Equation" r:id="rId3" imgW="342751" imgH="49508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8888" y="1182688"/>
                        <a:ext cx="630237" cy="911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484106"/>
              </p:ext>
            </p:extLst>
          </p:nvPr>
        </p:nvGraphicFramePr>
        <p:xfrm>
          <a:off x="5167313" y="2695575"/>
          <a:ext cx="665162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Equation" r:id="rId5" imgW="342751" imgH="482391" progId="Equation.3">
                  <p:embed/>
                </p:oleObj>
              </mc:Choice>
              <mc:Fallback>
                <p:oleObj name="Equation" r:id="rId5" imgW="342751" imgH="482391" progId="Equation.3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7313" y="2695575"/>
                        <a:ext cx="665162" cy="936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1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317591"/>
              </p:ext>
            </p:extLst>
          </p:nvPr>
        </p:nvGraphicFramePr>
        <p:xfrm>
          <a:off x="3798888" y="3736975"/>
          <a:ext cx="630237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Equation" r:id="rId7" imgW="342751" imgH="495085" progId="Equation.3">
                  <p:embed/>
                </p:oleObj>
              </mc:Choice>
              <mc:Fallback>
                <p:oleObj name="Equation" r:id="rId7" imgW="342751" imgH="49508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8888" y="3736975"/>
                        <a:ext cx="630237" cy="911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8880146"/>
              </p:ext>
            </p:extLst>
          </p:nvPr>
        </p:nvGraphicFramePr>
        <p:xfrm>
          <a:off x="5405438" y="5214938"/>
          <a:ext cx="630237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Equation" r:id="rId9" imgW="342751" imgH="495085" progId="Equation.3">
                  <p:embed/>
                </p:oleObj>
              </mc:Choice>
              <mc:Fallback>
                <p:oleObj name="Equation" r:id="rId9" imgW="342751" imgH="49508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05438" y="5214938"/>
                        <a:ext cx="630237" cy="911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Rounded Rectangle 29"/>
          <p:cNvSpPr/>
          <p:nvPr/>
        </p:nvSpPr>
        <p:spPr>
          <a:xfrm>
            <a:off x="5365751" y="1409699"/>
            <a:ext cx="3111500" cy="116205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A percentage is a fraction out of 100</a:t>
            </a:r>
            <a:r>
              <a:rPr lang="en-GB" b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0495069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Percentage</a:t>
            </a:r>
            <a:endParaRPr lang="en-GB" b="1" dirty="0"/>
          </a:p>
        </p:txBody>
      </p:sp>
      <p:sp>
        <p:nvSpPr>
          <p:cNvPr id="9" name="Rounded Rectangle 8"/>
          <p:cNvSpPr/>
          <p:nvPr/>
        </p:nvSpPr>
        <p:spPr>
          <a:xfrm>
            <a:off x="143909" y="675286"/>
            <a:ext cx="8697432" cy="5515964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What percentage of these shapes are shaded: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Percentages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38" name="Picture 2" descr="http://www.cimt.plymouth.ac.uk/projects/mepres/book7/bk7i17/s3q1.gif"/>
          <p:cNvPicPr>
            <a:picLocks noChangeAspect="1" noChangeArrowheads="1"/>
          </p:cNvPicPr>
          <p:nvPr/>
        </p:nvPicPr>
        <p:blipFill rotWithShape="1">
          <a:blip r:embed="rId2" cstate="print"/>
          <a:srcRect b="32015"/>
          <a:stretch/>
        </p:blipFill>
        <p:spPr bwMode="auto">
          <a:xfrm>
            <a:off x="1980853" y="1426890"/>
            <a:ext cx="4836952" cy="416111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143000" y="2070100"/>
            <a:ext cx="800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47%</a:t>
            </a:r>
            <a:endParaRPr lang="en-GB" dirty="0"/>
          </a:p>
        </p:txBody>
      </p:sp>
      <p:sp>
        <p:nvSpPr>
          <p:cNvPr id="40" name="TextBox 39"/>
          <p:cNvSpPr txBox="1"/>
          <p:nvPr/>
        </p:nvSpPr>
        <p:spPr>
          <a:xfrm>
            <a:off x="6972300" y="2070100"/>
            <a:ext cx="584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dirty="0" smtClean="0"/>
              <a:t>                                                                                                                                                                                                                     36%</a:t>
            </a:r>
            <a:endParaRPr lang="en-GB" dirty="0"/>
          </a:p>
        </p:txBody>
      </p:sp>
      <p:sp>
        <p:nvSpPr>
          <p:cNvPr id="41" name="TextBox 40"/>
          <p:cNvSpPr txBox="1"/>
          <p:nvPr/>
        </p:nvSpPr>
        <p:spPr>
          <a:xfrm>
            <a:off x="1104900" y="4152900"/>
            <a:ext cx="584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dirty="0" smtClean="0"/>
              <a:t>                                                                                                                                                                                                                     28%</a:t>
            </a:r>
            <a:endParaRPr lang="en-GB" dirty="0"/>
          </a:p>
        </p:txBody>
      </p:sp>
      <p:sp>
        <p:nvSpPr>
          <p:cNvPr id="42" name="TextBox 41"/>
          <p:cNvSpPr txBox="1"/>
          <p:nvPr/>
        </p:nvSpPr>
        <p:spPr>
          <a:xfrm>
            <a:off x="7035800" y="4140200"/>
            <a:ext cx="584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dirty="0" smtClean="0"/>
              <a:t>                                                                                                                                                                                                                     30%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20167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0" grpId="0"/>
      <p:bldP spid="41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634742" y="6275443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Percentages</a:t>
            </a:r>
            <a:endParaRPr lang="en-GB" b="1" dirty="0" smtClean="0"/>
          </a:p>
        </p:txBody>
      </p:sp>
      <p:sp>
        <p:nvSpPr>
          <p:cNvPr id="9" name="Rounded Rectangle 8"/>
          <p:cNvSpPr/>
          <p:nvPr/>
        </p:nvSpPr>
        <p:spPr>
          <a:xfrm>
            <a:off x="258209" y="1228725"/>
            <a:ext cx="8697432" cy="4978934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73579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Decimals can also be written a percentages. 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Percentages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0" name="Rounded Rectangle 29"/>
          <p:cNvSpPr/>
          <p:nvPr/>
        </p:nvSpPr>
        <p:spPr>
          <a:xfrm>
            <a:off x="5454651" y="1536701"/>
            <a:ext cx="3111500" cy="130175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A percentage is a fraction out of 100</a:t>
            </a:r>
            <a:r>
              <a:rPr lang="en-GB" b="1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endParaRPr lang="en-GB" b="1" dirty="0">
              <a:solidFill>
                <a:srgbClr val="FF0000"/>
              </a:solidFill>
            </a:endParaRPr>
          </a:p>
          <a:p>
            <a:pPr algn="ctr"/>
            <a:r>
              <a:rPr lang="en-GB" b="1" dirty="0" smtClean="0">
                <a:solidFill>
                  <a:srgbClr val="FF0000"/>
                </a:solidFill>
              </a:rPr>
              <a:t>1/100 = 0.01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8" name="Rectangle 7"/>
          <p:cNvSpPr txBox="1">
            <a:spLocks noChangeArrowheads="1"/>
          </p:cNvSpPr>
          <p:nvPr/>
        </p:nvSpPr>
        <p:spPr>
          <a:xfrm>
            <a:off x="457200" y="1600200"/>
            <a:ext cx="4038600" cy="453072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 sz="6600" smtClean="0">
                <a:latin typeface="Comic Sans MS" charset="0"/>
              </a:rPr>
              <a:t>17% =</a:t>
            </a:r>
          </a:p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 sz="6600" smtClean="0">
                <a:latin typeface="Comic Sans MS" charset="0"/>
              </a:rPr>
              <a:t>35% =</a:t>
            </a:r>
          </a:p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 sz="6600" smtClean="0">
                <a:latin typeface="Comic Sans MS" charset="0"/>
              </a:rPr>
              <a:t>5%   =</a:t>
            </a:r>
            <a:endParaRPr lang="en-GB" sz="6600" dirty="0">
              <a:latin typeface="Comic Sans MS" charset="0"/>
            </a:endParaRPr>
          </a:p>
        </p:txBody>
      </p:sp>
      <p:sp>
        <p:nvSpPr>
          <p:cNvPr id="39" name="Rectangle 8"/>
          <p:cNvSpPr txBox="1">
            <a:spLocks noChangeArrowheads="1"/>
          </p:cNvSpPr>
          <p:nvPr/>
        </p:nvSpPr>
        <p:spPr>
          <a:xfrm>
            <a:off x="3101975" y="1511300"/>
            <a:ext cx="5381625" cy="453072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 sz="6600" dirty="0" smtClean="0">
                <a:latin typeface="Comic Sans MS" charset="0"/>
              </a:rPr>
              <a:t>0.17</a:t>
            </a:r>
          </a:p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 sz="6600" dirty="0" smtClean="0">
                <a:latin typeface="Comic Sans MS" charset="0"/>
              </a:rPr>
              <a:t>0.35</a:t>
            </a:r>
            <a:endParaRPr lang="en-GB" sz="4400" b="1" i="1" dirty="0" smtClean="0">
              <a:solidFill>
                <a:srgbClr val="FF0000"/>
              </a:solidFill>
              <a:latin typeface="Chiller" charset="0"/>
            </a:endParaRPr>
          </a:p>
          <a:p>
            <a:pPr>
              <a:lnSpc>
                <a:spcPct val="90000"/>
              </a:lnSpc>
              <a:buFont typeface="Wingdings" charset="0"/>
              <a:buNone/>
            </a:pPr>
            <a:r>
              <a:rPr lang="en-GB" sz="7200" dirty="0" smtClean="0">
                <a:latin typeface="Comic Sans MS" charset="0"/>
              </a:rPr>
              <a:t>0.05 </a:t>
            </a:r>
            <a:r>
              <a:rPr lang="en-GB" sz="4000" dirty="0" smtClean="0">
                <a:solidFill>
                  <a:srgbClr val="FF0000"/>
                </a:solidFill>
                <a:latin typeface="Comic Sans MS" charset="0"/>
              </a:rPr>
              <a:t>(Take Care) </a:t>
            </a:r>
            <a:endParaRPr lang="en-GB" sz="7200" dirty="0">
              <a:solidFill>
                <a:srgbClr val="FF0000"/>
              </a:solidFill>
              <a:latin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3550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3966" y="355600"/>
            <a:ext cx="4652434" cy="6295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4008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2650</TotalTime>
  <Words>160</Words>
  <Application>Microsoft Macintosh PowerPoint</Application>
  <PresentationFormat>On-screen Show (4:3)</PresentationFormat>
  <Paragraphs>44</Paragraphs>
  <Slides>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Office Theme</vt:lpstr>
      <vt:lpstr>Microsoft Equation 3.0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Emily Sharratt</cp:lastModifiedBy>
  <cp:revision>275</cp:revision>
  <dcterms:created xsi:type="dcterms:W3CDTF">2010-11-29T19:11:46Z</dcterms:created>
  <dcterms:modified xsi:type="dcterms:W3CDTF">2020-05-08T18:23:40Z</dcterms:modified>
</cp:coreProperties>
</file>