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4" r:id="rId3"/>
    <p:sldId id="267" r:id="rId4"/>
    <p:sldId id="268" r:id="rId5"/>
    <p:sldId id="26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79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A4E0A6-F7DC-344B-AF80-64E92BEE55FE}" v="43" dt="2021-02-06T17:54:29.1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43"/>
    <p:restoredTop sz="96327"/>
  </p:normalViewPr>
  <p:slideViewPr>
    <p:cSldViewPr snapToGrid="0" snapToObjects="1">
      <p:cViewPr varScale="1">
        <p:scale>
          <a:sx n="104" d="100"/>
          <a:sy n="104" d="100"/>
        </p:scale>
        <p:origin x="232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6D93F-01D3-784D-872C-A07021C451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CAA12E-AC88-F240-9B18-9A3D8FAF5C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A9CED-6DBE-D44E-AC61-854C72E8B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1C04-BB85-6643-BF05-113E9DEF802E}" type="datetimeFigureOut">
              <a:rPr lang="en-US" smtClean="0"/>
              <a:t>2/6/21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A0A9B-4C7E-3349-83B8-1097BC127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F29B4F-B252-9842-AF9A-8D9A8222B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699A-B1E7-B54D-A990-53D50B767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63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2ECB5-8DC0-904F-9B67-898B286D3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7AE66C-378F-F946-BF83-96E418BFBB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BF0489-C16D-3847-A875-515260603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1C04-BB85-6643-BF05-113E9DEF802E}" type="datetimeFigureOut">
              <a:rPr lang="en-US" smtClean="0"/>
              <a:t>2/6/21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E6028F-1708-8F4B-8233-A60E9DB2C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EC9185-52C9-B84A-847B-AC255E97F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699A-B1E7-B54D-A990-53D50B767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849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4E7B2-4F4F-E545-AC2C-FC1501BDF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75B3C6-D71A-3742-A92E-27CA83DD72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EF277A-C43C-1D48-8254-66F6E7881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1C04-BB85-6643-BF05-113E9DEF802E}" type="datetimeFigureOut">
              <a:rPr lang="en-US" smtClean="0"/>
              <a:t>2/6/21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D5D23D-9D0D-BD4C-86D3-6C7974CA4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79359-4AB4-2F48-A8C7-8B9959D4A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699A-B1E7-B54D-A990-53D50B767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337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F9D4F-8D42-4F42-B2F7-E9C82C82C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C8E82E-69D3-AF43-BE8A-6E803ACCEA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FA985D-71F0-3848-8CAB-B1B0CA54FA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D043B4-FE81-C547-B3E6-B5A3AA74C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1C04-BB85-6643-BF05-113E9DEF802E}" type="datetimeFigureOut">
              <a:rPr lang="en-US" smtClean="0"/>
              <a:t>2/6/21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ADA5F6-F587-3144-B6A9-7BC51BA8D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AD1EA7-9710-0D4F-9CCF-24D183398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699A-B1E7-B54D-A990-53D50B767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750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FF59B-7CE3-974B-8775-1CEE52A9A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7673FF-D42A-6344-AB8A-60166D09C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01D894-ECCD-7D47-BC6F-89951A6BD7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5E4A41-DEA2-8D46-82DE-FA4C398D61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5A77DC-029D-7644-803A-26FBAA0534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74BAF0-2463-4843-ADD8-27B2BC286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1C04-BB85-6643-BF05-113E9DEF802E}" type="datetimeFigureOut">
              <a:rPr lang="en-US" smtClean="0"/>
              <a:t>2/6/21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770CB3-D0C4-4B4C-935F-39A15FF95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4800EA-CA15-1841-AD87-63636E584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699A-B1E7-B54D-A990-53D50B767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6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28D26-323B-EF45-8D1A-627DFFC0C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F67547-2892-6E41-81D8-87E2B8761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1C04-BB85-6643-BF05-113E9DEF802E}" type="datetimeFigureOut">
              <a:rPr lang="en-US" smtClean="0"/>
              <a:t>2/6/21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576EAF-C126-ED40-8E39-BF23BB6CE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1C0EC7-7A63-534E-8FCC-292CD87DE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699A-B1E7-B54D-A990-53D50B767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404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A347E9-5ADE-8146-B072-F180D93C1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1C04-BB85-6643-BF05-113E9DEF802E}" type="datetimeFigureOut">
              <a:rPr lang="en-US" smtClean="0"/>
              <a:t>2/6/21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F991C0-BB46-F747-A1D6-03B058E98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75A0F8-7DFC-0D41-ADF2-A9B714BBA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699A-B1E7-B54D-A990-53D50B767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585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E2553-AD17-1147-B317-D64D5F396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C9C8B9-E6FA-C840-9BCE-96B199FD8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71F3BA-646C-244E-8222-84F0443BA4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4841AA-7B0F-DE4A-8124-0BBE816B6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1C04-BB85-6643-BF05-113E9DEF802E}" type="datetimeFigureOut">
              <a:rPr lang="en-US" smtClean="0"/>
              <a:t>2/6/21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051DD6-A60F-E348-A78A-A1889A3FC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D07BA4-EC32-D84B-9F29-3D9FE9E69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699A-B1E7-B54D-A990-53D50B767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35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55202-A432-2C48-96CD-8CBF6BB28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C4A467-D221-024E-A06B-E0176202BC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A815DC-C63D-9840-9223-F12EB0B53B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823744-B60C-044B-A822-363DC866A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1C04-BB85-6643-BF05-113E9DEF802E}" type="datetimeFigureOut">
              <a:rPr lang="en-US" smtClean="0"/>
              <a:t>2/6/21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DBDA0A-E5C8-A64A-9C9C-C732FD477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ABFA5B-5B0D-2446-B3FB-530B8444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699A-B1E7-B54D-A990-53D50B767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133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D21E7-A4D5-4A45-A681-5D1465834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7262DF-F4CD-1447-9C01-0F1658BA1E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3EF683-FA03-594F-8EE4-F08834F52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1C04-BB85-6643-BF05-113E9DEF802E}" type="datetimeFigureOut">
              <a:rPr lang="en-US" smtClean="0"/>
              <a:t>2/6/21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FD17CC-D305-034E-8912-20F1999F5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2446D3-5EED-7D4D-B1F5-7E05BA379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699A-B1E7-B54D-A990-53D50B767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860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A9658B-A2C8-7443-8D8D-71DEFCA9A9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4C3F07-12CC-444D-950A-965E617CF0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861D5-971F-104D-A798-CF4C46ABB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1C04-BB85-6643-BF05-113E9DEF802E}" type="datetimeFigureOut">
              <a:rPr lang="en-US" smtClean="0"/>
              <a:t>2/6/21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89D09B-7E94-3F4B-BAB4-79349BE69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C4121A-8F7B-4943-825B-65B25A4BB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699A-B1E7-B54D-A990-53D50B767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6479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6A4AF0B5-585A-9C4A-B847-5D1ADC03D11A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1205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04F6B3-93B0-EC4D-AB27-A7060D656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91BCC-4C9D-0741-B629-7B45FB00DC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D3976E-4DE7-AC42-93C2-FC8B75B8A1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01C04-BB85-6643-BF05-113E9DEF802E}" type="datetimeFigureOut">
              <a:rPr lang="en-US" smtClean="0"/>
              <a:t>2/6/21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4C56F5-C6BB-8F4A-9CCB-E68CAFCF90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B7A07F-BA5A-1A4C-9CE9-5AAA417AE8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3699A-B1E7-B54D-A990-53D50B767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E068CE-C419-B44D-8AED-133FED8615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338" y="640080"/>
            <a:ext cx="3734014" cy="3566160"/>
          </a:xfrm>
        </p:spPr>
        <p:txBody>
          <a:bodyPr anchor="b">
            <a:normAutofit/>
          </a:bodyPr>
          <a:lstStyle/>
          <a:p>
            <a:pPr algn="l"/>
            <a:r>
              <a:rPr lang="en-US" sz="5400"/>
              <a:t>Key Stage 2 Literacy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E1E4FA-ED1A-7640-9D21-DCE173BB8F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>
            <a:normAutofit/>
          </a:bodyPr>
          <a:lstStyle/>
          <a:p>
            <a:pPr algn="l"/>
            <a:r>
              <a:rPr lang="en-US"/>
              <a:t>Persuasive Writing </a:t>
            </a:r>
          </a:p>
        </p:txBody>
      </p:sp>
      <p:sp>
        <p:nvSpPr>
          <p:cNvPr id="73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Image result for writing clipart">
            <a:extLst>
              <a:ext uri="{FF2B5EF4-FFF2-40B4-BE49-F238E27FC236}">
                <a16:creationId xmlns:a16="http://schemas.microsoft.com/office/drawing/2014/main" id="{70A043D5-9A9F-FE45-9FF9-2ADCE7DB31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7" b="21630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780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>
            <a:extLst>
              <a:ext uri="{FF2B5EF4-FFF2-40B4-BE49-F238E27FC236}">
                <a16:creationId xmlns:a16="http://schemas.microsoft.com/office/drawing/2014/main" id="{4F3EE600-434C-214C-AB83-DFD1F3E57B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40432" y="4405314"/>
            <a:ext cx="3073400" cy="495108"/>
          </a:xfrm>
          <a:prstGeom prst="rect">
            <a:avLst/>
          </a:prstGeom>
          <a:noFill/>
          <a:ln w="25400">
            <a:solidFill>
              <a:srgbClr val="003F7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Its purpose is to </a:t>
            </a:r>
            <a:r>
              <a:rPr lang="en-GB" altLang="en-US" dirty="0">
                <a:solidFill>
                  <a:srgbClr val="FF0000"/>
                </a:solidFill>
              </a:rPr>
              <a:t>sell</a:t>
            </a:r>
            <a:r>
              <a:rPr lang="en-GB" altLang="en-US" dirty="0">
                <a:solidFill>
                  <a:schemeClr val="tx1"/>
                </a:solidFill>
              </a:rPr>
              <a:t> to people.</a:t>
            </a:r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5DBB4768-E27C-8B4D-BC59-A750063FE0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1639" y="3632201"/>
            <a:ext cx="3094037" cy="773113"/>
          </a:xfrm>
          <a:prstGeom prst="rect">
            <a:avLst/>
          </a:prstGeom>
          <a:noFill/>
          <a:ln w="25400">
            <a:solidFill>
              <a:srgbClr val="003F7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makes it appeal to the reader’s </a:t>
            </a:r>
            <a:r>
              <a:rPr lang="en-GB" altLang="en-US">
                <a:solidFill>
                  <a:srgbClr val="FF0000"/>
                </a:solidFill>
              </a:rPr>
              <a:t>personality.</a:t>
            </a:r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1917A0C4-B93A-9249-A0A7-218B4443D9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2526" y="2532064"/>
            <a:ext cx="3008313" cy="772107"/>
          </a:xfrm>
          <a:prstGeom prst="rect">
            <a:avLst/>
          </a:prstGeom>
          <a:noFill/>
          <a:ln w="25400">
            <a:solidFill>
              <a:srgbClr val="003F7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 sends a </a:t>
            </a:r>
            <a:r>
              <a:rPr lang="en-GB" altLang="en-US" dirty="0">
                <a:solidFill>
                  <a:srgbClr val="FF0000"/>
                </a:solidFill>
              </a:rPr>
              <a:t>positive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>
                <a:solidFill>
                  <a:srgbClr val="FF0000"/>
                </a:solidFill>
              </a:rPr>
              <a:t>message</a:t>
            </a:r>
            <a:r>
              <a:rPr lang="en-GB" altLang="en-US" dirty="0">
                <a:solidFill>
                  <a:schemeClr val="tx1"/>
                </a:solidFill>
              </a:rPr>
              <a:t> about the product or service.</a:t>
            </a:r>
          </a:p>
        </p:txBody>
      </p:sp>
      <p:sp>
        <p:nvSpPr>
          <p:cNvPr id="9221" name="Title 20">
            <a:extLst>
              <a:ext uri="{FF2B5EF4-FFF2-40B4-BE49-F238E27FC236}">
                <a16:creationId xmlns:a16="http://schemas.microsoft.com/office/drawing/2014/main" id="{96DE5ED2-A291-CF4E-85CB-C9DBDCD46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604839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/>
              <a:t>How does persuasive writing help to sell a product or service?</a:t>
            </a:r>
          </a:p>
        </p:txBody>
      </p:sp>
      <p:sp>
        <p:nvSpPr>
          <p:cNvPr id="9222" name="Rectangle 4">
            <a:extLst>
              <a:ext uri="{FF2B5EF4-FFF2-40B4-BE49-F238E27FC236}">
                <a16:creationId xmlns:a16="http://schemas.microsoft.com/office/drawing/2014/main" id="{388B366D-290C-A54A-A2E1-CC0AECDDF5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1639" y="1944689"/>
            <a:ext cx="3094037" cy="772107"/>
          </a:xfrm>
          <a:prstGeom prst="rect">
            <a:avLst/>
          </a:prstGeom>
          <a:noFill/>
          <a:ln w="25400">
            <a:solidFill>
              <a:srgbClr val="003F7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 helps to aim the advert at a particular </a:t>
            </a:r>
            <a:r>
              <a:rPr lang="en-GB" altLang="en-US" dirty="0">
                <a:solidFill>
                  <a:srgbClr val="FF0000"/>
                </a:solidFill>
              </a:rPr>
              <a:t>type of customer.</a:t>
            </a:r>
          </a:p>
        </p:txBody>
      </p:sp>
      <p:pic>
        <p:nvPicPr>
          <p:cNvPr id="9223" name="Picture 1">
            <a:extLst>
              <a:ext uri="{FF2B5EF4-FFF2-40B4-BE49-F238E27FC236}">
                <a16:creationId xmlns:a16="http://schemas.microsoft.com/office/drawing/2014/main" id="{FD29FAD5-0FC8-6346-AC8C-00E77A2C59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74621">
            <a:off x="4112419" y="2726532"/>
            <a:ext cx="3957638" cy="259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9701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  <p:bldP spid="9219" grpId="0" animBg="1"/>
      <p:bldP spid="9220" grpId="0" animBg="1"/>
      <p:bldP spid="92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70A1C-1CAF-7942-9D6E-49C9C89F4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Features of a good advert: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5F48B8-5182-554F-AFC2-D8D9831190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23" b="4898"/>
          <a:stretch/>
        </p:blipFill>
        <p:spPr>
          <a:xfrm>
            <a:off x="4036693" y="1300206"/>
            <a:ext cx="4118613" cy="5384799"/>
          </a:xfrm>
          <a:prstGeom prst="rect">
            <a:avLst/>
          </a:prstGeom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A4969875-12A9-3345-A48C-52E8F49C49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5306" y="1225647"/>
            <a:ext cx="3633040" cy="495108"/>
          </a:xfrm>
          <a:prstGeom prst="rect">
            <a:avLst/>
          </a:prstGeom>
          <a:noFill/>
          <a:ln w="25400">
            <a:solidFill>
              <a:srgbClr val="003F7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Name of the place being advertised 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3C3719-6435-4F4D-B676-333DD911F5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7524" y="1720755"/>
            <a:ext cx="2529169" cy="49510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Superlative adjectives.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47B04084-C582-594A-9DB5-183FFCF9AD72}"/>
              </a:ext>
            </a:extLst>
          </p:cNvPr>
          <p:cNvCxnSpPr/>
          <p:nvPr/>
        </p:nvCxnSpPr>
        <p:spPr>
          <a:xfrm>
            <a:off x="3867665" y="1841157"/>
            <a:ext cx="432486" cy="12356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285F13C6-A783-6A4D-83B4-0D6FF1E948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1287" y="2463417"/>
            <a:ext cx="1301427" cy="495108"/>
          </a:xfrm>
          <a:prstGeom prst="rect">
            <a:avLst/>
          </a:prstGeom>
          <a:noFill/>
          <a:ln w="254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Alliteration.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A82F102-A791-654C-A875-E14A282EA787}"/>
              </a:ext>
            </a:extLst>
          </p:cNvPr>
          <p:cNvCxnSpPr>
            <a:cxnSpLocks/>
          </p:cNvCxnSpPr>
          <p:nvPr/>
        </p:nvCxnSpPr>
        <p:spPr>
          <a:xfrm flipV="1">
            <a:off x="3072714" y="2557849"/>
            <a:ext cx="1227437" cy="27710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2E32C13-1716-AC45-B3FE-D5D692003904}"/>
              </a:ext>
            </a:extLst>
          </p:cNvPr>
          <p:cNvCxnSpPr>
            <a:cxnSpLocks/>
          </p:cNvCxnSpPr>
          <p:nvPr/>
        </p:nvCxnSpPr>
        <p:spPr>
          <a:xfrm flipV="1">
            <a:off x="3072714" y="2139092"/>
            <a:ext cx="2265406" cy="61909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352A83E2-55AE-0342-95BB-73875CD9EE49}"/>
              </a:ext>
            </a:extLst>
          </p:cNvPr>
          <p:cNvCxnSpPr>
            <a:cxnSpLocks/>
          </p:cNvCxnSpPr>
          <p:nvPr/>
        </p:nvCxnSpPr>
        <p:spPr>
          <a:xfrm flipV="1">
            <a:off x="3072637" y="2557849"/>
            <a:ext cx="2430315" cy="36674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D4A0C8F6-4A1B-E046-AFB9-567F906867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61074" y="4753536"/>
            <a:ext cx="1781531" cy="772107"/>
          </a:xfrm>
          <a:prstGeom prst="rect">
            <a:avLst/>
          </a:prstGeom>
          <a:noFill/>
          <a:ln w="254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Special Offers / incentives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22B1133-A89C-A34A-A942-C5ED45AE14AD}"/>
              </a:ext>
            </a:extLst>
          </p:cNvPr>
          <p:cNvCxnSpPr/>
          <p:nvPr/>
        </p:nvCxnSpPr>
        <p:spPr>
          <a:xfrm flipH="1">
            <a:off x="5881816" y="4753536"/>
            <a:ext cx="2679258" cy="11502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D61CC0A8-CE08-B543-9FC1-5DB8D696DD17}"/>
              </a:ext>
            </a:extLst>
          </p:cNvPr>
          <p:cNvCxnSpPr>
            <a:cxnSpLocks/>
            <a:stCxn id="15" idx="1"/>
          </p:cNvCxnSpPr>
          <p:nvPr/>
        </p:nvCxnSpPr>
        <p:spPr>
          <a:xfrm flipH="1" flipV="1">
            <a:off x="6931944" y="5020962"/>
            <a:ext cx="1629130" cy="11862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099364ED-C6CA-E342-A0F6-8A12EB6E2E4A}"/>
              </a:ext>
            </a:extLst>
          </p:cNvPr>
          <p:cNvCxnSpPr>
            <a:cxnSpLocks/>
          </p:cNvCxnSpPr>
          <p:nvPr/>
        </p:nvCxnSpPr>
        <p:spPr>
          <a:xfrm flipH="1">
            <a:off x="7302843" y="5248644"/>
            <a:ext cx="1258232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Rectangle 4">
            <a:extLst>
              <a:ext uri="{FF2B5EF4-FFF2-40B4-BE49-F238E27FC236}">
                <a16:creationId xmlns:a16="http://schemas.microsoft.com/office/drawing/2014/main" id="{195BA53B-61E9-D04D-977A-E29C76908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5306" y="2305222"/>
            <a:ext cx="1136975" cy="495108"/>
          </a:xfrm>
          <a:prstGeom prst="rect">
            <a:avLst/>
          </a:prstGeom>
          <a:noFill/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Pictures.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EE81BD59-631B-394B-A5C7-E3E5DA9961B9}"/>
              </a:ext>
            </a:extLst>
          </p:cNvPr>
          <p:cNvCxnSpPr>
            <a:cxnSpLocks/>
          </p:cNvCxnSpPr>
          <p:nvPr/>
        </p:nvCxnSpPr>
        <p:spPr>
          <a:xfrm>
            <a:off x="3167410" y="2932556"/>
            <a:ext cx="1129623" cy="149116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8" name="Rectangle 4">
            <a:extLst>
              <a:ext uri="{FF2B5EF4-FFF2-40B4-BE49-F238E27FC236}">
                <a16:creationId xmlns:a16="http://schemas.microsoft.com/office/drawing/2014/main" id="{B92FFDAC-6661-9044-BF3F-37F0E047AC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4465" y="3347728"/>
            <a:ext cx="2120289" cy="495108"/>
          </a:xfrm>
          <a:prstGeom prst="rect">
            <a:avLst/>
          </a:prstGeom>
          <a:noFill/>
          <a:ln w="25400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Key information. 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99D2F934-F6B5-9D46-A7B6-79914CEEA0DF}"/>
              </a:ext>
            </a:extLst>
          </p:cNvPr>
          <p:cNvCxnSpPr>
            <a:cxnSpLocks/>
          </p:cNvCxnSpPr>
          <p:nvPr/>
        </p:nvCxnSpPr>
        <p:spPr>
          <a:xfrm flipV="1">
            <a:off x="3238785" y="2958525"/>
            <a:ext cx="870028" cy="766273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4">
            <a:extLst>
              <a:ext uri="{FF2B5EF4-FFF2-40B4-BE49-F238E27FC236}">
                <a16:creationId xmlns:a16="http://schemas.microsoft.com/office/drawing/2014/main" id="{513D88EF-1D4B-DC4C-BB19-B2D476246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1963" y="4082037"/>
            <a:ext cx="1686145" cy="495108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Exaggeration. 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02DDFB80-5322-7445-8CA1-801204EEB814}"/>
              </a:ext>
            </a:extLst>
          </p:cNvPr>
          <p:cNvCxnSpPr/>
          <p:nvPr/>
        </p:nvCxnSpPr>
        <p:spPr>
          <a:xfrm flipV="1">
            <a:off x="3398108" y="3534032"/>
            <a:ext cx="898925" cy="6796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0D2DD1AE-81F9-A440-BF5B-DB256B87B9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93891" y="5661107"/>
            <a:ext cx="1781531" cy="772107"/>
          </a:xfrm>
          <a:prstGeom prst="rect">
            <a:avLst/>
          </a:prstGeom>
          <a:noFill/>
          <a:ln w="25400">
            <a:solidFill>
              <a:srgbClr val="AB794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Finishes with an instruction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8201EBE6-A643-5A4D-BA50-0E39DFFDE715}"/>
              </a:ext>
            </a:extLst>
          </p:cNvPr>
          <p:cNvCxnSpPr>
            <a:cxnSpLocks/>
          </p:cNvCxnSpPr>
          <p:nvPr/>
        </p:nvCxnSpPr>
        <p:spPr>
          <a:xfrm flipH="1">
            <a:off x="8056605" y="5934805"/>
            <a:ext cx="737286" cy="422859"/>
          </a:xfrm>
          <a:prstGeom prst="straightConnector1">
            <a:avLst/>
          </a:prstGeom>
          <a:ln>
            <a:solidFill>
              <a:srgbClr val="AB794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4">
            <a:extLst>
              <a:ext uri="{FF2B5EF4-FFF2-40B4-BE49-F238E27FC236}">
                <a16:creationId xmlns:a16="http://schemas.microsoft.com/office/drawing/2014/main" id="{5C22A914-80CE-6244-82C4-274444DBF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23793" y="3529379"/>
            <a:ext cx="1136975" cy="772107"/>
          </a:xfrm>
          <a:prstGeom prst="rect">
            <a:avLst/>
          </a:prstGeom>
          <a:noFill/>
          <a:ln w="254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Positive language.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D113EF72-3C5F-1C42-A746-859D86EEADAE}"/>
              </a:ext>
            </a:extLst>
          </p:cNvPr>
          <p:cNvCxnSpPr>
            <a:stCxn id="40" idx="1"/>
          </p:cNvCxnSpPr>
          <p:nvPr/>
        </p:nvCxnSpPr>
        <p:spPr>
          <a:xfrm flipH="1" flipV="1">
            <a:off x="8056605" y="3915432"/>
            <a:ext cx="667188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val 42">
            <a:extLst>
              <a:ext uri="{FF2B5EF4-FFF2-40B4-BE49-F238E27FC236}">
                <a16:creationId xmlns:a16="http://schemas.microsoft.com/office/drawing/2014/main" id="{C694D9A3-188D-914E-A9C0-03F9C543B2F0}"/>
              </a:ext>
            </a:extLst>
          </p:cNvPr>
          <p:cNvSpPr/>
          <p:nvPr/>
        </p:nvSpPr>
        <p:spPr>
          <a:xfrm>
            <a:off x="6227805" y="4323169"/>
            <a:ext cx="420130" cy="201100"/>
          </a:xfrm>
          <a:prstGeom prst="ellipse">
            <a:avLst/>
          </a:pr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367889E3-0603-5343-AA87-893BDA0E69C3}"/>
              </a:ext>
            </a:extLst>
          </p:cNvPr>
          <p:cNvSpPr/>
          <p:nvPr/>
        </p:nvSpPr>
        <p:spPr>
          <a:xfrm>
            <a:off x="6511813" y="3297845"/>
            <a:ext cx="791029" cy="201100"/>
          </a:xfrm>
          <a:prstGeom prst="ellipse">
            <a:avLst/>
          </a:pr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3CBEADFF-1214-264A-8293-4FE6B77F8072}"/>
              </a:ext>
            </a:extLst>
          </p:cNvPr>
          <p:cNvSpPr/>
          <p:nvPr/>
        </p:nvSpPr>
        <p:spPr>
          <a:xfrm>
            <a:off x="7409468" y="4032835"/>
            <a:ext cx="485501" cy="201100"/>
          </a:xfrm>
          <a:prstGeom prst="ellipse">
            <a:avLst/>
          </a:pr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1B2641C1-4488-384E-BA0F-BDB857870952}"/>
              </a:ext>
            </a:extLst>
          </p:cNvPr>
          <p:cNvSpPr/>
          <p:nvPr/>
        </p:nvSpPr>
        <p:spPr>
          <a:xfrm>
            <a:off x="6429688" y="4156355"/>
            <a:ext cx="873154" cy="201100"/>
          </a:xfrm>
          <a:prstGeom prst="ellipse">
            <a:avLst/>
          </a:pr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56F64FF4-BD69-6D4A-BC1C-0345AD1C0211}"/>
              </a:ext>
            </a:extLst>
          </p:cNvPr>
          <p:cNvSpPr/>
          <p:nvPr/>
        </p:nvSpPr>
        <p:spPr>
          <a:xfrm>
            <a:off x="4505237" y="3012818"/>
            <a:ext cx="832883" cy="163707"/>
          </a:xfrm>
          <a:prstGeom prst="ellipse">
            <a:avLst/>
          </a:pr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10DAE07C-2AF0-9346-AA93-6D1DEABE9664}"/>
              </a:ext>
            </a:extLst>
          </p:cNvPr>
          <p:cNvCxnSpPr>
            <a:cxnSpLocks/>
          </p:cNvCxnSpPr>
          <p:nvPr/>
        </p:nvCxnSpPr>
        <p:spPr>
          <a:xfrm flipH="1" flipV="1">
            <a:off x="6429688" y="2958525"/>
            <a:ext cx="2479534" cy="179501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5894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15" grpId="0" animBg="1"/>
      <p:bldP spid="24" grpId="0" animBg="1"/>
      <p:bldP spid="28" grpId="0" animBg="1"/>
      <p:bldP spid="33" grpId="0" animBg="1"/>
      <p:bldP spid="36" grpId="0" animBg="1"/>
      <p:bldP spid="40" grpId="0" animBg="1"/>
      <p:bldP spid="43" grpId="0" animBg="1"/>
      <p:bldP spid="44" grpId="0" animBg="1"/>
      <p:bldP spid="45" grpId="0" animBg="1"/>
      <p:bldP spid="47" grpId="0" animBg="1"/>
      <p:bldP spid="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A6ADC-D42F-5F48-B874-1F7E3A325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features of a good advert: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DBA7A2-9541-1741-BAA6-C4BEC7C494AD}"/>
              </a:ext>
            </a:extLst>
          </p:cNvPr>
          <p:cNvSpPr txBox="1"/>
          <p:nvPr/>
        </p:nvSpPr>
        <p:spPr>
          <a:xfrm>
            <a:off x="1161535" y="1631092"/>
            <a:ext cx="919342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/>
              <a:t>Name</a:t>
            </a:r>
            <a:r>
              <a:rPr lang="en-GB" dirty="0"/>
              <a:t> - share the name of the item or place you are advertising.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/>
              <a:t>Persuasive language</a:t>
            </a:r>
            <a:r>
              <a:rPr lang="en-GB" dirty="0"/>
              <a:t> - use </a:t>
            </a:r>
            <a:r>
              <a:rPr lang="en-GB" b="1" dirty="0"/>
              <a:t>positive </a:t>
            </a:r>
            <a:r>
              <a:rPr lang="en-GB" dirty="0"/>
              <a:t>language that will appeal to the customer. Such as ‘relax’, ‘awesome’.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/>
              <a:t>Superlative adjectives. For example, </a:t>
            </a:r>
            <a:r>
              <a:rPr lang="en-GB" dirty="0"/>
              <a:t>‘best’, ‘fastest’, ‘most amazing’.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  <a:r>
              <a:rPr lang="en-GB" b="1" dirty="0"/>
              <a:t>Hyperbole</a:t>
            </a:r>
            <a:r>
              <a:rPr lang="en-GB" dirty="0"/>
              <a:t> - exaggerate all the positive points about the product. For example, the world’s greatest!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/>
              <a:t>Alliteration or rhyme- </a:t>
            </a:r>
            <a:r>
              <a:rPr lang="en-GB" dirty="0"/>
              <a:t>use alliteration or rhyme to create catchy slogans. For example, ‘fab fun for all of the family’, or ‘The Brazen Beast’.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Special offer</a:t>
            </a:r>
            <a:r>
              <a:rPr lang="en-GB" dirty="0"/>
              <a:t> - try to entice the customer even more with a special offer. For example, buy one, get one free.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174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3B1B9-9996-4C46-B97A-F3EDB1387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19" y="478895"/>
            <a:ext cx="10960100" cy="994306"/>
          </a:xfrm>
        </p:spPr>
        <p:txBody>
          <a:bodyPr/>
          <a:lstStyle/>
          <a:p>
            <a:r>
              <a:rPr lang="en-US" dirty="0"/>
              <a:t>Advert examples: </a:t>
            </a:r>
          </a:p>
        </p:txBody>
      </p:sp>
      <p:pic>
        <p:nvPicPr>
          <p:cNvPr id="6146" name="Picture 2" descr="Image result for persuasive advert examples ks2">
            <a:extLst>
              <a:ext uri="{FF2B5EF4-FFF2-40B4-BE49-F238E27FC236}">
                <a16:creationId xmlns:a16="http://schemas.microsoft.com/office/drawing/2014/main" id="{6C0D7A3A-3AC5-D742-86D3-D7CA852913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186" y="1473201"/>
            <a:ext cx="4150998" cy="310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persuasive advert examples ks2">
            <a:extLst>
              <a:ext uri="{FF2B5EF4-FFF2-40B4-BE49-F238E27FC236}">
                <a16:creationId xmlns:a16="http://schemas.microsoft.com/office/drawing/2014/main" id="{C448466C-0AF9-9049-B471-C8585E4D1E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894" y="815547"/>
            <a:ext cx="4393217" cy="329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3597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231</Words>
  <Application>Microsoft Macintosh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Twinkl</vt:lpstr>
      <vt:lpstr>Twinkl SemiBold</vt:lpstr>
      <vt:lpstr>Office Theme</vt:lpstr>
      <vt:lpstr>Key Stage 2 Literacy </vt:lpstr>
      <vt:lpstr>How does persuasive writing help to sell a product or service?</vt:lpstr>
      <vt:lpstr>Features of a good advert:</vt:lpstr>
      <vt:lpstr>Key features of a good advert:</vt:lpstr>
      <vt:lpstr>Advert examples: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Stage 2 Literacy </dc:title>
  <dc:creator>E Sharratt</dc:creator>
  <cp:lastModifiedBy>E Sharratt</cp:lastModifiedBy>
  <cp:revision>3</cp:revision>
  <dcterms:created xsi:type="dcterms:W3CDTF">2021-02-06T17:13:37Z</dcterms:created>
  <dcterms:modified xsi:type="dcterms:W3CDTF">2021-02-06T17:54:33Z</dcterms:modified>
</cp:coreProperties>
</file>