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emf" ContentType="image/x-e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7" r:id="rId2"/>
    <p:sldId id="259" r:id="rId3"/>
    <p:sldId id="260" r:id="rId4"/>
    <p:sldId id="271" r:id="rId5"/>
    <p:sldId id="272" r:id="rId6"/>
    <p:sldId id="273" r:id="rId7"/>
    <p:sldId id="274" r:id="rId8"/>
    <p:sldId id="275" r:id="rId9"/>
    <p:sldId id="276" r:id="rId10"/>
    <p:sldId id="277" r:id="rId11"/>
    <p:sldId id="278" r:id="rId12"/>
    <p:sldId id="279" r:id="rId13"/>
    <p:sldId id="280" r:id="rId14"/>
    <p:sldId id="262" r:id="rId15"/>
    <p:sldId id="263" r:id="rId16"/>
    <p:sldId id="265" r:id="rId17"/>
    <p:sldId id="266" r:id="rId18"/>
    <p:sldId id="267" r:id="rId19"/>
    <p:sldId id="268" r:id="rId20"/>
    <p:sldId id="269" r:id="rId21"/>
    <p:sldId id="270" r:id="rId2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E9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07" d="100"/>
          <a:sy n="107" d="100"/>
        </p:scale>
        <p:origin x="-816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printerSettings" Target="printerSettings/printerSettings1.bin"/><Relationship Id="rId24" Type="http://schemas.openxmlformats.org/officeDocument/2006/relationships/presProps" Target="presProps.xml"/><Relationship Id="rId25" Type="http://schemas.openxmlformats.org/officeDocument/2006/relationships/viewProps" Target="viewProps.xml"/><Relationship Id="rId26" Type="http://schemas.openxmlformats.org/officeDocument/2006/relationships/theme" Target="theme/theme1.xml"/><Relationship Id="rId27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01/05/2020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14511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01/05/2020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6901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01/05/2020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48502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01/05/2020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92822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01/05/2020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08114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01/05/2020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20536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01/05/2020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28286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01/05/2020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12200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01/05/2020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74175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01/05/2020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71634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01/05/2020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48442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EA40F1-2181-4D42-AFCB-4EAB36AC4BEC}" type="datetimeFigureOut">
              <a:rPr lang="en-US" smtClean="0"/>
              <a:t>01/05/2020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65464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em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571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7" name="Group 16"/>
          <p:cNvGrpSpPr/>
          <p:nvPr/>
        </p:nvGrpSpPr>
        <p:grpSpPr>
          <a:xfrm>
            <a:off x="251520" y="6273652"/>
            <a:ext cx="8568952" cy="404664"/>
            <a:chOff x="251520" y="6273652"/>
            <a:chExt cx="8568952" cy="404664"/>
          </a:xfrm>
        </p:grpSpPr>
        <p:sp>
          <p:nvSpPr>
            <p:cNvPr id="10" name="Rounded Rectangle 9"/>
            <p:cNvSpPr/>
            <p:nvPr/>
          </p:nvSpPr>
          <p:spPr>
            <a:xfrm>
              <a:off x="251520" y="6273652"/>
              <a:ext cx="8568952" cy="404664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 w="1270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647564" y="6291318"/>
              <a:ext cx="6228692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 smtClean="0"/>
                <a:t>-  MATHS TOPICS  KS2  -</a:t>
              </a:r>
              <a:endParaRPr lang="en-GB" b="1" dirty="0"/>
            </a:p>
          </p:txBody>
        </p:sp>
        <p:sp>
          <p:nvSpPr>
            <p:cNvPr id="8" name="Oval 7"/>
            <p:cNvSpPr/>
            <p:nvPr/>
          </p:nvSpPr>
          <p:spPr>
            <a:xfrm>
              <a:off x="287524" y="6306784"/>
              <a:ext cx="337728" cy="337728"/>
            </a:xfrm>
            <a:prstGeom prst="ellipse">
              <a:avLst/>
            </a:prstGeom>
            <a:solidFill>
              <a:srgbClr val="FFFF66"/>
            </a:solidFill>
            <a:ln w="635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30374" y="6321760"/>
              <a:ext cx="252028" cy="30777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 smtClean="0">
                  <a:solidFill>
                    <a:srgbClr val="003300"/>
                  </a:solidFill>
                </a:rPr>
                <a:t>N</a:t>
              </a:r>
              <a:endParaRPr lang="en-GB" sz="1400" b="1" dirty="0">
                <a:solidFill>
                  <a:srgbClr val="003300"/>
                </a:solidFill>
              </a:endParaRPr>
            </a:p>
          </p:txBody>
        </p:sp>
        <p:sp>
          <p:nvSpPr>
            <p:cNvPr id="15" name="Rounded Rectangle 14"/>
            <p:cNvSpPr/>
            <p:nvPr/>
          </p:nvSpPr>
          <p:spPr>
            <a:xfrm>
              <a:off x="6928012" y="6309320"/>
              <a:ext cx="1836204" cy="332656"/>
            </a:xfrm>
            <a:prstGeom prst="roundRect">
              <a:avLst>
                <a:gd name="adj" fmla="val 50000"/>
              </a:avLst>
            </a:prstGeom>
            <a:solidFill>
              <a:srgbClr val="FFFF66"/>
            </a:solidFill>
            <a:ln w="1270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7054026" y="6337149"/>
              <a:ext cx="1584176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" b="1" dirty="0" smtClean="0"/>
                <a:t>Miss S P5/6</a:t>
              </a:r>
              <a:endParaRPr lang="en-GB" sz="1200" b="1" dirty="0"/>
            </a:p>
          </p:txBody>
        </p:sp>
      </p:grpSp>
      <p:sp>
        <p:nvSpPr>
          <p:cNvPr id="16" name="Rounded Rectangle 15"/>
          <p:cNvSpPr/>
          <p:nvPr/>
        </p:nvSpPr>
        <p:spPr>
          <a:xfrm>
            <a:off x="773578" y="764704"/>
            <a:ext cx="7596844" cy="4644516"/>
          </a:xfrm>
          <a:prstGeom prst="roundRect">
            <a:avLst>
              <a:gd name="adj" fmla="val 15239"/>
            </a:avLst>
          </a:prstGeom>
          <a:solidFill>
            <a:srgbClr val="FFFF99"/>
          </a:solidFill>
          <a:ln w="1016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863588" y="1271082"/>
            <a:ext cx="7416824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 smtClean="0"/>
              <a:t>Rounding, Adding &amp; Subtracting </a:t>
            </a:r>
            <a:r>
              <a:rPr lang="en-GB" sz="5000" b="1" dirty="0" smtClean="0"/>
              <a:t>Decimals </a:t>
            </a:r>
            <a:endParaRPr lang="en-GB" sz="5000" b="1" dirty="0" smtClean="0"/>
          </a:p>
          <a:p>
            <a:pPr algn="ctr"/>
            <a:r>
              <a:rPr lang="en-GB" sz="5000" b="1" dirty="0" smtClean="0"/>
              <a:t>(Hundredths)</a:t>
            </a:r>
          </a:p>
        </p:txBody>
      </p:sp>
      <p:grpSp>
        <p:nvGrpSpPr>
          <p:cNvPr id="25" name="Group 23"/>
          <p:cNvGrpSpPr/>
          <p:nvPr/>
        </p:nvGrpSpPr>
        <p:grpSpPr>
          <a:xfrm>
            <a:off x="904203" y="4066211"/>
            <a:ext cx="1212384" cy="1212384"/>
            <a:chOff x="323528" y="1556792"/>
            <a:chExt cx="2223864" cy="2223864"/>
          </a:xfrm>
        </p:grpSpPr>
        <p:sp>
          <p:nvSpPr>
            <p:cNvPr id="26" name="Oval 25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7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28" name="Hexagon 27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28575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9" name="Octagon 28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28575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0" name="Decagon 29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28575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1" name="Regular Pentagon 30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28575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05889772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E9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649402" y="976313"/>
            <a:ext cx="339883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altLang="en-US" dirty="0">
                <a:effectLst>
                  <a:outerShdw blurRad="38100" dist="38100" dir="2700000" algn="tl">
                    <a:srgbClr val="C0C0C0"/>
                  </a:outerShdw>
                </a:effectLst>
                <a:cs typeface="Times New Roman" charset="0"/>
              </a:rPr>
              <a:t>Look at this number…</a:t>
            </a:r>
          </a:p>
        </p:txBody>
      </p:sp>
      <p:sp>
        <p:nvSpPr>
          <p:cNvPr id="10245" name="Text Box 5"/>
          <p:cNvSpPr txBox="1">
            <a:spLocks noChangeArrowheads="1"/>
          </p:cNvSpPr>
          <p:nvPr/>
        </p:nvSpPr>
        <p:spPr bwMode="auto">
          <a:xfrm>
            <a:off x="1797164" y="2033588"/>
            <a:ext cx="3263900" cy="923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altLang="en-US" sz="5400" dirty="0">
                <a:effectLst>
                  <a:outerShdw blurRad="38100" dist="38100" dir="2700000" algn="tl">
                    <a:srgbClr val="C0C0C0"/>
                  </a:outerShdw>
                </a:effectLst>
                <a:cs typeface="Times New Roman" charset="0"/>
              </a:rPr>
              <a:t>8   2   1  4      </a:t>
            </a:r>
          </a:p>
        </p:txBody>
      </p:sp>
      <p:sp>
        <p:nvSpPr>
          <p:cNvPr id="10246" name="Text Box 6"/>
          <p:cNvSpPr txBox="1">
            <a:spLocks noChangeArrowheads="1"/>
          </p:cNvSpPr>
          <p:nvPr/>
        </p:nvSpPr>
        <p:spPr bwMode="auto">
          <a:xfrm>
            <a:off x="368414" y="1427163"/>
            <a:ext cx="2970213" cy="369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altLang="en-US" dirty="0">
                <a:effectLst>
                  <a:outerShdw blurRad="38100" dist="38100" dir="2700000" algn="tl">
                    <a:srgbClr val="C0C0C0"/>
                  </a:outerShdw>
                </a:effectLst>
                <a:cs typeface="Times New Roman" charset="0"/>
              </a:rPr>
              <a:t>What is the value of each ?</a:t>
            </a:r>
          </a:p>
        </p:txBody>
      </p:sp>
      <p:sp>
        <p:nvSpPr>
          <p:cNvPr id="10247" name="Text Box 7"/>
          <p:cNvSpPr txBox="1">
            <a:spLocks noChangeArrowheads="1"/>
          </p:cNvSpPr>
          <p:nvPr/>
        </p:nvSpPr>
        <p:spPr bwMode="auto">
          <a:xfrm>
            <a:off x="4045064" y="3805238"/>
            <a:ext cx="10985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altLang="en-US" dirty="0">
                <a:effectLst>
                  <a:outerShdw blurRad="38100" dist="38100" dir="2700000" algn="tl">
                    <a:srgbClr val="C0C0C0"/>
                  </a:outerShdw>
                </a:effectLst>
                <a:cs typeface="Times New Roman" charset="0"/>
              </a:rPr>
              <a:t>UNITS</a:t>
            </a:r>
          </a:p>
        </p:txBody>
      </p:sp>
      <p:sp>
        <p:nvSpPr>
          <p:cNvPr id="10248" name="Line 8"/>
          <p:cNvSpPr>
            <a:spLocks noChangeShapeType="1"/>
          </p:cNvSpPr>
          <p:nvPr/>
        </p:nvSpPr>
        <p:spPr bwMode="auto">
          <a:xfrm flipV="1">
            <a:off x="4587989" y="2870201"/>
            <a:ext cx="144463" cy="942975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0249" name="Text Box 9"/>
          <p:cNvSpPr txBox="1">
            <a:spLocks noChangeArrowheads="1"/>
          </p:cNvSpPr>
          <p:nvPr/>
        </p:nvSpPr>
        <p:spPr bwMode="auto">
          <a:xfrm>
            <a:off x="3314700" y="3908425"/>
            <a:ext cx="9969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altLang="en-US" dirty="0">
                <a:effectLst>
                  <a:outerShdw blurRad="38100" dist="38100" dir="2700000" algn="tl">
                    <a:srgbClr val="C0C0C0"/>
                  </a:outerShdw>
                </a:effectLst>
                <a:cs typeface="Times New Roman" charset="0"/>
              </a:rPr>
              <a:t>TENS</a:t>
            </a:r>
          </a:p>
        </p:txBody>
      </p:sp>
      <p:sp>
        <p:nvSpPr>
          <p:cNvPr id="10250" name="Line 10"/>
          <p:cNvSpPr>
            <a:spLocks noChangeShapeType="1"/>
          </p:cNvSpPr>
          <p:nvPr/>
        </p:nvSpPr>
        <p:spPr bwMode="auto">
          <a:xfrm flipV="1">
            <a:off x="3946639" y="2898776"/>
            <a:ext cx="76200" cy="15367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0251" name="Text Box 11"/>
          <p:cNvSpPr txBox="1">
            <a:spLocks noChangeArrowheads="1"/>
          </p:cNvSpPr>
          <p:nvPr/>
        </p:nvSpPr>
        <p:spPr bwMode="auto">
          <a:xfrm>
            <a:off x="1601902" y="3779838"/>
            <a:ext cx="19145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altLang="en-US" dirty="0">
                <a:effectLst>
                  <a:outerShdw blurRad="38100" dist="38100" dir="2700000" algn="tl">
                    <a:srgbClr val="C0C0C0"/>
                  </a:outerShdw>
                </a:effectLst>
                <a:cs typeface="Times New Roman" charset="0"/>
              </a:rPr>
              <a:t>HUNDREDS</a:t>
            </a:r>
          </a:p>
        </p:txBody>
      </p:sp>
      <p:sp>
        <p:nvSpPr>
          <p:cNvPr id="10252" name="Line 12"/>
          <p:cNvSpPr>
            <a:spLocks noChangeShapeType="1"/>
          </p:cNvSpPr>
          <p:nvPr/>
        </p:nvSpPr>
        <p:spPr bwMode="auto">
          <a:xfrm flipH="1" flipV="1">
            <a:off x="3013189" y="2836863"/>
            <a:ext cx="0" cy="928688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0253" name="Text Box 13"/>
          <p:cNvSpPr txBox="1">
            <a:spLocks noChangeArrowheads="1"/>
          </p:cNvSpPr>
          <p:nvPr/>
        </p:nvSpPr>
        <p:spPr bwMode="auto">
          <a:xfrm>
            <a:off x="214313" y="2701925"/>
            <a:ext cx="211613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altLang="en-US" dirty="0">
                <a:effectLst>
                  <a:outerShdw blurRad="38100" dist="38100" dir="2700000" algn="tl">
                    <a:srgbClr val="C0C0C0"/>
                  </a:outerShdw>
                </a:effectLst>
                <a:cs typeface="Times New Roman" charset="0"/>
              </a:rPr>
              <a:t>THOUSANDS</a:t>
            </a:r>
          </a:p>
        </p:txBody>
      </p:sp>
      <p:sp>
        <p:nvSpPr>
          <p:cNvPr id="10254" name="Line 14"/>
          <p:cNvSpPr>
            <a:spLocks noChangeShapeType="1"/>
          </p:cNvSpPr>
          <p:nvPr/>
        </p:nvSpPr>
        <p:spPr bwMode="auto">
          <a:xfrm flipV="1">
            <a:off x="974839" y="2667001"/>
            <a:ext cx="869950" cy="550862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0255" name="Text Box 15"/>
          <p:cNvSpPr txBox="1">
            <a:spLocks noChangeArrowheads="1"/>
          </p:cNvSpPr>
          <p:nvPr/>
        </p:nvSpPr>
        <p:spPr bwMode="auto">
          <a:xfrm>
            <a:off x="4859338" y="3933825"/>
            <a:ext cx="14033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altLang="en-US" dirty="0">
                <a:effectLst>
                  <a:outerShdw blurRad="38100" dist="38100" dir="2700000" algn="tl">
                    <a:srgbClr val="C0C0C0"/>
                  </a:outerShdw>
                </a:effectLst>
                <a:cs typeface="Times New Roman" charset="0"/>
              </a:rPr>
              <a:t>TENTHS</a:t>
            </a:r>
          </a:p>
        </p:txBody>
      </p:sp>
      <p:sp>
        <p:nvSpPr>
          <p:cNvPr id="10256" name="Line 16"/>
          <p:cNvSpPr>
            <a:spLocks noChangeShapeType="1"/>
          </p:cNvSpPr>
          <p:nvPr/>
        </p:nvSpPr>
        <p:spPr bwMode="auto">
          <a:xfrm flipH="1" flipV="1">
            <a:off x="5769089" y="3011488"/>
            <a:ext cx="288925" cy="14859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5194414" y="2147888"/>
            <a:ext cx="266382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r>
              <a:rPr lang="en-GB" sz="5400" dirty="0"/>
              <a:t>. </a:t>
            </a:r>
            <a:r>
              <a:rPr lang="en-GB" sz="5400" dirty="0" smtClean="0"/>
              <a:t>2  5</a:t>
            </a:r>
            <a:endParaRPr lang="en-GB" sz="5400" dirty="0"/>
          </a:p>
        </p:txBody>
      </p:sp>
      <p:sp>
        <p:nvSpPr>
          <p:cNvPr id="19" name="Line 16"/>
          <p:cNvSpPr>
            <a:spLocks noChangeShapeType="1"/>
          </p:cNvSpPr>
          <p:nvPr/>
        </p:nvSpPr>
        <p:spPr bwMode="auto">
          <a:xfrm flipH="1" flipV="1">
            <a:off x="6769759" y="3022601"/>
            <a:ext cx="288925" cy="14859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0" name="Text Box 15"/>
          <p:cNvSpPr txBox="1">
            <a:spLocks noChangeArrowheads="1"/>
          </p:cNvSpPr>
          <p:nvPr/>
        </p:nvSpPr>
        <p:spPr bwMode="auto">
          <a:xfrm>
            <a:off x="5769089" y="4685896"/>
            <a:ext cx="130035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altLang="en-US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imes New Roman" charset="0"/>
              </a:rPr>
              <a:t>Hundredth</a:t>
            </a:r>
            <a:r>
              <a:rPr lang="en-GB" alt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imes New Roman" charset="0"/>
              </a:rPr>
              <a:t>s</a:t>
            </a:r>
          </a:p>
        </p:txBody>
      </p:sp>
    </p:spTree>
    <p:extLst>
      <p:ext uri="{BB962C8B-B14F-4D97-AF65-F5344CB8AC3E}">
        <p14:creationId xmlns:p14="http://schemas.microsoft.com/office/powerpoint/2010/main" val="228906240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02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0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02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02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02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0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02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10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5" dur="500"/>
                                        <p:tgtEl>
                                          <p:spTgt spid="10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10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6" dur="500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2" dur="500"/>
                                        <p:tgtEl>
                                          <p:spTgt spid="10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102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10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4" grpId="0"/>
      <p:bldP spid="10246" grpId="0"/>
      <p:bldP spid="10247" grpId="0"/>
      <p:bldP spid="10248" grpId="0" animBg="1"/>
      <p:bldP spid="10249" grpId="0"/>
      <p:bldP spid="10250" grpId="0" animBg="1"/>
      <p:bldP spid="10251" grpId="0"/>
      <p:bldP spid="10252" grpId="0" animBg="1"/>
      <p:bldP spid="10254" grpId="0" animBg="1"/>
      <p:bldP spid="10255" grpId="0"/>
      <p:bldP spid="10256" grpId="0" animBg="1"/>
      <p:bldP spid="19" grpId="0" animBg="1"/>
      <p:bldP spid="2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E9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071" y="497668"/>
            <a:ext cx="8921305" cy="53461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25827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571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7" name="Group 16"/>
          <p:cNvGrpSpPr/>
          <p:nvPr/>
        </p:nvGrpSpPr>
        <p:grpSpPr>
          <a:xfrm>
            <a:off x="251520" y="6273652"/>
            <a:ext cx="8568952" cy="404664"/>
            <a:chOff x="251520" y="6273652"/>
            <a:chExt cx="8568952" cy="404664"/>
          </a:xfrm>
        </p:grpSpPr>
        <p:sp>
          <p:nvSpPr>
            <p:cNvPr id="10" name="Rounded Rectangle 9"/>
            <p:cNvSpPr/>
            <p:nvPr/>
          </p:nvSpPr>
          <p:spPr>
            <a:xfrm>
              <a:off x="251520" y="6273652"/>
              <a:ext cx="8568952" cy="404664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 w="1270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647564" y="6291318"/>
              <a:ext cx="6228692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 smtClean="0"/>
                <a:t>-  MATHS </a:t>
              </a:r>
              <a:r>
                <a:rPr lang="en-GB" b="1" smtClean="0"/>
                <a:t>TOPICS  KS2  -</a:t>
              </a:r>
              <a:endParaRPr lang="en-GB" b="1" dirty="0"/>
            </a:p>
          </p:txBody>
        </p:sp>
        <p:sp>
          <p:nvSpPr>
            <p:cNvPr id="8" name="Oval 7"/>
            <p:cNvSpPr/>
            <p:nvPr/>
          </p:nvSpPr>
          <p:spPr>
            <a:xfrm>
              <a:off x="287524" y="6306784"/>
              <a:ext cx="337728" cy="337728"/>
            </a:xfrm>
            <a:prstGeom prst="ellipse">
              <a:avLst/>
            </a:prstGeom>
            <a:solidFill>
              <a:srgbClr val="FFFF66"/>
            </a:solidFill>
            <a:ln w="635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30374" y="6321760"/>
              <a:ext cx="252028" cy="30777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 smtClean="0">
                  <a:solidFill>
                    <a:srgbClr val="003300"/>
                  </a:solidFill>
                </a:rPr>
                <a:t>N</a:t>
              </a:r>
              <a:endParaRPr lang="en-GB" sz="1400" b="1" dirty="0">
                <a:solidFill>
                  <a:srgbClr val="003300"/>
                </a:solidFill>
              </a:endParaRPr>
            </a:p>
          </p:txBody>
        </p:sp>
        <p:sp>
          <p:nvSpPr>
            <p:cNvPr id="15" name="Rounded Rectangle 14"/>
            <p:cNvSpPr/>
            <p:nvPr/>
          </p:nvSpPr>
          <p:spPr>
            <a:xfrm>
              <a:off x="6928012" y="6309320"/>
              <a:ext cx="1836204" cy="332656"/>
            </a:xfrm>
            <a:prstGeom prst="roundRect">
              <a:avLst>
                <a:gd name="adj" fmla="val 50000"/>
              </a:avLst>
            </a:prstGeom>
            <a:solidFill>
              <a:srgbClr val="FFFF66"/>
            </a:solidFill>
            <a:ln w="1270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7054026" y="6337149"/>
              <a:ext cx="1584176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" b="1" dirty="0" smtClean="0"/>
                <a:t>Miss S P5/6</a:t>
              </a:r>
              <a:endParaRPr lang="en-GB" sz="1200" b="1" dirty="0"/>
            </a:p>
          </p:txBody>
        </p:sp>
      </p:grpSp>
      <p:sp>
        <p:nvSpPr>
          <p:cNvPr id="16" name="Rounded Rectangle 15"/>
          <p:cNvSpPr/>
          <p:nvPr/>
        </p:nvSpPr>
        <p:spPr>
          <a:xfrm>
            <a:off x="773578" y="764704"/>
            <a:ext cx="7596844" cy="4644516"/>
          </a:xfrm>
          <a:prstGeom prst="roundRect">
            <a:avLst>
              <a:gd name="adj" fmla="val 15239"/>
            </a:avLst>
          </a:prstGeom>
          <a:solidFill>
            <a:srgbClr val="FFFF99"/>
          </a:solidFill>
          <a:ln w="1016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863588" y="1271082"/>
            <a:ext cx="741682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 smtClean="0"/>
              <a:t>Rounding Decimals</a:t>
            </a:r>
          </a:p>
        </p:txBody>
      </p:sp>
      <p:grpSp>
        <p:nvGrpSpPr>
          <p:cNvPr id="25" name="Group 23"/>
          <p:cNvGrpSpPr/>
          <p:nvPr/>
        </p:nvGrpSpPr>
        <p:grpSpPr>
          <a:xfrm>
            <a:off x="904203" y="4066211"/>
            <a:ext cx="1212384" cy="1212384"/>
            <a:chOff x="323528" y="1556792"/>
            <a:chExt cx="2223864" cy="2223864"/>
          </a:xfrm>
        </p:grpSpPr>
        <p:sp>
          <p:nvSpPr>
            <p:cNvPr id="26" name="Oval 25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7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28" name="Hexagon 27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28575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9" name="Octagon 28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28575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0" name="Decagon 29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28575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1" name="Regular Pentagon 30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28575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62511373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223284" y="1294411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Rounding Decimals</a:t>
            </a:r>
            <a:endParaRPr lang="en-GB" b="1" i="1" dirty="0" smtClean="0"/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 smtClean="0">
                <a:solidFill>
                  <a:srgbClr val="003300"/>
                </a:solidFill>
              </a:rPr>
              <a:t>N</a:t>
            </a:r>
            <a:endParaRPr lang="en-GB" sz="1400" b="1" dirty="0">
              <a:solidFill>
                <a:srgbClr val="003300"/>
              </a:solidFill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smtClean="0"/>
              <a:t>Sometimes we may wish to round Decimal Numbers.</a:t>
            </a:r>
          </a:p>
        </p:txBody>
      </p:sp>
      <p:grpSp>
        <p:nvGrpSpPr>
          <p:cNvPr id="2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dirty="0" smtClean="0"/>
                <a:t>Rounding Decimals</a:t>
              </a:r>
              <a:endParaRPr lang="en-GB" sz="2400" b="1" i="1" dirty="0" smtClean="0"/>
            </a:p>
          </p:txBody>
        </p:sp>
      </p:grpSp>
      <p:grpSp>
        <p:nvGrpSpPr>
          <p:cNvPr id="3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grpSp>
        <p:nvGrpSpPr>
          <p:cNvPr id="6" name="Group 276"/>
          <p:cNvGrpSpPr/>
          <p:nvPr/>
        </p:nvGrpSpPr>
        <p:grpSpPr>
          <a:xfrm>
            <a:off x="679688" y="1384002"/>
            <a:ext cx="7784625" cy="444798"/>
            <a:chOff x="705526" y="352108"/>
            <a:chExt cx="8074259" cy="313138"/>
          </a:xfrm>
        </p:grpSpPr>
        <p:sp>
          <p:nvSpPr>
            <p:cNvPr id="185" name="Rounded Rectangle 184"/>
            <p:cNvSpPr/>
            <p:nvPr/>
          </p:nvSpPr>
          <p:spPr>
            <a:xfrm>
              <a:off x="705526" y="352108"/>
              <a:ext cx="8074259" cy="313138"/>
            </a:xfrm>
            <a:prstGeom prst="roundRect">
              <a:avLst>
                <a:gd name="adj" fmla="val 40877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6" name="TextBox 185"/>
            <p:cNvSpPr txBox="1"/>
            <p:nvPr/>
          </p:nvSpPr>
          <p:spPr>
            <a:xfrm>
              <a:off x="1072142" y="367838"/>
              <a:ext cx="7341026" cy="2816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b="1" dirty="0" smtClean="0"/>
                <a:t>We can round decimals in different ways.</a:t>
              </a:r>
              <a:endParaRPr lang="en-GB" sz="2000" b="1" dirty="0"/>
            </a:p>
          </p:txBody>
        </p:sp>
      </p:grpSp>
      <p:grpSp>
        <p:nvGrpSpPr>
          <p:cNvPr id="21" name="Group 276"/>
          <p:cNvGrpSpPr/>
          <p:nvPr/>
        </p:nvGrpSpPr>
        <p:grpSpPr>
          <a:xfrm>
            <a:off x="3558110" y="2008448"/>
            <a:ext cx="2027781" cy="388380"/>
            <a:chOff x="530188" y="352108"/>
            <a:chExt cx="8424936" cy="388380"/>
          </a:xfrm>
        </p:grpSpPr>
        <p:sp>
          <p:nvSpPr>
            <p:cNvPr id="101" name="Rounded Rectangle 100"/>
            <p:cNvSpPr/>
            <p:nvPr/>
          </p:nvSpPr>
          <p:spPr>
            <a:xfrm>
              <a:off x="705526" y="352108"/>
              <a:ext cx="8074260" cy="388380"/>
            </a:xfrm>
            <a:prstGeom prst="roundRect">
              <a:avLst>
                <a:gd name="adj" fmla="val 40877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2" name="TextBox 101"/>
            <p:cNvSpPr txBox="1"/>
            <p:nvPr/>
          </p:nvSpPr>
          <p:spPr>
            <a:xfrm>
              <a:off x="530188" y="361632"/>
              <a:ext cx="842493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 smtClean="0"/>
                <a:t>These include:</a:t>
              </a:r>
              <a:endParaRPr lang="en-GB" b="1" dirty="0"/>
            </a:p>
          </p:txBody>
        </p:sp>
      </p:grpSp>
      <p:sp>
        <p:nvSpPr>
          <p:cNvPr id="105" name="TextBox 104"/>
          <p:cNvSpPr txBox="1"/>
          <p:nvPr/>
        </p:nvSpPr>
        <p:spPr>
          <a:xfrm>
            <a:off x="1033153" y="5581403"/>
            <a:ext cx="70776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/>
              <a:t>We will look at examples of these.</a:t>
            </a:r>
            <a:endParaRPr lang="en-GB" sz="2400" dirty="0">
              <a:solidFill>
                <a:srgbClr val="003300"/>
              </a:solidFill>
            </a:endParaRPr>
          </a:p>
        </p:txBody>
      </p:sp>
      <p:grpSp>
        <p:nvGrpSpPr>
          <p:cNvPr id="46" name="Group 22"/>
          <p:cNvGrpSpPr/>
          <p:nvPr/>
        </p:nvGrpSpPr>
        <p:grpSpPr>
          <a:xfrm>
            <a:off x="634327" y="2713643"/>
            <a:ext cx="7875346" cy="631461"/>
            <a:chOff x="627387" y="3034268"/>
            <a:chExt cx="7875346" cy="631461"/>
          </a:xfr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grpSpPr>
        <p:sp>
          <p:nvSpPr>
            <p:cNvPr id="47" name="Rounded Rectangle 46"/>
            <p:cNvSpPr/>
            <p:nvPr/>
          </p:nvSpPr>
          <p:spPr>
            <a:xfrm>
              <a:off x="627387" y="3034268"/>
              <a:ext cx="7875346" cy="631461"/>
            </a:xfrm>
            <a:prstGeom prst="roundRect">
              <a:avLst>
                <a:gd name="adj" fmla="val 44359"/>
              </a:avLst>
            </a:prstGeom>
            <a:grpFill/>
            <a:ln w="12700"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1162780" y="3119166"/>
              <a:ext cx="6804561" cy="461665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dirty="0" smtClean="0"/>
                <a:t>Rounding to the nearest </a:t>
              </a:r>
              <a:r>
                <a:rPr lang="en-GB" sz="2400" b="1" dirty="0" smtClean="0">
                  <a:solidFill>
                    <a:srgbClr val="FF0000"/>
                  </a:solidFill>
                </a:rPr>
                <a:t>WHOLE NUMBER</a:t>
              </a:r>
              <a:r>
                <a:rPr lang="en-GB" sz="2400" b="1" dirty="0" smtClean="0"/>
                <a:t>.</a:t>
              </a:r>
              <a:endParaRPr lang="en-GB" sz="2400" b="1" dirty="0"/>
            </a:p>
          </p:txBody>
        </p:sp>
      </p:grpSp>
      <p:grpSp>
        <p:nvGrpSpPr>
          <p:cNvPr id="49" name="Group 23"/>
          <p:cNvGrpSpPr/>
          <p:nvPr/>
        </p:nvGrpSpPr>
        <p:grpSpPr>
          <a:xfrm>
            <a:off x="634327" y="3673559"/>
            <a:ext cx="7875346" cy="631461"/>
            <a:chOff x="627387" y="3034268"/>
            <a:chExt cx="7875346" cy="631461"/>
          </a:xfr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grpSpPr>
        <p:sp>
          <p:nvSpPr>
            <p:cNvPr id="50" name="Rounded Rectangle 49"/>
            <p:cNvSpPr/>
            <p:nvPr/>
          </p:nvSpPr>
          <p:spPr>
            <a:xfrm>
              <a:off x="627387" y="3034268"/>
              <a:ext cx="7875346" cy="631461"/>
            </a:xfrm>
            <a:prstGeom prst="roundRect">
              <a:avLst>
                <a:gd name="adj" fmla="val 44359"/>
              </a:avLst>
            </a:prstGeom>
            <a:grpFill/>
            <a:ln w="12700"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1162780" y="3119166"/>
              <a:ext cx="6804561" cy="461665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dirty="0" smtClean="0"/>
                <a:t>Rounding to </a:t>
              </a:r>
              <a:r>
                <a:rPr lang="en-GB" sz="2400" b="1" dirty="0" smtClean="0">
                  <a:solidFill>
                    <a:srgbClr val="FF0000"/>
                  </a:solidFill>
                </a:rPr>
                <a:t>ONE DECIMAL PLACE</a:t>
              </a:r>
              <a:r>
                <a:rPr lang="en-GB" sz="2400" b="1" dirty="0" smtClean="0"/>
                <a:t>.</a:t>
              </a:r>
              <a:endParaRPr lang="en-GB" sz="2400" b="1" dirty="0"/>
            </a:p>
          </p:txBody>
        </p:sp>
      </p:grpSp>
      <p:grpSp>
        <p:nvGrpSpPr>
          <p:cNvPr id="52" name="Group 30"/>
          <p:cNvGrpSpPr/>
          <p:nvPr/>
        </p:nvGrpSpPr>
        <p:grpSpPr>
          <a:xfrm>
            <a:off x="634327" y="4633476"/>
            <a:ext cx="7875346" cy="631461"/>
            <a:chOff x="627387" y="3034268"/>
            <a:chExt cx="7875346" cy="631461"/>
          </a:xfr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grpSpPr>
        <p:sp>
          <p:nvSpPr>
            <p:cNvPr id="53" name="Rounded Rectangle 52"/>
            <p:cNvSpPr/>
            <p:nvPr/>
          </p:nvSpPr>
          <p:spPr>
            <a:xfrm>
              <a:off x="627387" y="3034268"/>
              <a:ext cx="7875346" cy="631461"/>
            </a:xfrm>
            <a:prstGeom prst="roundRect">
              <a:avLst>
                <a:gd name="adj" fmla="val 44359"/>
              </a:avLst>
            </a:prstGeom>
            <a:grpFill/>
            <a:ln w="12700"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1162780" y="3119166"/>
              <a:ext cx="6804561" cy="461665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dirty="0" smtClean="0"/>
                <a:t>Rounding to </a:t>
              </a:r>
              <a:r>
                <a:rPr lang="en-GB" sz="2400" b="1" dirty="0" smtClean="0">
                  <a:solidFill>
                    <a:srgbClr val="FF0000"/>
                  </a:solidFill>
                </a:rPr>
                <a:t>TWO DECIMAL PLACES</a:t>
              </a:r>
              <a:r>
                <a:rPr lang="en-GB" sz="2400" b="1" dirty="0" smtClean="0"/>
                <a:t>.</a:t>
              </a:r>
              <a:endParaRPr lang="en-GB" sz="2400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124430596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4" grpId="0" animBg="1"/>
      <p:bldP spid="15" grpId="0"/>
      <p:bldP spid="10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223284" y="1294411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Rounding Numbers: Rounding to the Nearest Whole Number</a:t>
            </a:r>
            <a:endParaRPr lang="en-GB" b="1" i="1" dirty="0" smtClean="0"/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 smtClean="0">
                <a:solidFill>
                  <a:srgbClr val="003300"/>
                </a:solidFill>
              </a:rPr>
              <a:t>N</a:t>
            </a:r>
            <a:endParaRPr lang="en-GB" sz="1400" b="1" dirty="0">
              <a:solidFill>
                <a:srgbClr val="003300"/>
              </a:solidFill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GB" sz="2200" b="1" dirty="0" smtClean="0"/>
              <a:t>All decimal numbers lie somewhere in between two whole numbers.</a:t>
            </a:r>
            <a:endParaRPr lang="en-GB" sz="2200" dirty="0"/>
          </a:p>
        </p:txBody>
      </p:sp>
      <p:grpSp>
        <p:nvGrpSpPr>
          <p:cNvPr id="2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dirty="0" smtClean="0"/>
                <a:t>Rounding to the Nearest WHOLE NUMBER</a:t>
              </a:r>
              <a:endParaRPr lang="en-GB" sz="2400" b="1" i="1" dirty="0" smtClean="0"/>
            </a:p>
          </p:txBody>
        </p:sp>
      </p:grpSp>
      <p:grpSp>
        <p:nvGrpSpPr>
          <p:cNvPr id="3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grpSp>
        <p:nvGrpSpPr>
          <p:cNvPr id="7" name="Group 42"/>
          <p:cNvGrpSpPr/>
          <p:nvPr/>
        </p:nvGrpSpPr>
        <p:grpSpPr>
          <a:xfrm>
            <a:off x="652583" y="5374622"/>
            <a:ext cx="7875346" cy="769441"/>
            <a:chOff x="344384" y="2811094"/>
            <a:chExt cx="3610099" cy="563951"/>
          </a:xfrm>
        </p:grpSpPr>
        <p:sp>
          <p:nvSpPr>
            <p:cNvPr id="41" name="Rounded Rectangle 40"/>
            <p:cNvSpPr/>
            <p:nvPr/>
          </p:nvSpPr>
          <p:spPr>
            <a:xfrm>
              <a:off x="344384" y="2814002"/>
              <a:ext cx="3610099" cy="558136"/>
            </a:xfrm>
            <a:prstGeom prst="roundRect">
              <a:avLst>
                <a:gd name="adj" fmla="val 44359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127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427671" y="2811094"/>
              <a:ext cx="3443525" cy="5639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400" dirty="0" smtClean="0"/>
                <a:t>4.6  =  </a:t>
              </a:r>
              <a:r>
                <a:rPr lang="en-GB" sz="4400" b="1" dirty="0" smtClean="0">
                  <a:solidFill>
                    <a:srgbClr val="FF0000"/>
                  </a:solidFill>
                </a:rPr>
                <a:t>5</a:t>
              </a:r>
              <a:r>
                <a:rPr lang="en-GB" sz="4400" dirty="0" smtClean="0"/>
                <a:t> </a:t>
              </a:r>
              <a:r>
                <a:rPr lang="en-GB" sz="2000" dirty="0" smtClean="0"/>
                <a:t>(to the nearest whole number)</a:t>
              </a:r>
              <a:endParaRPr lang="en-GB" sz="2000" baseline="30000" dirty="0"/>
            </a:p>
          </p:txBody>
        </p:sp>
      </p:grpSp>
      <p:grpSp>
        <p:nvGrpSpPr>
          <p:cNvPr id="24" name="Group 276"/>
          <p:cNvGrpSpPr/>
          <p:nvPr/>
        </p:nvGrpSpPr>
        <p:grpSpPr>
          <a:xfrm>
            <a:off x="315018" y="1392091"/>
            <a:ext cx="6733964" cy="388380"/>
            <a:chOff x="617857" y="352108"/>
            <a:chExt cx="8074262" cy="388380"/>
          </a:xfrm>
        </p:grpSpPr>
        <p:sp>
          <p:nvSpPr>
            <p:cNvPr id="92" name="Rounded Rectangle 91"/>
            <p:cNvSpPr/>
            <p:nvPr/>
          </p:nvSpPr>
          <p:spPr>
            <a:xfrm>
              <a:off x="617857" y="352108"/>
              <a:ext cx="8074262" cy="388380"/>
            </a:xfrm>
            <a:prstGeom prst="roundRect">
              <a:avLst>
                <a:gd name="adj" fmla="val 40877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3" name="TextBox 92"/>
            <p:cNvSpPr txBox="1"/>
            <p:nvPr/>
          </p:nvSpPr>
          <p:spPr>
            <a:xfrm>
              <a:off x="739899" y="361632"/>
              <a:ext cx="783017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 smtClean="0"/>
                <a:t>Example 1:  </a:t>
              </a:r>
              <a:r>
                <a:rPr lang="en-GB" b="1" dirty="0" smtClean="0"/>
                <a:t>Round 4.6 to the nearest whole number.</a:t>
              </a:r>
              <a:endParaRPr lang="en-GB" b="1" baseline="30000" dirty="0" smtClean="0"/>
            </a:p>
          </p:txBody>
        </p:sp>
      </p:grpSp>
      <p:grpSp>
        <p:nvGrpSpPr>
          <p:cNvPr id="25" name="Group 276"/>
          <p:cNvGrpSpPr/>
          <p:nvPr/>
        </p:nvGrpSpPr>
        <p:grpSpPr>
          <a:xfrm>
            <a:off x="679479" y="2631747"/>
            <a:ext cx="3357388" cy="923329"/>
            <a:chOff x="705526" y="364138"/>
            <a:chExt cx="8074259" cy="607785"/>
          </a:xfrm>
        </p:grpSpPr>
        <p:sp>
          <p:nvSpPr>
            <p:cNvPr id="100" name="Rounded Rectangle 99"/>
            <p:cNvSpPr/>
            <p:nvPr/>
          </p:nvSpPr>
          <p:spPr>
            <a:xfrm>
              <a:off x="705526" y="369178"/>
              <a:ext cx="8074259" cy="597707"/>
            </a:xfrm>
            <a:prstGeom prst="roundRect">
              <a:avLst>
                <a:gd name="adj" fmla="val 17638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3" name="TextBox 102"/>
            <p:cNvSpPr txBox="1"/>
            <p:nvPr/>
          </p:nvSpPr>
          <p:spPr>
            <a:xfrm>
              <a:off x="844992" y="364138"/>
              <a:ext cx="7795324" cy="6077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 smtClean="0"/>
                <a:t>To decide which number to write, we look at the </a:t>
              </a:r>
              <a:r>
                <a:rPr lang="en-GB" b="1" dirty="0" smtClean="0">
                  <a:solidFill>
                    <a:srgbClr val="FF0000"/>
                  </a:solidFill>
                </a:rPr>
                <a:t>first digit </a:t>
              </a:r>
              <a:r>
                <a:rPr lang="en-GB" b="1" dirty="0" smtClean="0"/>
                <a:t>after the decimal point.</a:t>
              </a:r>
              <a:endParaRPr lang="en-GB" b="1" dirty="0">
                <a:solidFill>
                  <a:srgbClr val="C00000"/>
                </a:solidFill>
              </a:endParaRPr>
            </a:p>
          </p:txBody>
        </p:sp>
      </p:grpSp>
      <p:grpSp>
        <p:nvGrpSpPr>
          <p:cNvPr id="26" name="Group 276"/>
          <p:cNvGrpSpPr/>
          <p:nvPr/>
        </p:nvGrpSpPr>
        <p:grpSpPr>
          <a:xfrm>
            <a:off x="1062879" y="1908919"/>
            <a:ext cx="2590588" cy="646332"/>
            <a:chOff x="705526" y="364138"/>
            <a:chExt cx="8074259" cy="321392"/>
          </a:xfrm>
        </p:grpSpPr>
        <p:sp>
          <p:nvSpPr>
            <p:cNvPr id="106" name="Rounded Rectangle 105"/>
            <p:cNvSpPr/>
            <p:nvPr/>
          </p:nvSpPr>
          <p:spPr>
            <a:xfrm>
              <a:off x="705526" y="368265"/>
              <a:ext cx="8074259" cy="313138"/>
            </a:xfrm>
            <a:prstGeom prst="roundRect">
              <a:avLst>
                <a:gd name="adj" fmla="val 24284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7" name="TextBox 106"/>
            <p:cNvSpPr txBox="1"/>
            <p:nvPr/>
          </p:nvSpPr>
          <p:spPr>
            <a:xfrm>
              <a:off x="844992" y="364138"/>
              <a:ext cx="7795324" cy="3213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 smtClean="0"/>
                <a:t>4.6 is between</a:t>
              </a:r>
            </a:p>
            <a:p>
              <a:pPr algn="ctr"/>
              <a:r>
                <a:rPr lang="en-GB" b="1" dirty="0" smtClean="0">
                  <a:solidFill>
                    <a:srgbClr val="C00000"/>
                  </a:solidFill>
                </a:rPr>
                <a:t>4</a:t>
              </a:r>
              <a:r>
                <a:rPr lang="en-GB" b="1" dirty="0" smtClean="0"/>
                <a:t> and </a:t>
              </a:r>
              <a:r>
                <a:rPr lang="en-GB" b="1" dirty="0" smtClean="0">
                  <a:solidFill>
                    <a:srgbClr val="C00000"/>
                  </a:solidFill>
                </a:rPr>
                <a:t>5.</a:t>
              </a:r>
              <a:endParaRPr lang="en-GB" b="1" dirty="0">
                <a:solidFill>
                  <a:srgbClr val="C00000"/>
                </a:solidFill>
              </a:endParaRPr>
            </a:p>
          </p:txBody>
        </p:sp>
      </p:grpSp>
      <p:sp>
        <p:nvSpPr>
          <p:cNvPr id="89" name="TextBox 88"/>
          <p:cNvSpPr txBox="1"/>
          <p:nvPr/>
        </p:nvSpPr>
        <p:spPr>
          <a:xfrm>
            <a:off x="5802306" y="2068464"/>
            <a:ext cx="274833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 smtClean="0">
                <a:solidFill>
                  <a:srgbClr val="FF0000"/>
                </a:solidFill>
              </a:rPr>
              <a:t>4.6</a:t>
            </a:r>
            <a:endParaRPr lang="en-GB" sz="6000" b="1" baseline="30000" dirty="0">
              <a:solidFill>
                <a:srgbClr val="FF0000"/>
              </a:solidFill>
            </a:endParaRPr>
          </a:p>
        </p:txBody>
      </p:sp>
      <p:sp>
        <p:nvSpPr>
          <p:cNvPr id="90" name="Down Arrow 89"/>
          <p:cNvSpPr/>
          <p:nvPr/>
        </p:nvSpPr>
        <p:spPr>
          <a:xfrm>
            <a:off x="6539272" y="1894048"/>
            <a:ext cx="273133" cy="376273"/>
          </a:xfrm>
          <a:prstGeom prst="downArrow">
            <a:avLst>
              <a:gd name="adj1" fmla="val 42030"/>
              <a:gd name="adj2" fmla="val 50000"/>
            </a:avLst>
          </a:prstGeom>
          <a:solidFill>
            <a:srgbClr val="DEA900"/>
          </a:solidFill>
          <a:ln w="63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01" name="Group 84"/>
          <p:cNvGrpSpPr/>
          <p:nvPr/>
        </p:nvGrpSpPr>
        <p:grpSpPr>
          <a:xfrm>
            <a:off x="6520118" y="2930978"/>
            <a:ext cx="1154910" cy="1676564"/>
            <a:chOff x="6114263" y="2861971"/>
            <a:chExt cx="1154910" cy="1676564"/>
          </a:xfrm>
        </p:grpSpPr>
        <p:sp>
          <p:nvSpPr>
            <p:cNvPr id="102" name="Down Arrow 101"/>
            <p:cNvSpPr/>
            <p:nvPr/>
          </p:nvSpPr>
          <p:spPr>
            <a:xfrm rot="10800000">
              <a:off x="6136207" y="2861971"/>
              <a:ext cx="273133" cy="1676564"/>
            </a:xfrm>
            <a:prstGeom prst="downArrow">
              <a:avLst>
                <a:gd name="adj1" fmla="val 42030"/>
                <a:gd name="adj2" fmla="val 50000"/>
              </a:avLst>
            </a:prstGeom>
            <a:solidFill>
              <a:srgbClr val="DEA900"/>
            </a:solidFill>
            <a:ln w="63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104" name="Group 45"/>
            <p:cNvGrpSpPr/>
            <p:nvPr/>
          </p:nvGrpSpPr>
          <p:grpSpPr>
            <a:xfrm>
              <a:off x="6114263" y="3183318"/>
              <a:ext cx="1154910" cy="661957"/>
              <a:chOff x="297092" y="2218906"/>
              <a:chExt cx="3610099" cy="1374519"/>
            </a:xfrm>
          </p:grpSpPr>
          <p:sp>
            <p:nvSpPr>
              <p:cNvPr id="105" name="Rounded Rectangle 104"/>
              <p:cNvSpPr/>
              <p:nvPr/>
            </p:nvSpPr>
            <p:spPr>
              <a:xfrm>
                <a:off x="297092" y="2218906"/>
                <a:ext cx="3610099" cy="1374519"/>
              </a:xfrm>
              <a:prstGeom prst="roundRect">
                <a:avLst>
                  <a:gd name="adj" fmla="val 16221"/>
                </a:avLst>
              </a:prstGeom>
              <a:gradFill flip="none" rotWithShape="1">
                <a:gsLst>
                  <a:gs pos="0">
                    <a:srgbClr val="FFFF00">
                      <a:tint val="66000"/>
                      <a:satMod val="160000"/>
                    </a:srgbClr>
                  </a:gs>
                  <a:gs pos="50000">
                    <a:srgbClr val="FFFF00">
                      <a:tint val="44500"/>
                      <a:satMod val="160000"/>
                    </a:srgbClr>
                  </a:gs>
                  <a:gs pos="100000">
                    <a:srgbClr val="FFFF00">
                      <a:tint val="23500"/>
                      <a:satMod val="160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600"/>
              </a:p>
            </p:txBody>
          </p:sp>
          <p:sp>
            <p:nvSpPr>
              <p:cNvPr id="108" name="TextBox 107"/>
              <p:cNvSpPr txBox="1"/>
              <p:nvPr/>
            </p:nvSpPr>
            <p:spPr>
              <a:xfrm>
                <a:off x="396982" y="2299038"/>
                <a:ext cx="3410315" cy="12142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600" b="1" dirty="0" smtClean="0"/>
                  <a:t>This is over 5.</a:t>
                </a:r>
                <a:endParaRPr lang="en-GB" sz="2400" b="1" dirty="0" smtClean="0">
                  <a:solidFill>
                    <a:srgbClr val="006600"/>
                  </a:solidFill>
                </a:endParaRPr>
              </a:p>
            </p:txBody>
          </p:sp>
        </p:grpSp>
      </p:grpSp>
      <p:grpSp>
        <p:nvGrpSpPr>
          <p:cNvPr id="111" name="Group 86"/>
          <p:cNvGrpSpPr/>
          <p:nvPr/>
        </p:nvGrpSpPr>
        <p:grpSpPr>
          <a:xfrm>
            <a:off x="4603168" y="2930978"/>
            <a:ext cx="1645003" cy="1676564"/>
            <a:chOff x="4403672" y="2861971"/>
            <a:chExt cx="1645003" cy="1676564"/>
          </a:xfrm>
        </p:grpSpPr>
        <p:sp>
          <p:nvSpPr>
            <p:cNvPr id="112" name="Down Arrow 111"/>
            <p:cNvSpPr/>
            <p:nvPr/>
          </p:nvSpPr>
          <p:spPr>
            <a:xfrm rot="10800000">
              <a:off x="5749584" y="2861971"/>
              <a:ext cx="273133" cy="1676564"/>
            </a:xfrm>
            <a:prstGeom prst="downArrow">
              <a:avLst>
                <a:gd name="adj1" fmla="val 42030"/>
                <a:gd name="adj2" fmla="val 50000"/>
              </a:avLst>
            </a:prstGeom>
            <a:solidFill>
              <a:srgbClr val="DEA900"/>
            </a:solidFill>
            <a:ln w="63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113" name="Group 45"/>
            <p:cNvGrpSpPr/>
            <p:nvPr/>
          </p:nvGrpSpPr>
          <p:grpSpPr>
            <a:xfrm>
              <a:off x="4403672" y="3154742"/>
              <a:ext cx="1645003" cy="1200329"/>
              <a:chOff x="307545" y="2254462"/>
              <a:chExt cx="3610099" cy="1449107"/>
            </a:xfrm>
          </p:grpSpPr>
          <p:sp>
            <p:nvSpPr>
              <p:cNvPr id="114" name="Rounded Rectangle 113"/>
              <p:cNvSpPr/>
              <p:nvPr/>
            </p:nvSpPr>
            <p:spPr>
              <a:xfrm>
                <a:off x="307545" y="2291755"/>
                <a:ext cx="3610099" cy="1374519"/>
              </a:xfrm>
              <a:prstGeom prst="roundRect">
                <a:avLst>
                  <a:gd name="adj" fmla="val 16221"/>
                </a:avLst>
              </a:prstGeom>
              <a:gradFill flip="none" rotWithShape="1">
                <a:gsLst>
                  <a:gs pos="0">
                    <a:srgbClr val="FFFF00">
                      <a:tint val="66000"/>
                      <a:satMod val="160000"/>
                    </a:srgbClr>
                  </a:gs>
                  <a:gs pos="50000">
                    <a:srgbClr val="FFFF00">
                      <a:tint val="44500"/>
                      <a:satMod val="160000"/>
                    </a:srgbClr>
                  </a:gs>
                  <a:gs pos="100000">
                    <a:srgbClr val="FFFF00">
                      <a:tint val="23500"/>
                      <a:satMod val="160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600"/>
              </a:p>
            </p:txBody>
          </p:sp>
          <p:sp>
            <p:nvSpPr>
              <p:cNvPr id="115" name="TextBox 114"/>
              <p:cNvSpPr txBox="1"/>
              <p:nvPr/>
            </p:nvSpPr>
            <p:spPr>
              <a:xfrm>
                <a:off x="347039" y="2254462"/>
                <a:ext cx="3531111" cy="1449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600" b="1" dirty="0" smtClean="0"/>
                  <a:t>So round this digit up by 1 to make it into</a:t>
                </a:r>
              </a:p>
              <a:p>
                <a:pPr algn="ctr"/>
                <a:r>
                  <a:rPr lang="en-GB" sz="2400" b="1" dirty="0" smtClean="0">
                    <a:solidFill>
                      <a:srgbClr val="7030A0"/>
                    </a:solidFill>
                  </a:rPr>
                  <a:t>5</a:t>
                </a:r>
              </a:p>
            </p:txBody>
          </p:sp>
        </p:grpSp>
      </p:grpSp>
      <p:sp>
        <p:nvSpPr>
          <p:cNvPr id="116" name="TextBox 115"/>
          <p:cNvSpPr txBox="1"/>
          <p:nvPr/>
        </p:nvSpPr>
        <p:spPr>
          <a:xfrm>
            <a:off x="5806422" y="4482231"/>
            <a:ext cx="256912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 smtClean="0">
                <a:solidFill>
                  <a:srgbClr val="FF0000"/>
                </a:solidFill>
              </a:rPr>
              <a:t>5</a:t>
            </a:r>
            <a:endParaRPr lang="en-GB" sz="6000" b="1" baseline="30000" dirty="0">
              <a:solidFill>
                <a:srgbClr val="FF0000"/>
              </a:solidFill>
            </a:endParaRPr>
          </a:p>
        </p:txBody>
      </p:sp>
      <p:grpSp>
        <p:nvGrpSpPr>
          <p:cNvPr id="122" name="Group 276"/>
          <p:cNvGrpSpPr/>
          <p:nvPr/>
        </p:nvGrpSpPr>
        <p:grpSpPr>
          <a:xfrm>
            <a:off x="848748" y="3631572"/>
            <a:ext cx="3018851" cy="923331"/>
            <a:chOff x="705526" y="368200"/>
            <a:chExt cx="8074259" cy="607786"/>
          </a:xfrm>
        </p:grpSpPr>
        <p:sp>
          <p:nvSpPr>
            <p:cNvPr id="123" name="Rounded Rectangle 122"/>
            <p:cNvSpPr/>
            <p:nvPr/>
          </p:nvSpPr>
          <p:spPr>
            <a:xfrm>
              <a:off x="705526" y="373240"/>
              <a:ext cx="8074259" cy="597706"/>
            </a:xfrm>
            <a:prstGeom prst="roundRect">
              <a:avLst>
                <a:gd name="adj" fmla="val 17638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4" name="TextBox 123"/>
            <p:cNvSpPr txBox="1"/>
            <p:nvPr/>
          </p:nvSpPr>
          <p:spPr>
            <a:xfrm>
              <a:off x="844992" y="368200"/>
              <a:ext cx="7795324" cy="6077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 smtClean="0"/>
                <a:t>If this digit </a:t>
              </a:r>
              <a:r>
                <a:rPr lang="en-GB" b="1" dirty="0" smtClean="0">
                  <a:solidFill>
                    <a:srgbClr val="FF0000"/>
                  </a:solidFill>
                </a:rPr>
                <a:t>is LESS THAN 5</a:t>
              </a:r>
            </a:p>
            <a:p>
              <a:pPr algn="ctr"/>
              <a:r>
                <a:rPr lang="en-GB" b="1" dirty="0" smtClean="0"/>
                <a:t>we </a:t>
              </a:r>
              <a:r>
                <a:rPr lang="en-GB" b="1" dirty="0" smtClean="0">
                  <a:solidFill>
                    <a:srgbClr val="FF0000"/>
                  </a:solidFill>
                </a:rPr>
                <a:t>ignore</a:t>
              </a:r>
              <a:r>
                <a:rPr lang="en-GB" b="1" dirty="0" smtClean="0"/>
                <a:t> everything</a:t>
              </a:r>
            </a:p>
            <a:p>
              <a:pPr algn="ctr"/>
              <a:r>
                <a:rPr lang="en-GB" b="1" dirty="0" smtClean="0"/>
                <a:t>after the decimal point.</a:t>
              </a:r>
              <a:endParaRPr lang="en-GB" b="1" baseline="30000" dirty="0"/>
            </a:p>
          </p:txBody>
        </p:sp>
      </p:grpSp>
      <p:grpSp>
        <p:nvGrpSpPr>
          <p:cNvPr id="125" name="Group 276"/>
          <p:cNvGrpSpPr/>
          <p:nvPr/>
        </p:nvGrpSpPr>
        <p:grpSpPr>
          <a:xfrm>
            <a:off x="848748" y="4631398"/>
            <a:ext cx="3018851" cy="646330"/>
            <a:chOff x="705526" y="368200"/>
            <a:chExt cx="8074259" cy="614497"/>
          </a:xfrm>
        </p:grpSpPr>
        <p:sp>
          <p:nvSpPr>
            <p:cNvPr id="126" name="Rounded Rectangle 125"/>
            <p:cNvSpPr/>
            <p:nvPr/>
          </p:nvSpPr>
          <p:spPr>
            <a:xfrm>
              <a:off x="705526" y="376596"/>
              <a:ext cx="8074259" cy="597706"/>
            </a:xfrm>
            <a:prstGeom prst="roundRect">
              <a:avLst>
                <a:gd name="adj" fmla="val 17638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7" name="TextBox 126"/>
            <p:cNvSpPr txBox="1"/>
            <p:nvPr/>
          </p:nvSpPr>
          <p:spPr>
            <a:xfrm>
              <a:off x="844992" y="368200"/>
              <a:ext cx="7795324" cy="6144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 smtClean="0"/>
                <a:t>If this digit is </a:t>
              </a:r>
              <a:r>
                <a:rPr lang="en-GB" b="1" dirty="0" smtClean="0">
                  <a:solidFill>
                    <a:srgbClr val="FF0000"/>
                  </a:solidFill>
                </a:rPr>
                <a:t>5 OR MORE</a:t>
              </a:r>
            </a:p>
            <a:p>
              <a:pPr algn="ctr"/>
              <a:r>
                <a:rPr lang="en-GB" b="1" dirty="0" smtClean="0"/>
                <a:t>we </a:t>
              </a:r>
              <a:r>
                <a:rPr lang="en-GB" b="1" dirty="0" smtClean="0">
                  <a:solidFill>
                    <a:srgbClr val="FF0000"/>
                  </a:solidFill>
                </a:rPr>
                <a:t>round up</a:t>
              </a:r>
              <a:r>
                <a:rPr lang="en-GB" b="1" dirty="0" smtClean="0"/>
                <a:t>.</a:t>
              </a:r>
              <a:endParaRPr lang="en-GB" b="1" baseline="30000" dirty="0"/>
            </a:p>
          </p:txBody>
        </p:sp>
      </p:grpSp>
    </p:spTree>
    <p:extLst>
      <p:ext uri="{BB962C8B-B14F-4D97-AF65-F5344CB8AC3E}">
        <p14:creationId xmlns:p14="http://schemas.microsoft.com/office/powerpoint/2010/main" val="126344885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20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4" grpId="0" animBg="1"/>
      <p:bldP spid="15" grpId="0"/>
      <p:bldP spid="89" grpId="0"/>
      <p:bldP spid="90" grpId="0" animBg="1"/>
      <p:bldP spid="11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223284" y="1294411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Rounding Numbers: Rounding to the Nearest Whole Number</a:t>
            </a:r>
            <a:endParaRPr lang="en-GB" b="1" i="1" dirty="0" smtClean="0"/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 smtClean="0">
                <a:solidFill>
                  <a:srgbClr val="003300"/>
                </a:solidFill>
              </a:rPr>
              <a:t>N</a:t>
            </a:r>
            <a:endParaRPr lang="en-GB" sz="1400" b="1" dirty="0">
              <a:solidFill>
                <a:srgbClr val="003300"/>
              </a:solidFill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GB" sz="2200" b="1" dirty="0" smtClean="0"/>
              <a:t>All decimal numbers lie somewhere in between two whole numbers.</a:t>
            </a:r>
            <a:endParaRPr lang="en-GB" sz="2200" dirty="0"/>
          </a:p>
        </p:txBody>
      </p:sp>
      <p:grpSp>
        <p:nvGrpSpPr>
          <p:cNvPr id="2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dirty="0" smtClean="0"/>
                <a:t>Rounding to the Nearest WHOLE NUMBER</a:t>
              </a:r>
              <a:endParaRPr lang="en-GB" sz="2400" b="1" i="1" dirty="0" smtClean="0"/>
            </a:p>
          </p:txBody>
        </p:sp>
      </p:grpSp>
      <p:grpSp>
        <p:nvGrpSpPr>
          <p:cNvPr id="3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grpSp>
        <p:nvGrpSpPr>
          <p:cNvPr id="6" name="Group 42"/>
          <p:cNvGrpSpPr/>
          <p:nvPr/>
        </p:nvGrpSpPr>
        <p:grpSpPr>
          <a:xfrm>
            <a:off x="652583" y="5374622"/>
            <a:ext cx="7875346" cy="769441"/>
            <a:chOff x="344384" y="2811094"/>
            <a:chExt cx="3610099" cy="563951"/>
          </a:xfrm>
        </p:grpSpPr>
        <p:sp>
          <p:nvSpPr>
            <p:cNvPr id="41" name="Rounded Rectangle 40"/>
            <p:cNvSpPr/>
            <p:nvPr/>
          </p:nvSpPr>
          <p:spPr>
            <a:xfrm>
              <a:off x="344384" y="2814002"/>
              <a:ext cx="3610099" cy="558136"/>
            </a:xfrm>
            <a:prstGeom prst="roundRect">
              <a:avLst>
                <a:gd name="adj" fmla="val 44359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127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427671" y="2811094"/>
              <a:ext cx="3443525" cy="5639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400" dirty="0" smtClean="0"/>
                <a:t>18.3  =  </a:t>
              </a:r>
              <a:r>
                <a:rPr lang="en-GB" sz="4400" b="1" dirty="0" smtClean="0">
                  <a:solidFill>
                    <a:srgbClr val="FF0000"/>
                  </a:solidFill>
                </a:rPr>
                <a:t>18</a:t>
              </a:r>
              <a:r>
                <a:rPr lang="en-GB" sz="4400" dirty="0" smtClean="0"/>
                <a:t> </a:t>
              </a:r>
              <a:r>
                <a:rPr lang="en-GB" sz="2000" dirty="0" smtClean="0"/>
                <a:t>(to the nearest whole number)</a:t>
              </a:r>
              <a:endParaRPr lang="en-GB" sz="2000" baseline="30000" dirty="0"/>
            </a:p>
          </p:txBody>
        </p:sp>
      </p:grpSp>
      <p:grpSp>
        <p:nvGrpSpPr>
          <p:cNvPr id="7" name="Group 276"/>
          <p:cNvGrpSpPr/>
          <p:nvPr/>
        </p:nvGrpSpPr>
        <p:grpSpPr>
          <a:xfrm>
            <a:off x="315018" y="1392091"/>
            <a:ext cx="6733964" cy="388380"/>
            <a:chOff x="617857" y="352108"/>
            <a:chExt cx="8074262" cy="388380"/>
          </a:xfrm>
        </p:grpSpPr>
        <p:sp>
          <p:nvSpPr>
            <p:cNvPr id="92" name="Rounded Rectangle 91"/>
            <p:cNvSpPr/>
            <p:nvPr/>
          </p:nvSpPr>
          <p:spPr>
            <a:xfrm>
              <a:off x="617857" y="352108"/>
              <a:ext cx="8074262" cy="388380"/>
            </a:xfrm>
            <a:prstGeom prst="roundRect">
              <a:avLst>
                <a:gd name="adj" fmla="val 40877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3" name="TextBox 92"/>
            <p:cNvSpPr txBox="1"/>
            <p:nvPr/>
          </p:nvSpPr>
          <p:spPr>
            <a:xfrm>
              <a:off x="739899" y="361632"/>
              <a:ext cx="783017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 smtClean="0"/>
                <a:t>Example 2:  </a:t>
              </a:r>
              <a:r>
                <a:rPr lang="en-GB" b="1" dirty="0" smtClean="0"/>
                <a:t>Round 18.3 to the nearest whole number.</a:t>
              </a:r>
              <a:endParaRPr lang="en-GB" b="1" baseline="30000" dirty="0" smtClean="0"/>
            </a:p>
          </p:txBody>
        </p:sp>
      </p:grpSp>
      <p:grpSp>
        <p:nvGrpSpPr>
          <p:cNvPr id="13" name="Group 276"/>
          <p:cNvGrpSpPr/>
          <p:nvPr/>
        </p:nvGrpSpPr>
        <p:grpSpPr>
          <a:xfrm>
            <a:off x="679479" y="2631747"/>
            <a:ext cx="3357388" cy="923329"/>
            <a:chOff x="705526" y="364138"/>
            <a:chExt cx="8074259" cy="607785"/>
          </a:xfrm>
        </p:grpSpPr>
        <p:sp>
          <p:nvSpPr>
            <p:cNvPr id="100" name="Rounded Rectangle 99"/>
            <p:cNvSpPr/>
            <p:nvPr/>
          </p:nvSpPr>
          <p:spPr>
            <a:xfrm>
              <a:off x="705526" y="369178"/>
              <a:ext cx="8074259" cy="597707"/>
            </a:xfrm>
            <a:prstGeom prst="roundRect">
              <a:avLst>
                <a:gd name="adj" fmla="val 17638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3" name="TextBox 102"/>
            <p:cNvSpPr txBox="1"/>
            <p:nvPr/>
          </p:nvSpPr>
          <p:spPr>
            <a:xfrm>
              <a:off x="844992" y="364138"/>
              <a:ext cx="7795324" cy="6077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 smtClean="0"/>
                <a:t>To decide which number to write, we look at the </a:t>
              </a:r>
              <a:r>
                <a:rPr lang="en-GB" b="1" dirty="0" smtClean="0">
                  <a:solidFill>
                    <a:srgbClr val="FF0000"/>
                  </a:solidFill>
                </a:rPr>
                <a:t>first digit </a:t>
              </a:r>
              <a:r>
                <a:rPr lang="en-GB" b="1" dirty="0" smtClean="0"/>
                <a:t>after the decimal point.</a:t>
              </a:r>
              <a:endParaRPr lang="en-GB" b="1" dirty="0">
                <a:solidFill>
                  <a:srgbClr val="C00000"/>
                </a:solidFill>
              </a:endParaRPr>
            </a:p>
          </p:txBody>
        </p:sp>
      </p:grpSp>
      <p:grpSp>
        <p:nvGrpSpPr>
          <p:cNvPr id="16" name="Group 276"/>
          <p:cNvGrpSpPr/>
          <p:nvPr/>
        </p:nvGrpSpPr>
        <p:grpSpPr>
          <a:xfrm>
            <a:off x="1062879" y="1908919"/>
            <a:ext cx="2590588" cy="646332"/>
            <a:chOff x="705526" y="364138"/>
            <a:chExt cx="8074259" cy="321392"/>
          </a:xfrm>
        </p:grpSpPr>
        <p:sp>
          <p:nvSpPr>
            <p:cNvPr id="106" name="Rounded Rectangle 105"/>
            <p:cNvSpPr/>
            <p:nvPr/>
          </p:nvSpPr>
          <p:spPr>
            <a:xfrm>
              <a:off x="705526" y="368265"/>
              <a:ext cx="8074259" cy="313138"/>
            </a:xfrm>
            <a:prstGeom prst="roundRect">
              <a:avLst>
                <a:gd name="adj" fmla="val 24284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7" name="TextBox 106"/>
            <p:cNvSpPr txBox="1"/>
            <p:nvPr/>
          </p:nvSpPr>
          <p:spPr>
            <a:xfrm>
              <a:off x="844992" y="364138"/>
              <a:ext cx="7795324" cy="3213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 smtClean="0"/>
                <a:t>18.3 is between</a:t>
              </a:r>
            </a:p>
            <a:p>
              <a:pPr algn="ctr"/>
              <a:r>
                <a:rPr lang="en-GB" b="1" dirty="0" smtClean="0">
                  <a:solidFill>
                    <a:srgbClr val="C00000"/>
                  </a:solidFill>
                </a:rPr>
                <a:t>18 </a:t>
              </a:r>
              <a:r>
                <a:rPr lang="en-GB" b="1" dirty="0" smtClean="0"/>
                <a:t>and </a:t>
              </a:r>
              <a:r>
                <a:rPr lang="en-GB" b="1" dirty="0" smtClean="0">
                  <a:solidFill>
                    <a:srgbClr val="C00000"/>
                  </a:solidFill>
                </a:rPr>
                <a:t>19.</a:t>
              </a:r>
              <a:endParaRPr lang="en-GB" b="1" dirty="0">
                <a:solidFill>
                  <a:srgbClr val="C00000"/>
                </a:solidFill>
              </a:endParaRPr>
            </a:p>
          </p:txBody>
        </p:sp>
      </p:grpSp>
      <p:sp>
        <p:nvSpPr>
          <p:cNvPr id="89" name="TextBox 88"/>
          <p:cNvSpPr txBox="1"/>
          <p:nvPr/>
        </p:nvSpPr>
        <p:spPr>
          <a:xfrm>
            <a:off x="5410606" y="2068464"/>
            <a:ext cx="274833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 smtClean="0">
                <a:solidFill>
                  <a:srgbClr val="FF0000"/>
                </a:solidFill>
              </a:rPr>
              <a:t>18.3</a:t>
            </a:r>
            <a:endParaRPr lang="en-GB" sz="6000" b="1" baseline="30000" dirty="0">
              <a:solidFill>
                <a:srgbClr val="FF0000"/>
              </a:solidFill>
            </a:endParaRPr>
          </a:p>
        </p:txBody>
      </p:sp>
      <p:sp>
        <p:nvSpPr>
          <p:cNvPr id="90" name="Down Arrow 89"/>
          <p:cNvSpPr/>
          <p:nvPr/>
        </p:nvSpPr>
        <p:spPr>
          <a:xfrm>
            <a:off x="6539272" y="1894048"/>
            <a:ext cx="273133" cy="376273"/>
          </a:xfrm>
          <a:prstGeom prst="downArrow">
            <a:avLst>
              <a:gd name="adj1" fmla="val 42030"/>
              <a:gd name="adj2" fmla="val 50000"/>
            </a:avLst>
          </a:prstGeom>
          <a:solidFill>
            <a:srgbClr val="DEA900"/>
          </a:solidFill>
          <a:ln w="63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9" name="Group 84"/>
          <p:cNvGrpSpPr/>
          <p:nvPr/>
        </p:nvGrpSpPr>
        <p:grpSpPr>
          <a:xfrm>
            <a:off x="6520118" y="2930978"/>
            <a:ext cx="1154910" cy="1676564"/>
            <a:chOff x="6114263" y="2861971"/>
            <a:chExt cx="1154910" cy="1676564"/>
          </a:xfrm>
        </p:grpSpPr>
        <p:sp>
          <p:nvSpPr>
            <p:cNvPr id="102" name="Down Arrow 101"/>
            <p:cNvSpPr/>
            <p:nvPr/>
          </p:nvSpPr>
          <p:spPr>
            <a:xfrm rot="10800000">
              <a:off x="6136207" y="2861971"/>
              <a:ext cx="273133" cy="1676564"/>
            </a:xfrm>
            <a:prstGeom prst="downArrow">
              <a:avLst>
                <a:gd name="adj1" fmla="val 42030"/>
                <a:gd name="adj2" fmla="val 50000"/>
              </a:avLst>
            </a:prstGeom>
            <a:solidFill>
              <a:srgbClr val="DEA900"/>
            </a:solidFill>
            <a:ln w="63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0" name="Group 45"/>
            <p:cNvGrpSpPr/>
            <p:nvPr/>
          </p:nvGrpSpPr>
          <p:grpSpPr>
            <a:xfrm>
              <a:off x="6114263" y="3183317"/>
              <a:ext cx="1154910" cy="661956"/>
              <a:chOff x="297092" y="2218906"/>
              <a:chExt cx="3610099" cy="1374519"/>
            </a:xfrm>
          </p:grpSpPr>
          <p:sp>
            <p:nvSpPr>
              <p:cNvPr id="105" name="Rounded Rectangle 104"/>
              <p:cNvSpPr/>
              <p:nvPr/>
            </p:nvSpPr>
            <p:spPr>
              <a:xfrm>
                <a:off x="297092" y="2218906"/>
                <a:ext cx="3610099" cy="1374519"/>
              </a:xfrm>
              <a:prstGeom prst="roundRect">
                <a:avLst>
                  <a:gd name="adj" fmla="val 16221"/>
                </a:avLst>
              </a:prstGeom>
              <a:gradFill flip="none" rotWithShape="1">
                <a:gsLst>
                  <a:gs pos="0">
                    <a:srgbClr val="FFFF00">
                      <a:tint val="66000"/>
                      <a:satMod val="160000"/>
                    </a:srgbClr>
                  </a:gs>
                  <a:gs pos="50000">
                    <a:srgbClr val="FFFF00">
                      <a:tint val="44500"/>
                      <a:satMod val="160000"/>
                    </a:srgbClr>
                  </a:gs>
                  <a:gs pos="100000">
                    <a:srgbClr val="FFFF00">
                      <a:tint val="23500"/>
                      <a:satMod val="160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600"/>
              </a:p>
            </p:txBody>
          </p:sp>
          <p:sp>
            <p:nvSpPr>
              <p:cNvPr id="108" name="TextBox 107"/>
              <p:cNvSpPr txBox="1"/>
              <p:nvPr/>
            </p:nvSpPr>
            <p:spPr>
              <a:xfrm>
                <a:off x="396982" y="2299038"/>
                <a:ext cx="3410315" cy="121425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600" b="1" dirty="0" smtClean="0"/>
                  <a:t>This is less than 5.</a:t>
                </a:r>
                <a:endParaRPr lang="en-GB" sz="2400" b="1" dirty="0" smtClean="0">
                  <a:solidFill>
                    <a:srgbClr val="006600"/>
                  </a:solidFill>
                </a:endParaRPr>
              </a:p>
            </p:txBody>
          </p:sp>
        </p:grpSp>
      </p:grpSp>
      <p:grpSp>
        <p:nvGrpSpPr>
          <p:cNvPr id="21" name="Group 86"/>
          <p:cNvGrpSpPr/>
          <p:nvPr/>
        </p:nvGrpSpPr>
        <p:grpSpPr>
          <a:xfrm>
            <a:off x="4603168" y="2930978"/>
            <a:ext cx="1645003" cy="1676564"/>
            <a:chOff x="4403672" y="2861971"/>
            <a:chExt cx="1645003" cy="1676564"/>
          </a:xfrm>
        </p:grpSpPr>
        <p:sp>
          <p:nvSpPr>
            <p:cNvPr id="112" name="Down Arrow 111"/>
            <p:cNvSpPr/>
            <p:nvPr/>
          </p:nvSpPr>
          <p:spPr>
            <a:xfrm rot="10800000">
              <a:off x="5749584" y="2861971"/>
              <a:ext cx="273133" cy="1676564"/>
            </a:xfrm>
            <a:prstGeom prst="downArrow">
              <a:avLst>
                <a:gd name="adj1" fmla="val 42030"/>
                <a:gd name="adj2" fmla="val 50000"/>
              </a:avLst>
            </a:prstGeom>
            <a:solidFill>
              <a:srgbClr val="DEA900"/>
            </a:solidFill>
            <a:ln w="63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2" name="Group 45"/>
            <p:cNvGrpSpPr/>
            <p:nvPr/>
          </p:nvGrpSpPr>
          <p:grpSpPr>
            <a:xfrm>
              <a:off x="4403672" y="3183926"/>
              <a:ext cx="1645003" cy="830997"/>
              <a:chOff x="307545" y="2289694"/>
              <a:chExt cx="3610099" cy="1003228"/>
            </a:xfrm>
          </p:grpSpPr>
          <p:sp>
            <p:nvSpPr>
              <p:cNvPr id="114" name="Rounded Rectangle 113"/>
              <p:cNvSpPr/>
              <p:nvPr/>
            </p:nvSpPr>
            <p:spPr>
              <a:xfrm>
                <a:off x="307545" y="2291751"/>
                <a:ext cx="3610099" cy="991459"/>
              </a:xfrm>
              <a:prstGeom prst="roundRect">
                <a:avLst>
                  <a:gd name="adj" fmla="val 16221"/>
                </a:avLst>
              </a:prstGeom>
              <a:gradFill flip="none" rotWithShape="1">
                <a:gsLst>
                  <a:gs pos="0">
                    <a:srgbClr val="FFFF00">
                      <a:tint val="66000"/>
                      <a:satMod val="160000"/>
                    </a:srgbClr>
                  </a:gs>
                  <a:gs pos="50000">
                    <a:srgbClr val="FFFF00">
                      <a:tint val="44500"/>
                      <a:satMod val="160000"/>
                    </a:srgbClr>
                  </a:gs>
                  <a:gs pos="100000">
                    <a:srgbClr val="FFFF00">
                      <a:tint val="23500"/>
                      <a:satMod val="160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600"/>
              </a:p>
            </p:txBody>
          </p:sp>
          <p:sp>
            <p:nvSpPr>
              <p:cNvPr id="115" name="TextBox 114"/>
              <p:cNvSpPr txBox="1"/>
              <p:nvPr/>
            </p:nvSpPr>
            <p:spPr>
              <a:xfrm>
                <a:off x="347039" y="2289694"/>
                <a:ext cx="3531111" cy="10032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600" b="1" dirty="0" smtClean="0"/>
                  <a:t>So leave </a:t>
                </a:r>
              </a:p>
              <a:p>
                <a:pPr algn="ctr"/>
                <a:r>
                  <a:rPr lang="en-GB" sz="1600" b="1" dirty="0" smtClean="0"/>
                  <a:t>this digit</a:t>
                </a:r>
              </a:p>
              <a:p>
                <a:pPr algn="ctr"/>
                <a:r>
                  <a:rPr lang="en-GB" sz="1600" b="1" dirty="0" smtClean="0"/>
                  <a:t>as it is.</a:t>
                </a:r>
              </a:p>
            </p:txBody>
          </p:sp>
        </p:grpSp>
      </p:grpSp>
      <p:sp>
        <p:nvSpPr>
          <p:cNvPr id="116" name="TextBox 115"/>
          <p:cNvSpPr txBox="1"/>
          <p:nvPr/>
        </p:nvSpPr>
        <p:spPr>
          <a:xfrm>
            <a:off x="5414722" y="4482231"/>
            <a:ext cx="256912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 smtClean="0">
                <a:solidFill>
                  <a:srgbClr val="FF0000"/>
                </a:solidFill>
              </a:rPr>
              <a:t>18</a:t>
            </a:r>
            <a:endParaRPr lang="en-GB" sz="6000" b="1" baseline="30000" dirty="0">
              <a:solidFill>
                <a:srgbClr val="FF0000"/>
              </a:solidFill>
            </a:endParaRPr>
          </a:p>
        </p:txBody>
      </p:sp>
      <p:grpSp>
        <p:nvGrpSpPr>
          <p:cNvPr id="23" name="Group 276"/>
          <p:cNvGrpSpPr/>
          <p:nvPr/>
        </p:nvGrpSpPr>
        <p:grpSpPr>
          <a:xfrm>
            <a:off x="848748" y="3631572"/>
            <a:ext cx="3018851" cy="923331"/>
            <a:chOff x="705526" y="368200"/>
            <a:chExt cx="8074259" cy="607786"/>
          </a:xfrm>
        </p:grpSpPr>
        <p:sp>
          <p:nvSpPr>
            <p:cNvPr id="123" name="Rounded Rectangle 122"/>
            <p:cNvSpPr/>
            <p:nvPr/>
          </p:nvSpPr>
          <p:spPr>
            <a:xfrm>
              <a:off x="705526" y="373240"/>
              <a:ext cx="8074259" cy="597706"/>
            </a:xfrm>
            <a:prstGeom prst="roundRect">
              <a:avLst>
                <a:gd name="adj" fmla="val 17638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4" name="TextBox 123"/>
            <p:cNvSpPr txBox="1"/>
            <p:nvPr/>
          </p:nvSpPr>
          <p:spPr>
            <a:xfrm>
              <a:off x="844992" y="368200"/>
              <a:ext cx="7795324" cy="6077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 smtClean="0"/>
                <a:t>If this digit </a:t>
              </a:r>
              <a:r>
                <a:rPr lang="en-GB" b="1" dirty="0" smtClean="0">
                  <a:solidFill>
                    <a:srgbClr val="FF0000"/>
                  </a:solidFill>
                </a:rPr>
                <a:t>is LESS THAN 5</a:t>
              </a:r>
            </a:p>
            <a:p>
              <a:pPr algn="ctr"/>
              <a:r>
                <a:rPr lang="en-GB" b="1" dirty="0" smtClean="0"/>
                <a:t>we </a:t>
              </a:r>
              <a:r>
                <a:rPr lang="en-GB" b="1" dirty="0" smtClean="0">
                  <a:solidFill>
                    <a:srgbClr val="FF0000"/>
                  </a:solidFill>
                </a:rPr>
                <a:t>ignore</a:t>
              </a:r>
              <a:r>
                <a:rPr lang="en-GB" b="1" dirty="0" smtClean="0"/>
                <a:t> everything</a:t>
              </a:r>
            </a:p>
            <a:p>
              <a:pPr algn="ctr"/>
              <a:r>
                <a:rPr lang="en-GB" b="1" dirty="0" smtClean="0"/>
                <a:t>after the decimal point.</a:t>
              </a:r>
              <a:endParaRPr lang="en-GB" b="1" baseline="30000" dirty="0"/>
            </a:p>
          </p:txBody>
        </p:sp>
      </p:grpSp>
      <p:grpSp>
        <p:nvGrpSpPr>
          <p:cNvPr id="24" name="Group 276"/>
          <p:cNvGrpSpPr/>
          <p:nvPr/>
        </p:nvGrpSpPr>
        <p:grpSpPr>
          <a:xfrm>
            <a:off x="848748" y="4631398"/>
            <a:ext cx="3018851" cy="646330"/>
            <a:chOff x="705526" y="368200"/>
            <a:chExt cx="8074259" cy="614497"/>
          </a:xfrm>
        </p:grpSpPr>
        <p:sp>
          <p:nvSpPr>
            <p:cNvPr id="126" name="Rounded Rectangle 125"/>
            <p:cNvSpPr/>
            <p:nvPr/>
          </p:nvSpPr>
          <p:spPr>
            <a:xfrm>
              <a:off x="705526" y="376596"/>
              <a:ext cx="8074259" cy="597706"/>
            </a:xfrm>
            <a:prstGeom prst="roundRect">
              <a:avLst>
                <a:gd name="adj" fmla="val 17638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7" name="TextBox 126"/>
            <p:cNvSpPr txBox="1"/>
            <p:nvPr/>
          </p:nvSpPr>
          <p:spPr>
            <a:xfrm>
              <a:off x="844992" y="368200"/>
              <a:ext cx="7795324" cy="6144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 smtClean="0"/>
                <a:t>If this digit is </a:t>
              </a:r>
              <a:r>
                <a:rPr lang="en-GB" b="1" dirty="0" smtClean="0">
                  <a:solidFill>
                    <a:srgbClr val="FF0000"/>
                  </a:solidFill>
                </a:rPr>
                <a:t>5 OR MORE</a:t>
              </a:r>
            </a:p>
            <a:p>
              <a:pPr algn="ctr"/>
              <a:r>
                <a:rPr lang="en-GB" b="1" dirty="0" smtClean="0"/>
                <a:t>we </a:t>
              </a:r>
              <a:r>
                <a:rPr lang="en-GB" b="1" dirty="0" smtClean="0">
                  <a:solidFill>
                    <a:srgbClr val="FF0000"/>
                  </a:solidFill>
                </a:rPr>
                <a:t>round up</a:t>
              </a:r>
              <a:r>
                <a:rPr lang="en-GB" b="1" dirty="0" smtClean="0"/>
                <a:t>.</a:t>
              </a:r>
              <a:endParaRPr lang="en-GB" b="1" baseline="30000" dirty="0"/>
            </a:p>
          </p:txBody>
        </p:sp>
      </p:grpSp>
    </p:spTree>
    <p:extLst>
      <p:ext uri="{BB962C8B-B14F-4D97-AF65-F5344CB8AC3E}">
        <p14:creationId xmlns:p14="http://schemas.microsoft.com/office/powerpoint/2010/main" val="429436253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20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" grpId="0"/>
      <p:bldP spid="90" grpId="0" animBg="1"/>
      <p:bldP spid="11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223284" y="1294411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Rounding Numbers: Rounding to the Nearest Whole Number</a:t>
            </a:r>
            <a:endParaRPr lang="en-GB" b="1" i="1" dirty="0" smtClean="0"/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 smtClean="0">
                <a:solidFill>
                  <a:srgbClr val="003300"/>
                </a:solidFill>
              </a:rPr>
              <a:t>N</a:t>
            </a:r>
            <a:endParaRPr lang="en-GB" sz="1400" b="1" dirty="0">
              <a:solidFill>
                <a:srgbClr val="003300"/>
              </a:solidFill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GB" sz="2200" b="1" dirty="0" smtClean="0"/>
              <a:t>All decimal numbers lie somewhere in between two whole numbers.</a:t>
            </a:r>
            <a:endParaRPr lang="en-GB" sz="2200" dirty="0"/>
          </a:p>
        </p:txBody>
      </p:sp>
      <p:grpSp>
        <p:nvGrpSpPr>
          <p:cNvPr id="2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dirty="0" smtClean="0"/>
                <a:t>Rounding to the Nearest WHOLE NUMBER</a:t>
              </a:r>
              <a:endParaRPr lang="en-GB" sz="2400" b="1" i="1" dirty="0" smtClean="0"/>
            </a:p>
          </p:txBody>
        </p:sp>
      </p:grpSp>
      <p:grpSp>
        <p:nvGrpSpPr>
          <p:cNvPr id="3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grpSp>
        <p:nvGrpSpPr>
          <p:cNvPr id="6" name="Group 42"/>
          <p:cNvGrpSpPr/>
          <p:nvPr/>
        </p:nvGrpSpPr>
        <p:grpSpPr>
          <a:xfrm>
            <a:off x="652583" y="5374622"/>
            <a:ext cx="7875346" cy="769441"/>
            <a:chOff x="344384" y="2811094"/>
            <a:chExt cx="3610099" cy="563951"/>
          </a:xfrm>
        </p:grpSpPr>
        <p:sp>
          <p:nvSpPr>
            <p:cNvPr id="41" name="Rounded Rectangle 40"/>
            <p:cNvSpPr/>
            <p:nvPr/>
          </p:nvSpPr>
          <p:spPr>
            <a:xfrm>
              <a:off x="344384" y="2814002"/>
              <a:ext cx="3610099" cy="558136"/>
            </a:xfrm>
            <a:prstGeom prst="roundRect">
              <a:avLst>
                <a:gd name="adj" fmla="val 44359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127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427671" y="2811094"/>
              <a:ext cx="3443525" cy="5639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400" dirty="0" smtClean="0"/>
                <a:t>127.9  =  </a:t>
              </a:r>
              <a:r>
                <a:rPr lang="en-GB" sz="4400" b="1" dirty="0" smtClean="0">
                  <a:solidFill>
                    <a:srgbClr val="FF0000"/>
                  </a:solidFill>
                </a:rPr>
                <a:t>128</a:t>
              </a:r>
              <a:r>
                <a:rPr lang="en-GB" sz="4400" dirty="0" smtClean="0"/>
                <a:t> </a:t>
              </a:r>
              <a:r>
                <a:rPr lang="en-GB" sz="2000" dirty="0" smtClean="0"/>
                <a:t>(to the nearest whole number)</a:t>
              </a:r>
              <a:endParaRPr lang="en-GB" sz="2000" baseline="30000" dirty="0"/>
            </a:p>
          </p:txBody>
        </p:sp>
      </p:grpSp>
      <p:grpSp>
        <p:nvGrpSpPr>
          <p:cNvPr id="7" name="Group 276"/>
          <p:cNvGrpSpPr/>
          <p:nvPr/>
        </p:nvGrpSpPr>
        <p:grpSpPr>
          <a:xfrm>
            <a:off x="315018" y="1392091"/>
            <a:ext cx="6733964" cy="388380"/>
            <a:chOff x="617857" y="352108"/>
            <a:chExt cx="8074262" cy="388380"/>
          </a:xfrm>
        </p:grpSpPr>
        <p:sp>
          <p:nvSpPr>
            <p:cNvPr id="92" name="Rounded Rectangle 91"/>
            <p:cNvSpPr/>
            <p:nvPr/>
          </p:nvSpPr>
          <p:spPr>
            <a:xfrm>
              <a:off x="617857" y="352108"/>
              <a:ext cx="8074262" cy="388380"/>
            </a:xfrm>
            <a:prstGeom prst="roundRect">
              <a:avLst>
                <a:gd name="adj" fmla="val 40877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3" name="TextBox 92"/>
            <p:cNvSpPr txBox="1"/>
            <p:nvPr/>
          </p:nvSpPr>
          <p:spPr>
            <a:xfrm>
              <a:off x="739899" y="361632"/>
              <a:ext cx="783017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 smtClean="0"/>
                <a:t>Example 3:  </a:t>
              </a:r>
              <a:r>
                <a:rPr lang="en-GB" b="1" dirty="0" smtClean="0"/>
                <a:t>Round 127.9 to the nearest whole number.</a:t>
              </a:r>
              <a:endParaRPr lang="en-GB" b="1" baseline="30000" dirty="0" smtClean="0"/>
            </a:p>
          </p:txBody>
        </p:sp>
      </p:grpSp>
      <p:grpSp>
        <p:nvGrpSpPr>
          <p:cNvPr id="13" name="Group 276"/>
          <p:cNvGrpSpPr/>
          <p:nvPr/>
        </p:nvGrpSpPr>
        <p:grpSpPr>
          <a:xfrm>
            <a:off x="679479" y="2631747"/>
            <a:ext cx="3357388" cy="923329"/>
            <a:chOff x="705526" y="364138"/>
            <a:chExt cx="8074259" cy="607785"/>
          </a:xfrm>
        </p:grpSpPr>
        <p:sp>
          <p:nvSpPr>
            <p:cNvPr id="100" name="Rounded Rectangle 99"/>
            <p:cNvSpPr/>
            <p:nvPr/>
          </p:nvSpPr>
          <p:spPr>
            <a:xfrm>
              <a:off x="705526" y="369178"/>
              <a:ext cx="8074259" cy="597707"/>
            </a:xfrm>
            <a:prstGeom prst="roundRect">
              <a:avLst>
                <a:gd name="adj" fmla="val 17638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3" name="TextBox 102"/>
            <p:cNvSpPr txBox="1"/>
            <p:nvPr/>
          </p:nvSpPr>
          <p:spPr>
            <a:xfrm>
              <a:off x="844992" y="364138"/>
              <a:ext cx="7795324" cy="6077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 smtClean="0"/>
                <a:t>To decide which number to write, we look at the </a:t>
              </a:r>
              <a:r>
                <a:rPr lang="en-GB" b="1" dirty="0" smtClean="0">
                  <a:solidFill>
                    <a:srgbClr val="FF0000"/>
                  </a:solidFill>
                </a:rPr>
                <a:t>first digit </a:t>
              </a:r>
              <a:r>
                <a:rPr lang="en-GB" b="1" dirty="0" smtClean="0"/>
                <a:t>after the decimal point.</a:t>
              </a:r>
              <a:endParaRPr lang="en-GB" b="1" dirty="0">
                <a:solidFill>
                  <a:srgbClr val="C00000"/>
                </a:solidFill>
              </a:endParaRPr>
            </a:p>
          </p:txBody>
        </p:sp>
      </p:grpSp>
      <p:grpSp>
        <p:nvGrpSpPr>
          <p:cNvPr id="16" name="Group 276"/>
          <p:cNvGrpSpPr/>
          <p:nvPr/>
        </p:nvGrpSpPr>
        <p:grpSpPr>
          <a:xfrm>
            <a:off x="1062879" y="1908919"/>
            <a:ext cx="2590588" cy="646332"/>
            <a:chOff x="705526" y="364138"/>
            <a:chExt cx="8074259" cy="321392"/>
          </a:xfrm>
        </p:grpSpPr>
        <p:sp>
          <p:nvSpPr>
            <p:cNvPr id="106" name="Rounded Rectangle 105"/>
            <p:cNvSpPr/>
            <p:nvPr/>
          </p:nvSpPr>
          <p:spPr>
            <a:xfrm>
              <a:off x="705526" y="368265"/>
              <a:ext cx="8074259" cy="313138"/>
            </a:xfrm>
            <a:prstGeom prst="roundRect">
              <a:avLst>
                <a:gd name="adj" fmla="val 24284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7" name="TextBox 106"/>
            <p:cNvSpPr txBox="1"/>
            <p:nvPr/>
          </p:nvSpPr>
          <p:spPr>
            <a:xfrm>
              <a:off x="844992" y="364138"/>
              <a:ext cx="7795324" cy="3213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 smtClean="0"/>
                <a:t>127.9 is between</a:t>
              </a:r>
            </a:p>
            <a:p>
              <a:pPr algn="ctr"/>
              <a:r>
                <a:rPr lang="en-GB" b="1" dirty="0" smtClean="0">
                  <a:solidFill>
                    <a:srgbClr val="C00000"/>
                  </a:solidFill>
                </a:rPr>
                <a:t>127</a:t>
              </a:r>
              <a:r>
                <a:rPr lang="en-GB" b="1" dirty="0" smtClean="0"/>
                <a:t> and </a:t>
              </a:r>
              <a:r>
                <a:rPr lang="en-GB" b="1" dirty="0" smtClean="0">
                  <a:solidFill>
                    <a:srgbClr val="C00000"/>
                  </a:solidFill>
                </a:rPr>
                <a:t>128.</a:t>
              </a:r>
              <a:endParaRPr lang="en-GB" b="1" dirty="0">
                <a:solidFill>
                  <a:srgbClr val="C00000"/>
                </a:solidFill>
              </a:endParaRPr>
            </a:p>
          </p:txBody>
        </p:sp>
      </p:grpSp>
      <p:sp>
        <p:nvSpPr>
          <p:cNvPr id="89" name="TextBox 88"/>
          <p:cNvSpPr txBox="1"/>
          <p:nvPr/>
        </p:nvSpPr>
        <p:spPr>
          <a:xfrm>
            <a:off x="5034526" y="2068464"/>
            <a:ext cx="274833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 smtClean="0">
                <a:solidFill>
                  <a:srgbClr val="FF0000"/>
                </a:solidFill>
              </a:rPr>
              <a:t>127.9</a:t>
            </a:r>
            <a:endParaRPr lang="en-GB" sz="6000" b="1" baseline="30000" dirty="0">
              <a:solidFill>
                <a:srgbClr val="FF0000"/>
              </a:solidFill>
            </a:endParaRPr>
          </a:p>
        </p:txBody>
      </p:sp>
      <p:sp>
        <p:nvSpPr>
          <p:cNvPr id="90" name="Down Arrow 89"/>
          <p:cNvSpPr/>
          <p:nvPr/>
        </p:nvSpPr>
        <p:spPr>
          <a:xfrm>
            <a:off x="6539272" y="1894048"/>
            <a:ext cx="273133" cy="376273"/>
          </a:xfrm>
          <a:prstGeom prst="downArrow">
            <a:avLst>
              <a:gd name="adj1" fmla="val 42030"/>
              <a:gd name="adj2" fmla="val 50000"/>
            </a:avLst>
          </a:prstGeom>
          <a:solidFill>
            <a:srgbClr val="DEA900"/>
          </a:solidFill>
          <a:ln w="63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9" name="Group 84"/>
          <p:cNvGrpSpPr/>
          <p:nvPr/>
        </p:nvGrpSpPr>
        <p:grpSpPr>
          <a:xfrm>
            <a:off x="6520118" y="2930978"/>
            <a:ext cx="1154910" cy="1676564"/>
            <a:chOff x="6114263" y="2861971"/>
            <a:chExt cx="1154910" cy="1676564"/>
          </a:xfrm>
        </p:grpSpPr>
        <p:sp>
          <p:nvSpPr>
            <p:cNvPr id="102" name="Down Arrow 101"/>
            <p:cNvSpPr/>
            <p:nvPr/>
          </p:nvSpPr>
          <p:spPr>
            <a:xfrm rot="10800000">
              <a:off x="6136207" y="2861971"/>
              <a:ext cx="273133" cy="1676564"/>
            </a:xfrm>
            <a:prstGeom prst="downArrow">
              <a:avLst>
                <a:gd name="adj1" fmla="val 42030"/>
                <a:gd name="adj2" fmla="val 50000"/>
              </a:avLst>
            </a:prstGeom>
            <a:solidFill>
              <a:srgbClr val="DEA900"/>
            </a:solidFill>
            <a:ln w="63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0" name="Group 45"/>
            <p:cNvGrpSpPr/>
            <p:nvPr/>
          </p:nvGrpSpPr>
          <p:grpSpPr>
            <a:xfrm>
              <a:off x="6114263" y="3183317"/>
              <a:ext cx="1154910" cy="661956"/>
              <a:chOff x="297092" y="2218906"/>
              <a:chExt cx="3610099" cy="1374519"/>
            </a:xfrm>
          </p:grpSpPr>
          <p:sp>
            <p:nvSpPr>
              <p:cNvPr id="105" name="Rounded Rectangle 104"/>
              <p:cNvSpPr/>
              <p:nvPr/>
            </p:nvSpPr>
            <p:spPr>
              <a:xfrm>
                <a:off x="297092" y="2218906"/>
                <a:ext cx="3610099" cy="1374519"/>
              </a:xfrm>
              <a:prstGeom prst="roundRect">
                <a:avLst>
                  <a:gd name="adj" fmla="val 16221"/>
                </a:avLst>
              </a:prstGeom>
              <a:gradFill flip="none" rotWithShape="1">
                <a:gsLst>
                  <a:gs pos="0">
                    <a:srgbClr val="FFFF00">
                      <a:tint val="66000"/>
                      <a:satMod val="160000"/>
                    </a:srgbClr>
                  </a:gs>
                  <a:gs pos="50000">
                    <a:srgbClr val="FFFF00">
                      <a:tint val="44500"/>
                      <a:satMod val="160000"/>
                    </a:srgbClr>
                  </a:gs>
                  <a:gs pos="100000">
                    <a:srgbClr val="FFFF00">
                      <a:tint val="23500"/>
                      <a:satMod val="160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600"/>
              </a:p>
            </p:txBody>
          </p:sp>
          <p:sp>
            <p:nvSpPr>
              <p:cNvPr id="108" name="TextBox 107"/>
              <p:cNvSpPr txBox="1"/>
              <p:nvPr/>
            </p:nvSpPr>
            <p:spPr>
              <a:xfrm>
                <a:off x="396982" y="2299038"/>
                <a:ext cx="3410315" cy="121425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600" b="1" dirty="0" smtClean="0"/>
                  <a:t>This is over 5.</a:t>
                </a:r>
                <a:endParaRPr lang="en-GB" sz="2400" b="1" dirty="0" smtClean="0">
                  <a:solidFill>
                    <a:srgbClr val="006600"/>
                  </a:solidFill>
                </a:endParaRPr>
              </a:p>
            </p:txBody>
          </p:sp>
        </p:grpSp>
      </p:grpSp>
      <p:grpSp>
        <p:nvGrpSpPr>
          <p:cNvPr id="21" name="Group 86"/>
          <p:cNvGrpSpPr/>
          <p:nvPr/>
        </p:nvGrpSpPr>
        <p:grpSpPr>
          <a:xfrm>
            <a:off x="4603168" y="2930978"/>
            <a:ext cx="1645003" cy="1676564"/>
            <a:chOff x="4403672" y="2861971"/>
            <a:chExt cx="1645003" cy="1676564"/>
          </a:xfrm>
        </p:grpSpPr>
        <p:sp>
          <p:nvSpPr>
            <p:cNvPr id="112" name="Down Arrow 111"/>
            <p:cNvSpPr/>
            <p:nvPr/>
          </p:nvSpPr>
          <p:spPr>
            <a:xfrm rot="10800000">
              <a:off x="5749584" y="2861971"/>
              <a:ext cx="273133" cy="1676564"/>
            </a:xfrm>
            <a:prstGeom prst="downArrow">
              <a:avLst>
                <a:gd name="adj1" fmla="val 42030"/>
                <a:gd name="adj2" fmla="val 50000"/>
              </a:avLst>
            </a:prstGeom>
            <a:solidFill>
              <a:srgbClr val="DEA900"/>
            </a:solidFill>
            <a:ln w="63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2" name="Group 45"/>
            <p:cNvGrpSpPr/>
            <p:nvPr/>
          </p:nvGrpSpPr>
          <p:grpSpPr>
            <a:xfrm>
              <a:off x="4403672" y="3154742"/>
              <a:ext cx="1645003" cy="1200329"/>
              <a:chOff x="307545" y="2254462"/>
              <a:chExt cx="3610099" cy="1449107"/>
            </a:xfrm>
          </p:grpSpPr>
          <p:sp>
            <p:nvSpPr>
              <p:cNvPr id="114" name="Rounded Rectangle 113"/>
              <p:cNvSpPr/>
              <p:nvPr/>
            </p:nvSpPr>
            <p:spPr>
              <a:xfrm>
                <a:off x="307545" y="2291755"/>
                <a:ext cx="3610099" cy="1374519"/>
              </a:xfrm>
              <a:prstGeom prst="roundRect">
                <a:avLst>
                  <a:gd name="adj" fmla="val 16221"/>
                </a:avLst>
              </a:prstGeom>
              <a:gradFill flip="none" rotWithShape="1">
                <a:gsLst>
                  <a:gs pos="0">
                    <a:srgbClr val="FFFF00">
                      <a:tint val="66000"/>
                      <a:satMod val="160000"/>
                    </a:srgbClr>
                  </a:gs>
                  <a:gs pos="50000">
                    <a:srgbClr val="FFFF00">
                      <a:tint val="44500"/>
                      <a:satMod val="160000"/>
                    </a:srgbClr>
                  </a:gs>
                  <a:gs pos="100000">
                    <a:srgbClr val="FFFF00">
                      <a:tint val="23500"/>
                      <a:satMod val="160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600"/>
              </a:p>
            </p:txBody>
          </p:sp>
          <p:sp>
            <p:nvSpPr>
              <p:cNvPr id="115" name="TextBox 114"/>
              <p:cNvSpPr txBox="1"/>
              <p:nvPr/>
            </p:nvSpPr>
            <p:spPr>
              <a:xfrm>
                <a:off x="347039" y="2254462"/>
                <a:ext cx="3531111" cy="1449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600" b="1" dirty="0" smtClean="0"/>
                  <a:t>So round this digit up by 1 to make it into</a:t>
                </a:r>
              </a:p>
              <a:p>
                <a:pPr algn="ctr"/>
                <a:r>
                  <a:rPr lang="en-GB" sz="2400" b="1" dirty="0" smtClean="0">
                    <a:solidFill>
                      <a:srgbClr val="7030A0"/>
                    </a:solidFill>
                  </a:rPr>
                  <a:t>8</a:t>
                </a:r>
              </a:p>
            </p:txBody>
          </p:sp>
        </p:grpSp>
      </p:grpSp>
      <p:sp>
        <p:nvSpPr>
          <p:cNvPr id="116" name="TextBox 115"/>
          <p:cNvSpPr txBox="1"/>
          <p:nvPr/>
        </p:nvSpPr>
        <p:spPr>
          <a:xfrm>
            <a:off x="5038642" y="4482231"/>
            <a:ext cx="256912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 smtClean="0">
                <a:solidFill>
                  <a:srgbClr val="FF0000"/>
                </a:solidFill>
              </a:rPr>
              <a:t>128</a:t>
            </a:r>
            <a:endParaRPr lang="en-GB" sz="6000" b="1" baseline="30000" dirty="0">
              <a:solidFill>
                <a:srgbClr val="FF0000"/>
              </a:solidFill>
            </a:endParaRPr>
          </a:p>
        </p:txBody>
      </p:sp>
      <p:grpSp>
        <p:nvGrpSpPr>
          <p:cNvPr id="23" name="Group 276"/>
          <p:cNvGrpSpPr/>
          <p:nvPr/>
        </p:nvGrpSpPr>
        <p:grpSpPr>
          <a:xfrm>
            <a:off x="848748" y="3631572"/>
            <a:ext cx="3018851" cy="923331"/>
            <a:chOff x="705526" y="368200"/>
            <a:chExt cx="8074259" cy="607786"/>
          </a:xfrm>
        </p:grpSpPr>
        <p:sp>
          <p:nvSpPr>
            <p:cNvPr id="123" name="Rounded Rectangle 122"/>
            <p:cNvSpPr/>
            <p:nvPr/>
          </p:nvSpPr>
          <p:spPr>
            <a:xfrm>
              <a:off x="705526" y="373240"/>
              <a:ext cx="8074259" cy="597706"/>
            </a:xfrm>
            <a:prstGeom prst="roundRect">
              <a:avLst>
                <a:gd name="adj" fmla="val 17638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4" name="TextBox 123"/>
            <p:cNvSpPr txBox="1"/>
            <p:nvPr/>
          </p:nvSpPr>
          <p:spPr>
            <a:xfrm>
              <a:off x="844992" y="368200"/>
              <a:ext cx="7795324" cy="6077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 smtClean="0"/>
                <a:t>If this digit </a:t>
              </a:r>
              <a:r>
                <a:rPr lang="en-GB" b="1" dirty="0" smtClean="0">
                  <a:solidFill>
                    <a:srgbClr val="FF0000"/>
                  </a:solidFill>
                </a:rPr>
                <a:t>is LESS THAN 5</a:t>
              </a:r>
            </a:p>
            <a:p>
              <a:pPr algn="ctr"/>
              <a:r>
                <a:rPr lang="en-GB" b="1" dirty="0" smtClean="0"/>
                <a:t>we </a:t>
              </a:r>
              <a:r>
                <a:rPr lang="en-GB" b="1" dirty="0" smtClean="0">
                  <a:solidFill>
                    <a:srgbClr val="FF0000"/>
                  </a:solidFill>
                </a:rPr>
                <a:t>ignore</a:t>
              </a:r>
              <a:r>
                <a:rPr lang="en-GB" b="1" dirty="0" smtClean="0"/>
                <a:t> everything</a:t>
              </a:r>
            </a:p>
            <a:p>
              <a:pPr algn="ctr"/>
              <a:r>
                <a:rPr lang="en-GB" b="1" dirty="0" smtClean="0"/>
                <a:t>after the decimal point.</a:t>
              </a:r>
              <a:endParaRPr lang="en-GB" b="1" baseline="30000" dirty="0"/>
            </a:p>
          </p:txBody>
        </p:sp>
      </p:grpSp>
      <p:grpSp>
        <p:nvGrpSpPr>
          <p:cNvPr id="24" name="Group 276"/>
          <p:cNvGrpSpPr/>
          <p:nvPr/>
        </p:nvGrpSpPr>
        <p:grpSpPr>
          <a:xfrm>
            <a:off x="848748" y="4631398"/>
            <a:ext cx="3018851" cy="646330"/>
            <a:chOff x="705526" y="368200"/>
            <a:chExt cx="8074259" cy="614497"/>
          </a:xfrm>
        </p:grpSpPr>
        <p:sp>
          <p:nvSpPr>
            <p:cNvPr id="126" name="Rounded Rectangle 125"/>
            <p:cNvSpPr/>
            <p:nvPr/>
          </p:nvSpPr>
          <p:spPr>
            <a:xfrm>
              <a:off x="705526" y="376596"/>
              <a:ext cx="8074259" cy="597706"/>
            </a:xfrm>
            <a:prstGeom prst="roundRect">
              <a:avLst>
                <a:gd name="adj" fmla="val 17638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7" name="TextBox 126"/>
            <p:cNvSpPr txBox="1"/>
            <p:nvPr/>
          </p:nvSpPr>
          <p:spPr>
            <a:xfrm>
              <a:off x="844992" y="368200"/>
              <a:ext cx="7795324" cy="6144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 smtClean="0"/>
                <a:t>If this digit is </a:t>
              </a:r>
              <a:r>
                <a:rPr lang="en-GB" b="1" dirty="0" smtClean="0">
                  <a:solidFill>
                    <a:srgbClr val="FF0000"/>
                  </a:solidFill>
                </a:rPr>
                <a:t>5 OR MORE</a:t>
              </a:r>
            </a:p>
            <a:p>
              <a:pPr algn="ctr"/>
              <a:r>
                <a:rPr lang="en-GB" b="1" dirty="0" smtClean="0"/>
                <a:t>we </a:t>
              </a:r>
              <a:r>
                <a:rPr lang="en-GB" b="1" dirty="0" smtClean="0">
                  <a:solidFill>
                    <a:srgbClr val="FF0000"/>
                  </a:solidFill>
                </a:rPr>
                <a:t>round up</a:t>
              </a:r>
              <a:r>
                <a:rPr lang="en-GB" b="1" dirty="0" smtClean="0"/>
                <a:t>.</a:t>
              </a:r>
              <a:endParaRPr lang="en-GB" b="1" baseline="30000" dirty="0"/>
            </a:p>
          </p:txBody>
        </p:sp>
      </p:grpSp>
    </p:spTree>
    <p:extLst>
      <p:ext uri="{BB962C8B-B14F-4D97-AF65-F5344CB8AC3E}">
        <p14:creationId xmlns:p14="http://schemas.microsoft.com/office/powerpoint/2010/main" val="297101415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20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" grpId="0"/>
      <p:bldP spid="90" grpId="0" animBg="1"/>
      <p:bldP spid="11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223284" y="1294411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Rounding Numbers: Rounding to the Nearest Whole Number</a:t>
            </a:r>
            <a:endParaRPr lang="en-GB" b="1" i="1" dirty="0" smtClean="0"/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 smtClean="0">
                <a:solidFill>
                  <a:srgbClr val="003300"/>
                </a:solidFill>
              </a:rPr>
              <a:t>N</a:t>
            </a:r>
            <a:endParaRPr lang="en-GB" sz="1400" b="1" dirty="0">
              <a:solidFill>
                <a:srgbClr val="003300"/>
              </a:solidFill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GB" sz="2200" b="1" dirty="0" smtClean="0"/>
              <a:t>All decimal numbers lie somewhere in between two whole numbers.</a:t>
            </a:r>
            <a:endParaRPr lang="en-GB" sz="2200" dirty="0"/>
          </a:p>
        </p:txBody>
      </p:sp>
      <p:grpSp>
        <p:nvGrpSpPr>
          <p:cNvPr id="2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dirty="0" smtClean="0"/>
                <a:t>Rounding to the Nearest WHOLE NUMBER</a:t>
              </a:r>
              <a:endParaRPr lang="en-GB" sz="2400" b="1" i="1" dirty="0" smtClean="0"/>
            </a:p>
          </p:txBody>
        </p:sp>
      </p:grpSp>
      <p:grpSp>
        <p:nvGrpSpPr>
          <p:cNvPr id="3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grpSp>
        <p:nvGrpSpPr>
          <p:cNvPr id="6" name="Group 42"/>
          <p:cNvGrpSpPr/>
          <p:nvPr/>
        </p:nvGrpSpPr>
        <p:grpSpPr>
          <a:xfrm>
            <a:off x="652583" y="5374622"/>
            <a:ext cx="7875346" cy="769441"/>
            <a:chOff x="344384" y="2811094"/>
            <a:chExt cx="3610099" cy="563951"/>
          </a:xfrm>
        </p:grpSpPr>
        <p:sp>
          <p:nvSpPr>
            <p:cNvPr id="41" name="Rounded Rectangle 40"/>
            <p:cNvSpPr/>
            <p:nvPr/>
          </p:nvSpPr>
          <p:spPr>
            <a:xfrm>
              <a:off x="344384" y="2814002"/>
              <a:ext cx="3610099" cy="558136"/>
            </a:xfrm>
            <a:prstGeom prst="roundRect">
              <a:avLst>
                <a:gd name="adj" fmla="val 44359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127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427671" y="2811094"/>
              <a:ext cx="3443525" cy="5639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400" dirty="0" smtClean="0"/>
                <a:t>72.48  =  </a:t>
              </a:r>
              <a:r>
                <a:rPr lang="en-GB" sz="4400" b="1" dirty="0" smtClean="0">
                  <a:solidFill>
                    <a:srgbClr val="FF0000"/>
                  </a:solidFill>
                </a:rPr>
                <a:t>72</a:t>
              </a:r>
              <a:r>
                <a:rPr lang="en-GB" sz="4400" dirty="0" smtClean="0"/>
                <a:t> </a:t>
              </a:r>
              <a:r>
                <a:rPr lang="en-GB" sz="2000" dirty="0" smtClean="0"/>
                <a:t>(to the nearest whole number)</a:t>
              </a:r>
              <a:endParaRPr lang="en-GB" sz="2000" baseline="30000" dirty="0"/>
            </a:p>
          </p:txBody>
        </p:sp>
      </p:grpSp>
      <p:grpSp>
        <p:nvGrpSpPr>
          <p:cNvPr id="7" name="Group 276"/>
          <p:cNvGrpSpPr/>
          <p:nvPr/>
        </p:nvGrpSpPr>
        <p:grpSpPr>
          <a:xfrm>
            <a:off x="315018" y="1392091"/>
            <a:ext cx="6733964" cy="388380"/>
            <a:chOff x="617857" y="352108"/>
            <a:chExt cx="8074262" cy="388380"/>
          </a:xfrm>
        </p:grpSpPr>
        <p:sp>
          <p:nvSpPr>
            <p:cNvPr id="92" name="Rounded Rectangle 91"/>
            <p:cNvSpPr/>
            <p:nvPr/>
          </p:nvSpPr>
          <p:spPr>
            <a:xfrm>
              <a:off x="617857" y="352108"/>
              <a:ext cx="8074262" cy="388380"/>
            </a:xfrm>
            <a:prstGeom prst="roundRect">
              <a:avLst>
                <a:gd name="adj" fmla="val 40877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3" name="TextBox 92"/>
            <p:cNvSpPr txBox="1"/>
            <p:nvPr/>
          </p:nvSpPr>
          <p:spPr>
            <a:xfrm>
              <a:off x="739899" y="361632"/>
              <a:ext cx="783017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 smtClean="0"/>
                <a:t>Example 4:  </a:t>
              </a:r>
              <a:r>
                <a:rPr lang="en-GB" b="1" dirty="0" smtClean="0"/>
                <a:t>Round 72.48 to the nearest whole number.</a:t>
              </a:r>
              <a:endParaRPr lang="en-GB" b="1" baseline="30000" dirty="0" smtClean="0"/>
            </a:p>
          </p:txBody>
        </p:sp>
      </p:grpSp>
      <p:grpSp>
        <p:nvGrpSpPr>
          <p:cNvPr id="13" name="Group 276"/>
          <p:cNvGrpSpPr/>
          <p:nvPr/>
        </p:nvGrpSpPr>
        <p:grpSpPr>
          <a:xfrm>
            <a:off x="679479" y="2631747"/>
            <a:ext cx="3357388" cy="923329"/>
            <a:chOff x="705526" y="364138"/>
            <a:chExt cx="8074259" cy="607785"/>
          </a:xfrm>
        </p:grpSpPr>
        <p:sp>
          <p:nvSpPr>
            <p:cNvPr id="100" name="Rounded Rectangle 99"/>
            <p:cNvSpPr/>
            <p:nvPr/>
          </p:nvSpPr>
          <p:spPr>
            <a:xfrm>
              <a:off x="705526" y="369178"/>
              <a:ext cx="8074259" cy="597707"/>
            </a:xfrm>
            <a:prstGeom prst="roundRect">
              <a:avLst>
                <a:gd name="adj" fmla="val 17638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3" name="TextBox 102"/>
            <p:cNvSpPr txBox="1"/>
            <p:nvPr/>
          </p:nvSpPr>
          <p:spPr>
            <a:xfrm>
              <a:off x="844992" y="364138"/>
              <a:ext cx="7795324" cy="6077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 smtClean="0"/>
                <a:t>To decide which number to write, we look at the </a:t>
              </a:r>
              <a:r>
                <a:rPr lang="en-GB" b="1" dirty="0" smtClean="0">
                  <a:solidFill>
                    <a:srgbClr val="FF0000"/>
                  </a:solidFill>
                </a:rPr>
                <a:t>first digit </a:t>
              </a:r>
              <a:r>
                <a:rPr lang="en-GB" b="1" dirty="0" smtClean="0"/>
                <a:t>after the decimal point.</a:t>
              </a:r>
              <a:endParaRPr lang="en-GB" b="1" dirty="0">
                <a:solidFill>
                  <a:srgbClr val="C00000"/>
                </a:solidFill>
              </a:endParaRPr>
            </a:p>
          </p:txBody>
        </p:sp>
      </p:grpSp>
      <p:grpSp>
        <p:nvGrpSpPr>
          <p:cNvPr id="16" name="Group 276"/>
          <p:cNvGrpSpPr/>
          <p:nvPr/>
        </p:nvGrpSpPr>
        <p:grpSpPr>
          <a:xfrm>
            <a:off x="1062879" y="1908919"/>
            <a:ext cx="2590588" cy="646332"/>
            <a:chOff x="705526" y="364138"/>
            <a:chExt cx="8074259" cy="321392"/>
          </a:xfrm>
        </p:grpSpPr>
        <p:sp>
          <p:nvSpPr>
            <p:cNvPr id="106" name="Rounded Rectangle 105"/>
            <p:cNvSpPr/>
            <p:nvPr/>
          </p:nvSpPr>
          <p:spPr>
            <a:xfrm>
              <a:off x="705526" y="368265"/>
              <a:ext cx="8074259" cy="313138"/>
            </a:xfrm>
            <a:prstGeom prst="roundRect">
              <a:avLst>
                <a:gd name="adj" fmla="val 24284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7" name="TextBox 106"/>
            <p:cNvSpPr txBox="1"/>
            <p:nvPr/>
          </p:nvSpPr>
          <p:spPr>
            <a:xfrm>
              <a:off x="844992" y="364138"/>
              <a:ext cx="7795324" cy="3213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 smtClean="0"/>
                <a:t>72.48 is between</a:t>
              </a:r>
            </a:p>
            <a:p>
              <a:pPr algn="ctr"/>
              <a:r>
                <a:rPr lang="en-GB" b="1" dirty="0" smtClean="0">
                  <a:solidFill>
                    <a:srgbClr val="C00000"/>
                  </a:solidFill>
                </a:rPr>
                <a:t>72 </a:t>
              </a:r>
              <a:r>
                <a:rPr lang="en-GB" b="1" dirty="0" smtClean="0"/>
                <a:t>and </a:t>
              </a:r>
              <a:r>
                <a:rPr lang="en-GB" b="1" dirty="0" smtClean="0">
                  <a:solidFill>
                    <a:srgbClr val="C00000"/>
                  </a:solidFill>
                </a:rPr>
                <a:t>73.</a:t>
              </a:r>
              <a:endParaRPr lang="en-GB" b="1" dirty="0">
                <a:solidFill>
                  <a:srgbClr val="C00000"/>
                </a:solidFill>
              </a:endParaRPr>
            </a:p>
          </p:txBody>
        </p:sp>
      </p:grpSp>
      <p:sp>
        <p:nvSpPr>
          <p:cNvPr id="89" name="TextBox 88"/>
          <p:cNvSpPr txBox="1"/>
          <p:nvPr/>
        </p:nvSpPr>
        <p:spPr>
          <a:xfrm>
            <a:off x="5410606" y="2068464"/>
            <a:ext cx="274833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 smtClean="0">
                <a:solidFill>
                  <a:srgbClr val="FF0000"/>
                </a:solidFill>
              </a:rPr>
              <a:t>72.48</a:t>
            </a:r>
            <a:endParaRPr lang="en-GB" sz="6000" b="1" baseline="30000" dirty="0">
              <a:solidFill>
                <a:srgbClr val="FF0000"/>
              </a:solidFill>
            </a:endParaRPr>
          </a:p>
        </p:txBody>
      </p:sp>
      <p:sp>
        <p:nvSpPr>
          <p:cNvPr id="90" name="Down Arrow 89"/>
          <p:cNvSpPr/>
          <p:nvPr/>
        </p:nvSpPr>
        <p:spPr>
          <a:xfrm>
            <a:off x="6539272" y="1894048"/>
            <a:ext cx="273133" cy="376273"/>
          </a:xfrm>
          <a:prstGeom prst="downArrow">
            <a:avLst>
              <a:gd name="adj1" fmla="val 42030"/>
              <a:gd name="adj2" fmla="val 50000"/>
            </a:avLst>
          </a:prstGeom>
          <a:solidFill>
            <a:srgbClr val="DEA900"/>
          </a:solidFill>
          <a:ln w="63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9" name="Group 84"/>
          <p:cNvGrpSpPr/>
          <p:nvPr/>
        </p:nvGrpSpPr>
        <p:grpSpPr>
          <a:xfrm>
            <a:off x="6520118" y="2930978"/>
            <a:ext cx="1154910" cy="1676564"/>
            <a:chOff x="6114263" y="2861971"/>
            <a:chExt cx="1154910" cy="1676564"/>
          </a:xfrm>
        </p:grpSpPr>
        <p:sp>
          <p:nvSpPr>
            <p:cNvPr id="102" name="Down Arrow 101"/>
            <p:cNvSpPr/>
            <p:nvPr/>
          </p:nvSpPr>
          <p:spPr>
            <a:xfrm rot="10800000">
              <a:off x="6136207" y="2861971"/>
              <a:ext cx="273133" cy="1676564"/>
            </a:xfrm>
            <a:prstGeom prst="downArrow">
              <a:avLst>
                <a:gd name="adj1" fmla="val 42030"/>
                <a:gd name="adj2" fmla="val 50000"/>
              </a:avLst>
            </a:prstGeom>
            <a:solidFill>
              <a:srgbClr val="DEA900"/>
            </a:solidFill>
            <a:ln w="63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0" name="Group 45"/>
            <p:cNvGrpSpPr/>
            <p:nvPr/>
          </p:nvGrpSpPr>
          <p:grpSpPr>
            <a:xfrm>
              <a:off x="6114263" y="3183317"/>
              <a:ext cx="1154910" cy="661956"/>
              <a:chOff x="297092" y="2218906"/>
              <a:chExt cx="3610099" cy="1374519"/>
            </a:xfrm>
          </p:grpSpPr>
          <p:sp>
            <p:nvSpPr>
              <p:cNvPr id="105" name="Rounded Rectangle 104"/>
              <p:cNvSpPr/>
              <p:nvPr/>
            </p:nvSpPr>
            <p:spPr>
              <a:xfrm>
                <a:off x="297092" y="2218906"/>
                <a:ext cx="3610099" cy="1374519"/>
              </a:xfrm>
              <a:prstGeom prst="roundRect">
                <a:avLst>
                  <a:gd name="adj" fmla="val 16221"/>
                </a:avLst>
              </a:prstGeom>
              <a:gradFill flip="none" rotWithShape="1">
                <a:gsLst>
                  <a:gs pos="0">
                    <a:srgbClr val="FFFF00">
                      <a:tint val="66000"/>
                      <a:satMod val="160000"/>
                    </a:srgbClr>
                  </a:gs>
                  <a:gs pos="50000">
                    <a:srgbClr val="FFFF00">
                      <a:tint val="44500"/>
                      <a:satMod val="160000"/>
                    </a:srgbClr>
                  </a:gs>
                  <a:gs pos="100000">
                    <a:srgbClr val="FFFF00">
                      <a:tint val="23500"/>
                      <a:satMod val="160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600"/>
              </a:p>
            </p:txBody>
          </p:sp>
          <p:sp>
            <p:nvSpPr>
              <p:cNvPr id="108" name="TextBox 107"/>
              <p:cNvSpPr txBox="1"/>
              <p:nvPr/>
            </p:nvSpPr>
            <p:spPr>
              <a:xfrm>
                <a:off x="396982" y="2299038"/>
                <a:ext cx="3410315" cy="121425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600" b="1" dirty="0" smtClean="0"/>
                  <a:t>This is less than 5.</a:t>
                </a:r>
                <a:endParaRPr lang="en-GB" sz="2400" b="1" dirty="0" smtClean="0">
                  <a:solidFill>
                    <a:srgbClr val="006600"/>
                  </a:solidFill>
                </a:endParaRPr>
              </a:p>
            </p:txBody>
          </p:sp>
        </p:grpSp>
      </p:grpSp>
      <p:grpSp>
        <p:nvGrpSpPr>
          <p:cNvPr id="21" name="Group 86"/>
          <p:cNvGrpSpPr/>
          <p:nvPr/>
        </p:nvGrpSpPr>
        <p:grpSpPr>
          <a:xfrm>
            <a:off x="4603168" y="2930978"/>
            <a:ext cx="1645003" cy="1676564"/>
            <a:chOff x="4403672" y="2861971"/>
            <a:chExt cx="1645003" cy="1676564"/>
          </a:xfrm>
        </p:grpSpPr>
        <p:sp>
          <p:nvSpPr>
            <p:cNvPr id="112" name="Down Arrow 111"/>
            <p:cNvSpPr/>
            <p:nvPr/>
          </p:nvSpPr>
          <p:spPr>
            <a:xfrm rot="10800000">
              <a:off x="5749584" y="2861971"/>
              <a:ext cx="273133" cy="1676564"/>
            </a:xfrm>
            <a:prstGeom prst="downArrow">
              <a:avLst>
                <a:gd name="adj1" fmla="val 42030"/>
                <a:gd name="adj2" fmla="val 50000"/>
              </a:avLst>
            </a:prstGeom>
            <a:solidFill>
              <a:srgbClr val="DEA900"/>
            </a:solidFill>
            <a:ln w="63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2" name="Group 45"/>
            <p:cNvGrpSpPr/>
            <p:nvPr/>
          </p:nvGrpSpPr>
          <p:grpSpPr>
            <a:xfrm>
              <a:off x="4403672" y="3183926"/>
              <a:ext cx="1645003" cy="830997"/>
              <a:chOff x="307545" y="2289694"/>
              <a:chExt cx="3610099" cy="1003228"/>
            </a:xfrm>
          </p:grpSpPr>
          <p:sp>
            <p:nvSpPr>
              <p:cNvPr id="114" name="Rounded Rectangle 113"/>
              <p:cNvSpPr/>
              <p:nvPr/>
            </p:nvSpPr>
            <p:spPr>
              <a:xfrm>
                <a:off x="307545" y="2291751"/>
                <a:ext cx="3610099" cy="991459"/>
              </a:xfrm>
              <a:prstGeom prst="roundRect">
                <a:avLst>
                  <a:gd name="adj" fmla="val 16221"/>
                </a:avLst>
              </a:prstGeom>
              <a:gradFill flip="none" rotWithShape="1">
                <a:gsLst>
                  <a:gs pos="0">
                    <a:srgbClr val="FFFF00">
                      <a:tint val="66000"/>
                      <a:satMod val="160000"/>
                    </a:srgbClr>
                  </a:gs>
                  <a:gs pos="50000">
                    <a:srgbClr val="FFFF00">
                      <a:tint val="44500"/>
                      <a:satMod val="160000"/>
                    </a:srgbClr>
                  </a:gs>
                  <a:gs pos="100000">
                    <a:srgbClr val="FFFF00">
                      <a:tint val="23500"/>
                      <a:satMod val="160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600"/>
              </a:p>
            </p:txBody>
          </p:sp>
          <p:sp>
            <p:nvSpPr>
              <p:cNvPr id="115" name="TextBox 114"/>
              <p:cNvSpPr txBox="1"/>
              <p:nvPr/>
            </p:nvSpPr>
            <p:spPr>
              <a:xfrm>
                <a:off x="347039" y="2289694"/>
                <a:ext cx="3531111" cy="10032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600" b="1" dirty="0" smtClean="0"/>
                  <a:t>So leave </a:t>
                </a:r>
              </a:p>
              <a:p>
                <a:pPr algn="ctr"/>
                <a:r>
                  <a:rPr lang="en-GB" sz="1600" b="1" dirty="0" smtClean="0"/>
                  <a:t>this digit</a:t>
                </a:r>
              </a:p>
              <a:p>
                <a:pPr algn="ctr"/>
                <a:r>
                  <a:rPr lang="en-GB" sz="1600" b="1" dirty="0" smtClean="0"/>
                  <a:t>as it is.</a:t>
                </a:r>
              </a:p>
            </p:txBody>
          </p:sp>
        </p:grpSp>
      </p:grpSp>
      <p:sp>
        <p:nvSpPr>
          <p:cNvPr id="116" name="TextBox 115"/>
          <p:cNvSpPr txBox="1"/>
          <p:nvPr/>
        </p:nvSpPr>
        <p:spPr>
          <a:xfrm>
            <a:off x="5414722" y="4482231"/>
            <a:ext cx="256912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 smtClean="0">
                <a:solidFill>
                  <a:srgbClr val="FF0000"/>
                </a:solidFill>
              </a:rPr>
              <a:t>72</a:t>
            </a:r>
            <a:endParaRPr lang="en-GB" sz="6000" b="1" baseline="30000" dirty="0">
              <a:solidFill>
                <a:srgbClr val="FF0000"/>
              </a:solidFill>
            </a:endParaRPr>
          </a:p>
        </p:txBody>
      </p:sp>
      <p:grpSp>
        <p:nvGrpSpPr>
          <p:cNvPr id="23" name="Group 276"/>
          <p:cNvGrpSpPr/>
          <p:nvPr/>
        </p:nvGrpSpPr>
        <p:grpSpPr>
          <a:xfrm>
            <a:off x="848748" y="3631572"/>
            <a:ext cx="3018851" cy="923331"/>
            <a:chOff x="705526" y="368200"/>
            <a:chExt cx="8074259" cy="607786"/>
          </a:xfrm>
        </p:grpSpPr>
        <p:sp>
          <p:nvSpPr>
            <p:cNvPr id="123" name="Rounded Rectangle 122"/>
            <p:cNvSpPr/>
            <p:nvPr/>
          </p:nvSpPr>
          <p:spPr>
            <a:xfrm>
              <a:off x="705526" y="373240"/>
              <a:ext cx="8074259" cy="597706"/>
            </a:xfrm>
            <a:prstGeom prst="roundRect">
              <a:avLst>
                <a:gd name="adj" fmla="val 17638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4" name="TextBox 123"/>
            <p:cNvSpPr txBox="1"/>
            <p:nvPr/>
          </p:nvSpPr>
          <p:spPr>
            <a:xfrm>
              <a:off x="844992" y="368200"/>
              <a:ext cx="7795324" cy="6077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 smtClean="0"/>
                <a:t>If this digit </a:t>
              </a:r>
              <a:r>
                <a:rPr lang="en-GB" b="1" dirty="0" smtClean="0">
                  <a:solidFill>
                    <a:srgbClr val="FF0000"/>
                  </a:solidFill>
                </a:rPr>
                <a:t>is LESS THAN 5</a:t>
              </a:r>
            </a:p>
            <a:p>
              <a:pPr algn="ctr"/>
              <a:r>
                <a:rPr lang="en-GB" b="1" dirty="0" smtClean="0"/>
                <a:t>we </a:t>
              </a:r>
              <a:r>
                <a:rPr lang="en-GB" b="1" dirty="0" smtClean="0">
                  <a:solidFill>
                    <a:srgbClr val="FF0000"/>
                  </a:solidFill>
                </a:rPr>
                <a:t>ignore</a:t>
              </a:r>
              <a:r>
                <a:rPr lang="en-GB" b="1" dirty="0" smtClean="0"/>
                <a:t> everything</a:t>
              </a:r>
            </a:p>
            <a:p>
              <a:pPr algn="ctr"/>
              <a:r>
                <a:rPr lang="en-GB" b="1" dirty="0" smtClean="0"/>
                <a:t>after the decimal point.</a:t>
              </a:r>
              <a:endParaRPr lang="en-GB" b="1" baseline="30000" dirty="0"/>
            </a:p>
          </p:txBody>
        </p:sp>
      </p:grpSp>
      <p:grpSp>
        <p:nvGrpSpPr>
          <p:cNvPr id="24" name="Group 276"/>
          <p:cNvGrpSpPr/>
          <p:nvPr/>
        </p:nvGrpSpPr>
        <p:grpSpPr>
          <a:xfrm>
            <a:off x="848748" y="4631398"/>
            <a:ext cx="3018851" cy="646330"/>
            <a:chOff x="705526" y="368200"/>
            <a:chExt cx="8074259" cy="614497"/>
          </a:xfrm>
        </p:grpSpPr>
        <p:sp>
          <p:nvSpPr>
            <p:cNvPr id="126" name="Rounded Rectangle 125"/>
            <p:cNvSpPr/>
            <p:nvPr/>
          </p:nvSpPr>
          <p:spPr>
            <a:xfrm>
              <a:off x="705526" y="376596"/>
              <a:ext cx="8074259" cy="597706"/>
            </a:xfrm>
            <a:prstGeom prst="roundRect">
              <a:avLst>
                <a:gd name="adj" fmla="val 17638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7" name="TextBox 126"/>
            <p:cNvSpPr txBox="1"/>
            <p:nvPr/>
          </p:nvSpPr>
          <p:spPr>
            <a:xfrm>
              <a:off x="844992" y="368200"/>
              <a:ext cx="7795324" cy="6144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 smtClean="0"/>
                <a:t>If this digit is </a:t>
              </a:r>
              <a:r>
                <a:rPr lang="en-GB" b="1" dirty="0" smtClean="0">
                  <a:solidFill>
                    <a:srgbClr val="FF0000"/>
                  </a:solidFill>
                </a:rPr>
                <a:t>5 OR MORE</a:t>
              </a:r>
            </a:p>
            <a:p>
              <a:pPr algn="ctr"/>
              <a:r>
                <a:rPr lang="en-GB" b="1" dirty="0" smtClean="0"/>
                <a:t>we </a:t>
              </a:r>
              <a:r>
                <a:rPr lang="en-GB" b="1" dirty="0" smtClean="0">
                  <a:solidFill>
                    <a:srgbClr val="FF0000"/>
                  </a:solidFill>
                </a:rPr>
                <a:t>round up</a:t>
              </a:r>
              <a:r>
                <a:rPr lang="en-GB" b="1" dirty="0" smtClean="0"/>
                <a:t>.</a:t>
              </a:r>
              <a:endParaRPr lang="en-GB" b="1" baseline="30000" dirty="0"/>
            </a:p>
          </p:txBody>
        </p:sp>
      </p:grpSp>
    </p:spTree>
    <p:extLst>
      <p:ext uri="{BB962C8B-B14F-4D97-AF65-F5344CB8AC3E}">
        <p14:creationId xmlns:p14="http://schemas.microsoft.com/office/powerpoint/2010/main" val="23227528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20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" grpId="0"/>
      <p:bldP spid="90" grpId="0" animBg="1"/>
      <p:bldP spid="11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223284" y="1294411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Rounding Numbers: Rounding to the Nearest Whole Number</a:t>
            </a:r>
            <a:endParaRPr lang="en-GB" b="1" i="1" dirty="0" smtClean="0"/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 smtClean="0">
                <a:solidFill>
                  <a:srgbClr val="003300"/>
                </a:solidFill>
              </a:rPr>
              <a:t>N</a:t>
            </a:r>
            <a:endParaRPr lang="en-GB" sz="1400" b="1" dirty="0">
              <a:solidFill>
                <a:srgbClr val="003300"/>
              </a:solidFill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GB" sz="2200" b="1" dirty="0" smtClean="0"/>
              <a:t>All decimal numbers lie somewhere in between two whole numbers.</a:t>
            </a:r>
            <a:endParaRPr lang="en-GB" sz="2200" dirty="0"/>
          </a:p>
        </p:txBody>
      </p:sp>
      <p:grpSp>
        <p:nvGrpSpPr>
          <p:cNvPr id="2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dirty="0" smtClean="0"/>
                <a:t>Rounding to the Nearest WHOLE NUMBER</a:t>
              </a:r>
              <a:endParaRPr lang="en-GB" sz="2400" b="1" i="1" dirty="0" smtClean="0"/>
            </a:p>
          </p:txBody>
        </p:sp>
      </p:grpSp>
      <p:grpSp>
        <p:nvGrpSpPr>
          <p:cNvPr id="3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grpSp>
        <p:nvGrpSpPr>
          <p:cNvPr id="6" name="Group 42"/>
          <p:cNvGrpSpPr/>
          <p:nvPr/>
        </p:nvGrpSpPr>
        <p:grpSpPr>
          <a:xfrm>
            <a:off x="652583" y="5374622"/>
            <a:ext cx="7875346" cy="769441"/>
            <a:chOff x="344384" y="2811094"/>
            <a:chExt cx="3610099" cy="563951"/>
          </a:xfrm>
        </p:grpSpPr>
        <p:sp>
          <p:nvSpPr>
            <p:cNvPr id="41" name="Rounded Rectangle 40"/>
            <p:cNvSpPr/>
            <p:nvPr/>
          </p:nvSpPr>
          <p:spPr>
            <a:xfrm>
              <a:off x="344384" y="2814002"/>
              <a:ext cx="3610099" cy="558136"/>
            </a:xfrm>
            <a:prstGeom prst="roundRect">
              <a:avLst>
                <a:gd name="adj" fmla="val 44359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127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427671" y="2811094"/>
              <a:ext cx="3443525" cy="5639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400" dirty="0" smtClean="0"/>
                <a:t>83.5  =  </a:t>
              </a:r>
              <a:r>
                <a:rPr lang="en-GB" sz="4400" b="1" dirty="0" smtClean="0">
                  <a:solidFill>
                    <a:srgbClr val="FF0000"/>
                  </a:solidFill>
                </a:rPr>
                <a:t>84</a:t>
              </a:r>
              <a:r>
                <a:rPr lang="en-GB" sz="4400" dirty="0" smtClean="0"/>
                <a:t> </a:t>
              </a:r>
              <a:r>
                <a:rPr lang="en-GB" sz="2000" dirty="0" smtClean="0"/>
                <a:t>(to the nearest whole number)</a:t>
              </a:r>
              <a:endParaRPr lang="en-GB" sz="2000" baseline="30000" dirty="0"/>
            </a:p>
          </p:txBody>
        </p:sp>
      </p:grpSp>
      <p:grpSp>
        <p:nvGrpSpPr>
          <p:cNvPr id="7" name="Group 276"/>
          <p:cNvGrpSpPr/>
          <p:nvPr/>
        </p:nvGrpSpPr>
        <p:grpSpPr>
          <a:xfrm>
            <a:off x="315018" y="1392091"/>
            <a:ext cx="6733964" cy="388380"/>
            <a:chOff x="617857" y="352108"/>
            <a:chExt cx="8074262" cy="388380"/>
          </a:xfrm>
        </p:grpSpPr>
        <p:sp>
          <p:nvSpPr>
            <p:cNvPr id="92" name="Rounded Rectangle 91"/>
            <p:cNvSpPr/>
            <p:nvPr/>
          </p:nvSpPr>
          <p:spPr>
            <a:xfrm>
              <a:off x="617857" y="352108"/>
              <a:ext cx="8074262" cy="388380"/>
            </a:xfrm>
            <a:prstGeom prst="roundRect">
              <a:avLst>
                <a:gd name="adj" fmla="val 40877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3" name="TextBox 92"/>
            <p:cNvSpPr txBox="1"/>
            <p:nvPr/>
          </p:nvSpPr>
          <p:spPr>
            <a:xfrm>
              <a:off x="739899" y="361632"/>
              <a:ext cx="783017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 smtClean="0"/>
                <a:t>Example 5:  </a:t>
              </a:r>
              <a:r>
                <a:rPr lang="en-GB" b="1" dirty="0" smtClean="0"/>
                <a:t>Round 83.5 to the nearest whole number.</a:t>
              </a:r>
              <a:endParaRPr lang="en-GB" b="1" baseline="30000" dirty="0" smtClean="0"/>
            </a:p>
          </p:txBody>
        </p:sp>
      </p:grpSp>
      <p:grpSp>
        <p:nvGrpSpPr>
          <p:cNvPr id="13" name="Group 276"/>
          <p:cNvGrpSpPr/>
          <p:nvPr/>
        </p:nvGrpSpPr>
        <p:grpSpPr>
          <a:xfrm>
            <a:off x="679479" y="2631747"/>
            <a:ext cx="3357388" cy="923329"/>
            <a:chOff x="705526" y="364138"/>
            <a:chExt cx="8074259" cy="607785"/>
          </a:xfrm>
        </p:grpSpPr>
        <p:sp>
          <p:nvSpPr>
            <p:cNvPr id="100" name="Rounded Rectangle 99"/>
            <p:cNvSpPr/>
            <p:nvPr/>
          </p:nvSpPr>
          <p:spPr>
            <a:xfrm>
              <a:off x="705526" y="369178"/>
              <a:ext cx="8074259" cy="597707"/>
            </a:xfrm>
            <a:prstGeom prst="roundRect">
              <a:avLst>
                <a:gd name="adj" fmla="val 17638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3" name="TextBox 102"/>
            <p:cNvSpPr txBox="1"/>
            <p:nvPr/>
          </p:nvSpPr>
          <p:spPr>
            <a:xfrm>
              <a:off x="844992" y="364138"/>
              <a:ext cx="7795324" cy="6077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 smtClean="0"/>
                <a:t>To decide which number to write, we look at the </a:t>
              </a:r>
              <a:r>
                <a:rPr lang="en-GB" b="1" dirty="0" smtClean="0">
                  <a:solidFill>
                    <a:srgbClr val="FF0000"/>
                  </a:solidFill>
                </a:rPr>
                <a:t>first digit </a:t>
              </a:r>
              <a:r>
                <a:rPr lang="en-GB" b="1" dirty="0" smtClean="0"/>
                <a:t>after the decimal point.</a:t>
              </a:r>
              <a:endParaRPr lang="en-GB" b="1" dirty="0">
                <a:solidFill>
                  <a:srgbClr val="C00000"/>
                </a:solidFill>
              </a:endParaRPr>
            </a:p>
          </p:txBody>
        </p:sp>
      </p:grpSp>
      <p:grpSp>
        <p:nvGrpSpPr>
          <p:cNvPr id="16" name="Group 276"/>
          <p:cNvGrpSpPr/>
          <p:nvPr/>
        </p:nvGrpSpPr>
        <p:grpSpPr>
          <a:xfrm>
            <a:off x="1062879" y="1908919"/>
            <a:ext cx="2590588" cy="646332"/>
            <a:chOff x="705526" y="364138"/>
            <a:chExt cx="8074259" cy="321392"/>
          </a:xfrm>
        </p:grpSpPr>
        <p:sp>
          <p:nvSpPr>
            <p:cNvPr id="106" name="Rounded Rectangle 105"/>
            <p:cNvSpPr/>
            <p:nvPr/>
          </p:nvSpPr>
          <p:spPr>
            <a:xfrm>
              <a:off x="705526" y="368265"/>
              <a:ext cx="8074259" cy="313138"/>
            </a:xfrm>
            <a:prstGeom prst="roundRect">
              <a:avLst>
                <a:gd name="adj" fmla="val 24284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7" name="TextBox 106"/>
            <p:cNvSpPr txBox="1"/>
            <p:nvPr/>
          </p:nvSpPr>
          <p:spPr>
            <a:xfrm>
              <a:off x="844992" y="364138"/>
              <a:ext cx="7795324" cy="3213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 smtClean="0"/>
                <a:t>83.5 is between</a:t>
              </a:r>
            </a:p>
            <a:p>
              <a:pPr algn="ctr"/>
              <a:r>
                <a:rPr lang="en-GB" b="1" dirty="0" smtClean="0">
                  <a:solidFill>
                    <a:srgbClr val="C00000"/>
                  </a:solidFill>
                </a:rPr>
                <a:t>83</a:t>
              </a:r>
              <a:r>
                <a:rPr lang="en-GB" b="1" dirty="0" smtClean="0"/>
                <a:t> and </a:t>
              </a:r>
              <a:r>
                <a:rPr lang="en-GB" b="1" dirty="0" smtClean="0">
                  <a:solidFill>
                    <a:srgbClr val="C00000"/>
                  </a:solidFill>
                </a:rPr>
                <a:t>84.</a:t>
              </a:r>
              <a:endParaRPr lang="en-GB" b="1" dirty="0">
                <a:solidFill>
                  <a:srgbClr val="C00000"/>
                </a:solidFill>
              </a:endParaRPr>
            </a:p>
          </p:txBody>
        </p:sp>
      </p:grpSp>
      <p:sp>
        <p:nvSpPr>
          <p:cNvPr id="89" name="TextBox 88"/>
          <p:cNvSpPr txBox="1"/>
          <p:nvPr/>
        </p:nvSpPr>
        <p:spPr>
          <a:xfrm>
            <a:off x="5431905" y="2068464"/>
            <a:ext cx="274833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 smtClean="0">
                <a:solidFill>
                  <a:srgbClr val="FF0000"/>
                </a:solidFill>
              </a:rPr>
              <a:t>83.5</a:t>
            </a:r>
            <a:endParaRPr lang="en-GB" sz="6000" b="1" baseline="30000" dirty="0">
              <a:solidFill>
                <a:srgbClr val="FF0000"/>
              </a:solidFill>
            </a:endParaRPr>
          </a:p>
        </p:txBody>
      </p:sp>
      <p:sp>
        <p:nvSpPr>
          <p:cNvPr id="90" name="Down Arrow 89"/>
          <p:cNvSpPr/>
          <p:nvPr/>
        </p:nvSpPr>
        <p:spPr>
          <a:xfrm>
            <a:off x="6539272" y="1894048"/>
            <a:ext cx="273133" cy="376273"/>
          </a:xfrm>
          <a:prstGeom prst="downArrow">
            <a:avLst>
              <a:gd name="adj1" fmla="val 42030"/>
              <a:gd name="adj2" fmla="val 50000"/>
            </a:avLst>
          </a:prstGeom>
          <a:solidFill>
            <a:srgbClr val="DEA900"/>
          </a:solidFill>
          <a:ln w="63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9" name="Group 84"/>
          <p:cNvGrpSpPr/>
          <p:nvPr/>
        </p:nvGrpSpPr>
        <p:grpSpPr>
          <a:xfrm>
            <a:off x="6520118" y="2930978"/>
            <a:ext cx="1154910" cy="1676564"/>
            <a:chOff x="6114263" y="2861971"/>
            <a:chExt cx="1154910" cy="1676564"/>
          </a:xfrm>
        </p:grpSpPr>
        <p:sp>
          <p:nvSpPr>
            <p:cNvPr id="102" name="Down Arrow 101"/>
            <p:cNvSpPr/>
            <p:nvPr/>
          </p:nvSpPr>
          <p:spPr>
            <a:xfrm rot="10800000">
              <a:off x="6136207" y="2861971"/>
              <a:ext cx="273133" cy="1676564"/>
            </a:xfrm>
            <a:prstGeom prst="downArrow">
              <a:avLst>
                <a:gd name="adj1" fmla="val 42030"/>
                <a:gd name="adj2" fmla="val 50000"/>
              </a:avLst>
            </a:prstGeom>
            <a:solidFill>
              <a:srgbClr val="DEA900"/>
            </a:solidFill>
            <a:ln w="63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0" name="Group 45"/>
            <p:cNvGrpSpPr/>
            <p:nvPr/>
          </p:nvGrpSpPr>
          <p:grpSpPr>
            <a:xfrm>
              <a:off x="6114263" y="3183317"/>
              <a:ext cx="1154910" cy="661956"/>
              <a:chOff x="297092" y="2218906"/>
              <a:chExt cx="3610099" cy="1374519"/>
            </a:xfrm>
          </p:grpSpPr>
          <p:sp>
            <p:nvSpPr>
              <p:cNvPr id="105" name="Rounded Rectangle 104"/>
              <p:cNvSpPr/>
              <p:nvPr/>
            </p:nvSpPr>
            <p:spPr>
              <a:xfrm>
                <a:off x="297092" y="2218906"/>
                <a:ext cx="3610099" cy="1374519"/>
              </a:xfrm>
              <a:prstGeom prst="roundRect">
                <a:avLst>
                  <a:gd name="adj" fmla="val 16221"/>
                </a:avLst>
              </a:prstGeom>
              <a:gradFill flip="none" rotWithShape="1">
                <a:gsLst>
                  <a:gs pos="0">
                    <a:srgbClr val="FFFF00">
                      <a:tint val="66000"/>
                      <a:satMod val="160000"/>
                    </a:srgbClr>
                  </a:gs>
                  <a:gs pos="50000">
                    <a:srgbClr val="FFFF00">
                      <a:tint val="44500"/>
                      <a:satMod val="160000"/>
                    </a:srgbClr>
                  </a:gs>
                  <a:gs pos="100000">
                    <a:srgbClr val="FFFF00">
                      <a:tint val="23500"/>
                      <a:satMod val="160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600"/>
              </a:p>
            </p:txBody>
          </p:sp>
          <p:sp>
            <p:nvSpPr>
              <p:cNvPr id="108" name="TextBox 107"/>
              <p:cNvSpPr txBox="1"/>
              <p:nvPr/>
            </p:nvSpPr>
            <p:spPr>
              <a:xfrm>
                <a:off x="396982" y="2554670"/>
                <a:ext cx="3410315" cy="70299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600" b="1" dirty="0" smtClean="0"/>
                  <a:t>This is 5.</a:t>
                </a:r>
                <a:endParaRPr lang="en-GB" sz="2400" b="1" dirty="0" smtClean="0">
                  <a:solidFill>
                    <a:srgbClr val="006600"/>
                  </a:solidFill>
                </a:endParaRPr>
              </a:p>
            </p:txBody>
          </p:sp>
        </p:grpSp>
      </p:grpSp>
      <p:grpSp>
        <p:nvGrpSpPr>
          <p:cNvPr id="21" name="Group 86"/>
          <p:cNvGrpSpPr/>
          <p:nvPr/>
        </p:nvGrpSpPr>
        <p:grpSpPr>
          <a:xfrm>
            <a:off x="4603168" y="2930978"/>
            <a:ext cx="1645003" cy="1676564"/>
            <a:chOff x="4403672" y="2861971"/>
            <a:chExt cx="1645003" cy="1676564"/>
          </a:xfrm>
        </p:grpSpPr>
        <p:sp>
          <p:nvSpPr>
            <p:cNvPr id="112" name="Down Arrow 111"/>
            <p:cNvSpPr/>
            <p:nvPr/>
          </p:nvSpPr>
          <p:spPr>
            <a:xfrm rot="10800000">
              <a:off x="5749584" y="2861971"/>
              <a:ext cx="273133" cy="1676564"/>
            </a:xfrm>
            <a:prstGeom prst="downArrow">
              <a:avLst>
                <a:gd name="adj1" fmla="val 42030"/>
                <a:gd name="adj2" fmla="val 50000"/>
              </a:avLst>
            </a:prstGeom>
            <a:solidFill>
              <a:srgbClr val="DEA900"/>
            </a:solidFill>
            <a:ln w="63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2" name="Group 45"/>
            <p:cNvGrpSpPr/>
            <p:nvPr/>
          </p:nvGrpSpPr>
          <p:grpSpPr>
            <a:xfrm>
              <a:off x="4403672" y="3154742"/>
              <a:ext cx="1645003" cy="1200329"/>
              <a:chOff x="307545" y="2254462"/>
              <a:chExt cx="3610099" cy="1449107"/>
            </a:xfrm>
          </p:grpSpPr>
          <p:sp>
            <p:nvSpPr>
              <p:cNvPr id="114" name="Rounded Rectangle 113"/>
              <p:cNvSpPr/>
              <p:nvPr/>
            </p:nvSpPr>
            <p:spPr>
              <a:xfrm>
                <a:off x="307545" y="2291755"/>
                <a:ext cx="3610099" cy="1374519"/>
              </a:xfrm>
              <a:prstGeom prst="roundRect">
                <a:avLst>
                  <a:gd name="adj" fmla="val 16221"/>
                </a:avLst>
              </a:prstGeom>
              <a:gradFill flip="none" rotWithShape="1">
                <a:gsLst>
                  <a:gs pos="0">
                    <a:srgbClr val="FFFF00">
                      <a:tint val="66000"/>
                      <a:satMod val="160000"/>
                    </a:srgbClr>
                  </a:gs>
                  <a:gs pos="50000">
                    <a:srgbClr val="FFFF00">
                      <a:tint val="44500"/>
                      <a:satMod val="160000"/>
                    </a:srgbClr>
                  </a:gs>
                  <a:gs pos="100000">
                    <a:srgbClr val="FFFF00">
                      <a:tint val="23500"/>
                      <a:satMod val="160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600"/>
              </a:p>
            </p:txBody>
          </p:sp>
          <p:sp>
            <p:nvSpPr>
              <p:cNvPr id="115" name="TextBox 114"/>
              <p:cNvSpPr txBox="1"/>
              <p:nvPr/>
            </p:nvSpPr>
            <p:spPr>
              <a:xfrm>
                <a:off x="347039" y="2254462"/>
                <a:ext cx="3531111" cy="1449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600" b="1" dirty="0" smtClean="0"/>
                  <a:t>So round this digit up by 1 to make it into</a:t>
                </a:r>
              </a:p>
              <a:p>
                <a:pPr algn="ctr"/>
                <a:r>
                  <a:rPr lang="en-GB" sz="2400" b="1" dirty="0" smtClean="0">
                    <a:solidFill>
                      <a:srgbClr val="7030A0"/>
                    </a:solidFill>
                  </a:rPr>
                  <a:t>4</a:t>
                </a:r>
              </a:p>
            </p:txBody>
          </p:sp>
        </p:grpSp>
      </p:grpSp>
      <p:sp>
        <p:nvSpPr>
          <p:cNvPr id="116" name="TextBox 115"/>
          <p:cNvSpPr txBox="1"/>
          <p:nvPr/>
        </p:nvSpPr>
        <p:spPr>
          <a:xfrm>
            <a:off x="5436021" y="4482231"/>
            <a:ext cx="256912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 smtClean="0">
                <a:solidFill>
                  <a:srgbClr val="FF0000"/>
                </a:solidFill>
              </a:rPr>
              <a:t>84</a:t>
            </a:r>
            <a:endParaRPr lang="en-GB" sz="6000" b="1" baseline="30000" dirty="0">
              <a:solidFill>
                <a:srgbClr val="FF0000"/>
              </a:solidFill>
            </a:endParaRPr>
          </a:p>
        </p:txBody>
      </p:sp>
      <p:grpSp>
        <p:nvGrpSpPr>
          <p:cNvPr id="23" name="Group 276"/>
          <p:cNvGrpSpPr/>
          <p:nvPr/>
        </p:nvGrpSpPr>
        <p:grpSpPr>
          <a:xfrm>
            <a:off x="848748" y="3631572"/>
            <a:ext cx="3018851" cy="923331"/>
            <a:chOff x="705526" y="368200"/>
            <a:chExt cx="8074259" cy="607786"/>
          </a:xfrm>
        </p:grpSpPr>
        <p:sp>
          <p:nvSpPr>
            <p:cNvPr id="123" name="Rounded Rectangle 122"/>
            <p:cNvSpPr/>
            <p:nvPr/>
          </p:nvSpPr>
          <p:spPr>
            <a:xfrm>
              <a:off x="705526" y="373240"/>
              <a:ext cx="8074259" cy="597706"/>
            </a:xfrm>
            <a:prstGeom prst="roundRect">
              <a:avLst>
                <a:gd name="adj" fmla="val 17638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4" name="TextBox 123"/>
            <p:cNvSpPr txBox="1"/>
            <p:nvPr/>
          </p:nvSpPr>
          <p:spPr>
            <a:xfrm>
              <a:off x="844992" y="368200"/>
              <a:ext cx="7795324" cy="6077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 smtClean="0"/>
                <a:t>If this digit </a:t>
              </a:r>
              <a:r>
                <a:rPr lang="en-GB" b="1" dirty="0" smtClean="0">
                  <a:solidFill>
                    <a:srgbClr val="FF0000"/>
                  </a:solidFill>
                </a:rPr>
                <a:t>is LESS THAN 5</a:t>
              </a:r>
            </a:p>
            <a:p>
              <a:pPr algn="ctr"/>
              <a:r>
                <a:rPr lang="en-GB" b="1" dirty="0" smtClean="0"/>
                <a:t>we </a:t>
              </a:r>
              <a:r>
                <a:rPr lang="en-GB" b="1" dirty="0" smtClean="0">
                  <a:solidFill>
                    <a:srgbClr val="FF0000"/>
                  </a:solidFill>
                </a:rPr>
                <a:t>ignore</a:t>
              </a:r>
              <a:r>
                <a:rPr lang="en-GB" b="1" dirty="0" smtClean="0"/>
                <a:t> everything</a:t>
              </a:r>
            </a:p>
            <a:p>
              <a:pPr algn="ctr"/>
              <a:r>
                <a:rPr lang="en-GB" b="1" dirty="0" smtClean="0"/>
                <a:t>after the decimal point.</a:t>
              </a:r>
              <a:endParaRPr lang="en-GB" b="1" baseline="30000" dirty="0"/>
            </a:p>
          </p:txBody>
        </p:sp>
      </p:grpSp>
      <p:grpSp>
        <p:nvGrpSpPr>
          <p:cNvPr id="24" name="Group 276"/>
          <p:cNvGrpSpPr/>
          <p:nvPr/>
        </p:nvGrpSpPr>
        <p:grpSpPr>
          <a:xfrm>
            <a:off x="848748" y="4631398"/>
            <a:ext cx="3018851" cy="646330"/>
            <a:chOff x="705526" y="368200"/>
            <a:chExt cx="8074259" cy="614497"/>
          </a:xfrm>
        </p:grpSpPr>
        <p:sp>
          <p:nvSpPr>
            <p:cNvPr id="126" name="Rounded Rectangle 125"/>
            <p:cNvSpPr/>
            <p:nvPr/>
          </p:nvSpPr>
          <p:spPr>
            <a:xfrm>
              <a:off x="705526" y="376596"/>
              <a:ext cx="8074259" cy="597706"/>
            </a:xfrm>
            <a:prstGeom prst="roundRect">
              <a:avLst>
                <a:gd name="adj" fmla="val 17638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7" name="TextBox 126"/>
            <p:cNvSpPr txBox="1"/>
            <p:nvPr/>
          </p:nvSpPr>
          <p:spPr>
            <a:xfrm>
              <a:off x="844992" y="368200"/>
              <a:ext cx="7795324" cy="6144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 smtClean="0"/>
                <a:t>If this digit is </a:t>
              </a:r>
              <a:r>
                <a:rPr lang="en-GB" b="1" dirty="0" smtClean="0">
                  <a:solidFill>
                    <a:srgbClr val="FF0000"/>
                  </a:solidFill>
                </a:rPr>
                <a:t>5 OR MORE</a:t>
              </a:r>
            </a:p>
            <a:p>
              <a:pPr algn="ctr"/>
              <a:r>
                <a:rPr lang="en-GB" b="1" dirty="0" smtClean="0"/>
                <a:t>we </a:t>
              </a:r>
              <a:r>
                <a:rPr lang="en-GB" b="1" dirty="0" smtClean="0">
                  <a:solidFill>
                    <a:srgbClr val="FF0000"/>
                  </a:solidFill>
                </a:rPr>
                <a:t>round up</a:t>
              </a:r>
              <a:r>
                <a:rPr lang="en-GB" b="1" dirty="0" smtClean="0"/>
                <a:t>.</a:t>
              </a:r>
              <a:endParaRPr lang="en-GB" b="1" baseline="30000" dirty="0"/>
            </a:p>
          </p:txBody>
        </p:sp>
      </p:grpSp>
    </p:spTree>
    <p:extLst>
      <p:ext uri="{BB962C8B-B14F-4D97-AF65-F5344CB8AC3E}">
        <p14:creationId xmlns:p14="http://schemas.microsoft.com/office/powerpoint/2010/main" val="245613711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20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" grpId="0"/>
      <p:bldP spid="90" grpId="0" animBg="1"/>
      <p:bldP spid="11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223284" y="1294411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Rounding Numbers: Rounding to One Decimal Place</a:t>
            </a:r>
            <a:endParaRPr lang="en-GB" b="1" i="1" dirty="0" smtClean="0"/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 smtClean="0">
                <a:solidFill>
                  <a:srgbClr val="003300"/>
                </a:solidFill>
              </a:rPr>
              <a:t>N</a:t>
            </a:r>
            <a:endParaRPr lang="en-GB" sz="1400" b="1" dirty="0">
              <a:solidFill>
                <a:srgbClr val="003300"/>
              </a:solidFill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GB" sz="2200" b="1" dirty="0" smtClean="0"/>
              <a:t>The answer must have exactly </a:t>
            </a:r>
            <a:r>
              <a:rPr lang="en-GB" sz="2200" b="1" dirty="0" smtClean="0">
                <a:solidFill>
                  <a:srgbClr val="FF0000"/>
                </a:solidFill>
              </a:rPr>
              <a:t>ONE</a:t>
            </a:r>
            <a:r>
              <a:rPr lang="en-GB" sz="2200" b="1" dirty="0" smtClean="0"/>
              <a:t> digit after the decimal point.</a:t>
            </a:r>
            <a:endParaRPr lang="en-GB" sz="2200" dirty="0"/>
          </a:p>
        </p:txBody>
      </p:sp>
      <p:grpSp>
        <p:nvGrpSpPr>
          <p:cNvPr id="2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dirty="0" smtClean="0"/>
                <a:t>Rounding to ONE DECIMAL PLACE</a:t>
              </a:r>
              <a:endParaRPr lang="en-GB" sz="2400" b="1" i="1" dirty="0" smtClean="0"/>
            </a:p>
          </p:txBody>
        </p:sp>
      </p:grpSp>
      <p:grpSp>
        <p:nvGrpSpPr>
          <p:cNvPr id="3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grpSp>
        <p:nvGrpSpPr>
          <p:cNvPr id="6" name="Group 42"/>
          <p:cNvGrpSpPr/>
          <p:nvPr/>
        </p:nvGrpSpPr>
        <p:grpSpPr>
          <a:xfrm>
            <a:off x="652583" y="5374622"/>
            <a:ext cx="7875346" cy="769441"/>
            <a:chOff x="344384" y="2811094"/>
            <a:chExt cx="3610099" cy="563951"/>
          </a:xfrm>
        </p:grpSpPr>
        <p:sp>
          <p:nvSpPr>
            <p:cNvPr id="41" name="Rounded Rectangle 40"/>
            <p:cNvSpPr/>
            <p:nvPr/>
          </p:nvSpPr>
          <p:spPr>
            <a:xfrm>
              <a:off x="344384" y="2814002"/>
              <a:ext cx="3610099" cy="558136"/>
            </a:xfrm>
            <a:prstGeom prst="roundRect">
              <a:avLst>
                <a:gd name="adj" fmla="val 44359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127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427671" y="2811094"/>
              <a:ext cx="3443525" cy="5639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400" dirty="0" smtClean="0"/>
                <a:t>8.36  =  </a:t>
              </a:r>
              <a:r>
                <a:rPr lang="en-GB" sz="4400" b="1" dirty="0" smtClean="0">
                  <a:solidFill>
                    <a:srgbClr val="FF0000"/>
                  </a:solidFill>
                </a:rPr>
                <a:t>8.4</a:t>
              </a:r>
              <a:r>
                <a:rPr lang="en-GB" sz="4400" dirty="0" smtClean="0"/>
                <a:t> </a:t>
              </a:r>
              <a:r>
                <a:rPr lang="en-GB" sz="2000" dirty="0" smtClean="0"/>
                <a:t>(to one decimal place)</a:t>
              </a:r>
              <a:endParaRPr lang="en-GB" sz="2000" baseline="30000" dirty="0"/>
            </a:p>
          </p:txBody>
        </p:sp>
      </p:grpSp>
      <p:grpSp>
        <p:nvGrpSpPr>
          <p:cNvPr id="7" name="Group 276"/>
          <p:cNvGrpSpPr/>
          <p:nvPr/>
        </p:nvGrpSpPr>
        <p:grpSpPr>
          <a:xfrm>
            <a:off x="315018" y="1392091"/>
            <a:ext cx="6733964" cy="388380"/>
            <a:chOff x="617857" y="352108"/>
            <a:chExt cx="8074262" cy="388380"/>
          </a:xfrm>
        </p:grpSpPr>
        <p:sp>
          <p:nvSpPr>
            <p:cNvPr id="92" name="Rounded Rectangle 91"/>
            <p:cNvSpPr/>
            <p:nvPr/>
          </p:nvSpPr>
          <p:spPr>
            <a:xfrm>
              <a:off x="617857" y="352108"/>
              <a:ext cx="8074262" cy="388380"/>
            </a:xfrm>
            <a:prstGeom prst="roundRect">
              <a:avLst>
                <a:gd name="adj" fmla="val 40877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3" name="TextBox 92"/>
            <p:cNvSpPr txBox="1"/>
            <p:nvPr/>
          </p:nvSpPr>
          <p:spPr>
            <a:xfrm>
              <a:off x="739899" y="361632"/>
              <a:ext cx="783017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 smtClean="0"/>
                <a:t>Example 1:  </a:t>
              </a:r>
              <a:r>
                <a:rPr lang="en-GB" b="1" dirty="0" smtClean="0"/>
                <a:t>Round 8.36 to one decimal place.</a:t>
              </a:r>
              <a:endParaRPr lang="en-GB" b="1" baseline="30000" dirty="0" smtClean="0"/>
            </a:p>
          </p:txBody>
        </p:sp>
      </p:grpSp>
      <p:grpSp>
        <p:nvGrpSpPr>
          <p:cNvPr id="13" name="Group 276"/>
          <p:cNvGrpSpPr/>
          <p:nvPr/>
        </p:nvGrpSpPr>
        <p:grpSpPr>
          <a:xfrm>
            <a:off x="679479" y="1904625"/>
            <a:ext cx="3357388" cy="923330"/>
            <a:chOff x="705526" y="364138"/>
            <a:chExt cx="8074259" cy="607786"/>
          </a:xfrm>
        </p:grpSpPr>
        <p:sp>
          <p:nvSpPr>
            <p:cNvPr id="100" name="Rounded Rectangle 99"/>
            <p:cNvSpPr/>
            <p:nvPr/>
          </p:nvSpPr>
          <p:spPr>
            <a:xfrm>
              <a:off x="705526" y="369178"/>
              <a:ext cx="8074259" cy="597707"/>
            </a:xfrm>
            <a:prstGeom prst="roundRect">
              <a:avLst>
                <a:gd name="adj" fmla="val 17638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3" name="TextBox 102"/>
            <p:cNvSpPr txBox="1"/>
            <p:nvPr/>
          </p:nvSpPr>
          <p:spPr>
            <a:xfrm>
              <a:off x="844992" y="364138"/>
              <a:ext cx="7795324" cy="6077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 smtClean="0"/>
                <a:t>To decide whether to round up, we look at the </a:t>
              </a:r>
              <a:r>
                <a:rPr lang="en-GB" b="1" dirty="0" smtClean="0">
                  <a:solidFill>
                    <a:srgbClr val="FF0000"/>
                  </a:solidFill>
                </a:rPr>
                <a:t>second digit </a:t>
              </a:r>
              <a:r>
                <a:rPr lang="en-GB" b="1" dirty="0" smtClean="0"/>
                <a:t>after the decimal point.</a:t>
              </a:r>
              <a:endParaRPr lang="en-GB" b="1" dirty="0">
                <a:solidFill>
                  <a:srgbClr val="C00000"/>
                </a:solidFill>
              </a:endParaRPr>
            </a:p>
          </p:txBody>
        </p:sp>
      </p:grpSp>
      <p:sp>
        <p:nvSpPr>
          <p:cNvPr id="89" name="TextBox 88"/>
          <p:cNvSpPr txBox="1"/>
          <p:nvPr/>
        </p:nvSpPr>
        <p:spPr>
          <a:xfrm>
            <a:off x="5434181" y="2068464"/>
            <a:ext cx="274833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 smtClean="0">
                <a:solidFill>
                  <a:srgbClr val="FF0000"/>
                </a:solidFill>
              </a:rPr>
              <a:t>8.36</a:t>
            </a:r>
            <a:endParaRPr lang="en-GB" sz="6000" b="1" baseline="30000" dirty="0">
              <a:solidFill>
                <a:srgbClr val="FF0000"/>
              </a:solidFill>
            </a:endParaRPr>
          </a:p>
        </p:txBody>
      </p:sp>
      <p:sp>
        <p:nvSpPr>
          <p:cNvPr id="90" name="Down Arrow 89"/>
          <p:cNvSpPr/>
          <p:nvPr/>
        </p:nvSpPr>
        <p:spPr>
          <a:xfrm>
            <a:off x="6539272" y="1894048"/>
            <a:ext cx="273133" cy="376273"/>
          </a:xfrm>
          <a:prstGeom prst="downArrow">
            <a:avLst>
              <a:gd name="adj1" fmla="val 42030"/>
              <a:gd name="adj2" fmla="val 50000"/>
            </a:avLst>
          </a:prstGeom>
          <a:solidFill>
            <a:srgbClr val="DEA900"/>
          </a:solidFill>
          <a:ln w="63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9" name="Group 84"/>
          <p:cNvGrpSpPr/>
          <p:nvPr/>
        </p:nvGrpSpPr>
        <p:grpSpPr>
          <a:xfrm>
            <a:off x="6520118" y="2930978"/>
            <a:ext cx="1154910" cy="1676564"/>
            <a:chOff x="6114263" y="2861971"/>
            <a:chExt cx="1154910" cy="1676564"/>
          </a:xfrm>
        </p:grpSpPr>
        <p:sp>
          <p:nvSpPr>
            <p:cNvPr id="102" name="Down Arrow 101"/>
            <p:cNvSpPr/>
            <p:nvPr/>
          </p:nvSpPr>
          <p:spPr>
            <a:xfrm rot="10800000">
              <a:off x="6136207" y="2861971"/>
              <a:ext cx="273133" cy="1676564"/>
            </a:xfrm>
            <a:prstGeom prst="downArrow">
              <a:avLst>
                <a:gd name="adj1" fmla="val 42030"/>
                <a:gd name="adj2" fmla="val 50000"/>
              </a:avLst>
            </a:prstGeom>
            <a:solidFill>
              <a:srgbClr val="DEA900"/>
            </a:solidFill>
            <a:ln w="63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0" name="Group 45"/>
            <p:cNvGrpSpPr/>
            <p:nvPr/>
          </p:nvGrpSpPr>
          <p:grpSpPr>
            <a:xfrm>
              <a:off x="6114263" y="3183317"/>
              <a:ext cx="1154910" cy="661956"/>
              <a:chOff x="297092" y="2218906"/>
              <a:chExt cx="3610099" cy="1374519"/>
            </a:xfrm>
          </p:grpSpPr>
          <p:sp>
            <p:nvSpPr>
              <p:cNvPr id="105" name="Rounded Rectangle 104"/>
              <p:cNvSpPr/>
              <p:nvPr/>
            </p:nvSpPr>
            <p:spPr>
              <a:xfrm>
                <a:off x="297092" y="2218906"/>
                <a:ext cx="3610099" cy="1374519"/>
              </a:xfrm>
              <a:prstGeom prst="roundRect">
                <a:avLst>
                  <a:gd name="adj" fmla="val 16221"/>
                </a:avLst>
              </a:prstGeom>
              <a:gradFill flip="none" rotWithShape="1">
                <a:gsLst>
                  <a:gs pos="0">
                    <a:srgbClr val="FFFF00">
                      <a:tint val="66000"/>
                      <a:satMod val="160000"/>
                    </a:srgbClr>
                  </a:gs>
                  <a:gs pos="50000">
                    <a:srgbClr val="FFFF00">
                      <a:tint val="44500"/>
                      <a:satMod val="160000"/>
                    </a:srgbClr>
                  </a:gs>
                  <a:gs pos="100000">
                    <a:srgbClr val="FFFF00">
                      <a:tint val="23500"/>
                      <a:satMod val="160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600"/>
              </a:p>
            </p:txBody>
          </p:sp>
          <p:sp>
            <p:nvSpPr>
              <p:cNvPr id="108" name="TextBox 107"/>
              <p:cNvSpPr txBox="1"/>
              <p:nvPr/>
            </p:nvSpPr>
            <p:spPr>
              <a:xfrm>
                <a:off x="396982" y="2299038"/>
                <a:ext cx="3410315" cy="121425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600" b="1" dirty="0" smtClean="0"/>
                  <a:t>This is over 5.</a:t>
                </a:r>
                <a:endParaRPr lang="en-GB" sz="2400" b="1" dirty="0" smtClean="0">
                  <a:solidFill>
                    <a:srgbClr val="006600"/>
                  </a:solidFill>
                </a:endParaRPr>
              </a:p>
            </p:txBody>
          </p:sp>
        </p:grpSp>
      </p:grpSp>
      <p:grpSp>
        <p:nvGrpSpPr>
          <p:cNvPr id="21" name="Group 86"/>
          <p:cNvGrpSpPr/>
          <p:nvPr/>
        </p:nvGrpSpPr>
        <p:grpSpPr>
          <a:xfrm>
            <a:off x="4806368" y="2930978"/>
            <a:ext cx="1645003" cy="1676564"/>
            <a:chOff x="4403672" y="2861971"/>
            <a:chExt cx="1645003" cy="1676564"/>
          </a:xfrm>
        </p:grpSpPr>
        <p:sp>
          <p:nvSpPr>
            <p:cNvPr id="112" name="Down Arrow 111"/>
            <p:cNvSpPr/>
            <p:nvPr/>
          </p:nvSpPr>
          <p:spPr>
            <a:xfrm rot="10800000">
              <a:off x="5749584" y="2861971"/>
              <a:ext cx="273133" cy="1676564"/>
            </a:xfrm>
            <a:prstGeom prst="downArrow">
              <a:avLst>
                <a:gd name="adj1" fmla="val 42030"/>
                <a:gd name="adj2" fmla="val 50000"/>
              </a:avLst>
            </a:prstGeom>
            <a:solidFill>
              <a:srgbClr val="DEA900"/>
            </a:solidFill>
            <a:ln w="63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2" name="Group 45"/>
            <p:cNvGrpSpPr/>
            <p:nvPr/>
          </p:nvGrpSpPr>
          <p:grpSpPr>
            <a:xfrm>
              <a:off x="4403672" y="3154742"/>
              <a:ext cx="1645003" cy="1200329"/>
              <a:chOff x="307545" y="2254462"/>
              <a:chExt cx="3610099" cy="1449107"/>
            </a:xfrm>
          </p:grpSpPr>
          <p:sp>
            <p:nvSpPr>
              <p:cNvPr id="114" name="Rounded Rectangle 113"/>
              <p:cNvSpPr/>
              <p:nvPr/>
            </p:nvSpPr>
            <p:spPr>
              <a:xfrm>
                <a:off x="307545" y="2291755"/>
                <a:ext cx="3610099" cy="1374519"/>
              </a:xfrm>
              <a:prstGeom prst="roundRect">
                <a:avLst>
                  <a:gd name="adj" fmla="val 16221"/>
                </a:avLst>
              </a:prstGeom>
              <a:gradFill flip="none" rotWithShape="1">
                <a:gsLst>
                  <a:gs pos="0">
                    <a:srgbClr val="FFFF00">
                      <a:tint val="66000"/>
                      <a:satMod val="160000"/>
                    </a:srgbClr>
                  </a:gs>
                  <a:gs pos="50000">
                    <a:srgbClr val="FFFF00">
                      <a:tint val="44500"/>
                      <a:satMod val="160000"/>
                    </a:srgbClr>
                  </a:gs>
                  <a:gs pos="100000">
                    <a:srgbClr val="FFFF00">
                      <a:tint val="23500"/>
                      <a:satMod val="160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600"/>
              </a:p>
            </p:txBody>
          </p:sp>
          <p:sp>
            <p:nvSpPr>
              <p:cNvPr id="115" name="TextBox 114"/>
              <p:cNvSpPr txBox="1"/>
              <p:nvPr/>
            </p:nvSpPr>
            <p:spPr>
              <a:xfrm>
                <a:off x="347039" y="2254462"/>
                <a:ext cx="3531111" cy="1449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600" b="1" dirty="0" smtClean="0"/>
                  <a:t>So round this digit up by 1 to make it into</a:t>
                </a:r>
              </a:p>
              <a:p>
                <a:pPr algn="ctr"/>
                <a:r>
                  <a:rPr lang="en-GB" sz="2400" b="1" dirty="0" smtClean="0">
                    <a:solidFill>
                      <a:srgbClr val="7030A0"/>
                    </a:solidFill>
                  </a:rPr>
                  <a:t>4</a:t>
                </a:r>
              </a:p>
            </p:txBody>
          </p:sp>
        </p:grpSp>
      </p:grpSp>
      <p:sp>
        <p:nvSpPr>
          <p:cNvPr id="116" name="TextBox 115"/>
          <p:cNvSpPr txBox="1"/>
          <p:nvPr/>
        </p:nvSpPr>
        <p:spPr>
          <a:xfrm>
            <a:off x="5438297" y="4482231"/>
            <a:ext cx="256912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 smtClean="0">
                <a:solidFill>
                  <a:srgbClr val="FF0000"/>
                </a:solidFill>
              </a:rPr>
              <a:t>8.4</a:t>
            </a:r>
            <a:endParaRPr lang="en-GB" sz="6000" b="1" baseline="30000" dirty="0">
              <a:solidFill>
                <a:srgbClr val="FF0000"/>
              </a:solidFill>
            </a:endParaRPr>
          </a:p>
        </p:txBody>
      </p:sp>
      <p:grpSp>
        <p:nvGrpSpPr>
          <p:cNvPr id="23" name="Group 276"/>
          <p:cNvGrpSpPr/>
          <p:nvPr/>
        </p:nvGrpSpPr>
        <p:grpSpPr>
          <a:xfrm>
            <a:off x="539990" y="2904450"/>
            <a:ext cx="3640118" cy="923329"/>
            <a:chOff x="705526" y="368200"/>
            <a:chExt cx="8074259" cy="607785"/>
          </a:xfrm>
        </p:grpSpPr>
        <p:sp>
          <p:nvSpPr>
            <p:cNvPr id="123" name="Rounded Rectangle 122"/>
            <p:cNvSpPr/>
            <p:nvPr/>
          </p:nvSpPr>
          <p:spPr>
            <a:xfrm>
              <a:off x="705526" y="373240"/>
              <a:ext cx="8074259" cy="597706"/>
            </a:xfrm>
            <a:prstGeom prst="roundRect">
              <a:avLst>
                <a:gd name="adj" fmla="val 17638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4" name="TextBox 123"/>
            <p:cNvSpPr txBox="1"/>
            <p:nvPr/>
          </p:nvSpPr>
          <p:spPr>
            <a:xfrm>
              <a:off x="844991" y="368200"/>
              <a:ext cx="7795325" cy="6077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 smtClean="0"/>
                <a:t>If this digit </a:t>
              </a:r>
              <a:r>
                <a:rPr lang="en-GB" b="1" dirty="0" smtClean="0">
                  <a:solidFill>
                    <a:srgbClr val="FF0000"/>
                  </a:solidFill>
                </a:rPr>
                <a:t>is LESS THAN 5</a:t>
              </a:r>
            </a:p>
            <a:p>
              <a:pPr algn="ctr"/>
              <a:r>
                <a:rPr lang="en-GB" b="1" dirty="0" smtClean="0"/>
                <a:t>we </a:t>
              </a:r>
              <a:r>
                <a:rPr lang="en-GB" b="1" dirty="0" smtClean="0">
                  <a:solidFill>
                    <a:srgbClr val="FF0000"/>
                  </a:solidFill>
                </a:rPr>
                <a:t>ignore</a:t>
              </a:r>
              <a:r>
                <a:rPr lang="en-GB" b="1" dirty="0" smtClean="0"/>
                <a:t> everything beyond the first digit after the decimal point.</a:t>
              </a:r>
              <a:endParaRPr lang="en-GB" b="1" baseline="30000" dirty="0"/>
            </a:p>
          </p:txBody>
        </p:sp>
      </p:grpSp>
      <p:grpSp>
        <p:nvGrpSpPr>
          <p:cNvPr id="24" name="Group 276"/>
          <p:cNvGrpSpPr/>
          <p:nvPr/>
        </p:nvGrpSpPr>
        <p:grpSpPr>
          <a:xfrm>
            <a:off x="848748" y="3904276"/>
            <a:ext cx="3018851" cy="646330"/>
            <a:chOff x="705526" y="368200"/>
            <a:chExt cx="8074259" cy="614497"/>
          </a:xfrm>
        </p:grpSpPr>
        <p:sp>
          <p:nvSpPr>
            <p:cNvPr id="126" name="Rounded Rectangle 125"/>
            <p:cNvSpPr/>
            <p:nvPr/>
          </p:nvSpPr>
          <p:spPr>
            <a:xfrm>
              <a:off x="705526" y="376596"/>
              <a:ext cx="8074259" cy="597706"/>
            </a:xfrm>
            <a:prstGeom prst="roundRect">
              <a:avLst>
                <a:gd name="adj" fmla="val 17638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7" name="TextBox 126"/>
            <p:cNvSpPr txBox="1"/>
            <p:nvPr/>
          </p:nvSpPr>
          <p:spPr>
            <a:xfrm>
              <a:off x="844992" y="368200"/>
              <a:ext cx="7795324" cy="6144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 smtClean="0"/>
                <a:t>If this digit is </a:t>
              </a:r>
              <a:r>
                <a:rPr lang="en-GB" b="1" dirty="0" smtClean="0">
                  <a:solidFill>
                    <a:srgbClr val="FF0000"/>
                  </a:solidFill>
                </a:rPr>
                <a:t>5 OR MORE</a:t>
              </a:r>
            </a:p>
            <a:p>
              <a:pPr algn="ctr"/>
              <a:r>
                <a:rPr lang="en-GB" b="1" dirty="0" smtClean="0"/>
                <a:t>we </a:t>
              </a:r>
              <a:r>
                <a:rPr lang="en-GB" b="1" dirty="0" smtClean="0">
                  <a:solidFill>
                    <a:srgbClr val="FF0000"/>
                  </a:solidFill>
                </a:rPr>
                <a:t>round up</a:t>
              </a:r>
              <a:r>
                <a:rPr lang="en-GB" b="1" dirty="0" smtClean="0"/>
                <a:t>.</a:t>
              </a:r>
              <a:endParaRPr lang="en-GB" b="1" baseline="30000" dirty="0"/>
            </a:p>
          </p:txBody>
        </p:sp>
      </p:grpSp>
    </p:spTree>
    <p:extLst>
      <p:ext uri="{BB962C8B-B14F-4D97-AF65-F5344CB8AC3E}">
        <p14:creationId xmlns:p14="http://schemas.microsoft.com/office/powerpoint/2010/main" val="367758796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20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4" grpId="0" animBg="1"/>
      <p:bldP spid="15" grpId="0"/>
      <p:bldP spid="89" grpId="0"/>
      <p:bldP spid="90" grpId="0" animBg="1"/>
      <p:bldP spid="11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223284" y="1294411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Rounding Numbers: Rounding to One Decimal Place</a:t>
            </a:r>
            <a:endParaRPr lang="en-GB" b="1" i="1" dirty="0" smtClean="0"/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 smtClean="0">
                <a:solidFill>
                  <a:srgbClr val="003300"/>
                </a:solidFill>
              </a:rPr>
              <a:t>N</a:t>
            </a:r>
            <a:endParaRPr lang="en-GB" sz="1400" b="1" dirty="0">
              <a:solidFill>
                <a:srgbClr val="003300"/>
              </a:solidFill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GB" sz="2200" b="1" dirty="0" smtClean="0"/>
              <a:t>The answer must have exactly </a:t>
            </a:r>
            <a:r>
              <a:rPr lang="en-GB" sz="2200" b="1" dirty="0" smtClean="0">
                <a:solidFill>
                  <a:srgbClr val="FF0000"/>
                </a:solidFill>
              </a:rPr>
              <a:t>ONE</a:t>
            </a:r>
            <a:r>
              <a:rPr lang="en-GB" sz="2200" b="1" dirty="0" smtClean="0"/>
              <a:t> digit after the decimal point.</a:t>
            </a:r>
            <a:endParaRPr lang="en-GB" sz="2200" dirty="0"/>
          </a:p>
        </p:txBody>
      </p:sp>
      <p:grpSp>
        <p:nvGrpSpPr>
          <p:cNvPr id="2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dirty="0" smtClean="0"/>
                <a:t>Rounding to ONE DECIMAL PLACE</a:t>
              </a:r>
              <a:endParaRPr lang="en-GB" sz="2400" b="1" i="1" dirty="0" smtClean="0"/>
            </a:p>
          </p:txBody>
        </p:sp>
      </p:grpSp>
      <p:grpSp>
        <p:nvGrpSpPr>
          <p:cNvPr id="3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grpSp>
        <p:nvGrpSpPr>
          <p:cNvPr id="6" name="Group 42"/>
          <p:cNvGrpSpPr/>
          <p:nvPr/>
        </p:nvGrpSpPr>
        <p:grpSpPr>
          <a:xfrm>
            <a:off x="652583" y="5374622"/>
            <a:ext cx="7875346" cy="769441"/>
            <a:chOff x="344384" y="2811094"/>
            <a:chExt cx="3610099" cy="563951"/>
          </a:xfrm>
        </p:grpSpPr>
        <p:sp>
          <p:nvSpPr>
            <p:cNvPr id="41" name="Rounded Rectangle 40"/>
            <p:cNvSpPr/>
            <p:nvPr/>
          </p:nvSpPr>
          <p:spPr>
            <a:xfrm>
              <a:off x="344384" y="2814002"/>
              <a:ext cx="3610099" cy="558136"/>
            </a:xfrm>
            <a:prstGeom prst="roundRect">
              <a:avLst>
                <a:gd name="adj" fmla="val 44359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127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427671" y="2811094"/>
              <a:ext cx="3443525" cy="5639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400" dirty="0" smtClean="0"/>
                <a:t>12.85  =  </a:t>
              </a:r>
              <a:r>
                <a:rPr lang="en-GB" sz="4400" b="1" dirty="0" smtClean="0">
                  <a:solidFill>
                    <a:srgbClr val="FF0000"/>
                  </a:solidFill>
                </a:rPr>
                <a:t>12.9</a:t>
              </a:r>
              <a:r>
                <a:rPr lang="en-GB" sz="4400" dirty="0" smtClean="0"/>
                <a:t> </a:t>
              </a:r>
              <a:r>
                <a:rPr lang="en-GB" sz="2000" dirty="0" smtClean="0"/>
                <a:t>(to one decimal place)</a:t>
              </a:r>
              <a:endParaRPr lang="en-GB" sz="2000" baseline="30000" dirty="0"/>
            </a:p>
          </p:txBody>
        </p:sp>
      </p:grpSp>
      <p:grpSp>
        <p:nvGrpSpPr>
          <p:cNvPr id="7" name="Group 276"/>
          <p:cNvGrpSpPr/>
          <p:nvPr/>
        </p:nvGrpSpPr>
        <p:grpSpPr>
          <a:xfrm>
            <a:off x="315018" y="1392091"/>
            <a:ext cx="6733964" cy="388380"/>
            <a:chOff x="617857" y="352108"/>
            <a:chExt cx="8074262" cy="388380"/>
          </a:xfrm>
        </p:grpSpPr>
        <p:sp>
          <p:nvSpPr>
            <p:cNvPr id="92" name="Rounded Rectangle 91"/>
            <p:cNvSpPr/>
            <p:nvPr/>
          </p:nvSpPr>
          <p:spPr>
            <a:xfrm>
              <a:off x="617857" y="352108"/>
              <a:ext cx="8074262" cy="388380"/>
            </a:xfrm>
            <a:prstGeom prst="roundRect">
              <a:avLst>
                <a:gd name="adj" fmla="val 40877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3" name="TextBox 92"/>
            <p:cNvSpPr txBox="1"/>
            <p:nvPr/>
          </p:nvSpPr>
          <p:spPr>
            <a:xfrm>
              <a:off x="739899" y="361632"/>
              <a:ext cx="783017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 smtClean="0"/>
                <a:t>Example 2:  </a:t>
              </a:r>
              <a:r>
                <a:rPr lang="en-GB" b="1" dirty="0" smtClean="0"/>
                <a:t>Round 12.85 to one decimal place.</a:t>
              </a:r>
              <a:endParaRPr lang="en-GB" b="1" baseline="30000" dirty="0" smtClean="0"/>
            </a:p>
          </p:txBody>
        </p:sp>
      </p:grpSp>
      <p:grpSp>
        <p:nvGrpSpPr>
          <p:cNvPr id="13" name="Group 276"/>
          <p:cNvGrpSpPr/>
          <p:nvPr/>
        </p:nvGrpSpPr>
        <p:grpSpPr>
          <a:xfrm>
            <a:off x="679479" y="1904625"/>
            <a:ext cx="3357388" cy="923330"/>
            <a:chOff x="705526" y="364138"/>
            <a:chExt cx="8074259" cy="607786"/>
          </a:xfrm>
        </p:grpSpPr>
        <p:sp>
          <p:nvSpPr>
            <p:cNvPr id="100" name="Rounded Rectangle 99"/>
            <p:cNvSpPr/>
            <p:nvPr/>
          </p:nvSpPr>
          <p:spPr>
            <a:xfrm>
              <a:off x="705526" y="369178"/>
              <a:ext cx="8074259" cy="597707"/>
            </a:xfrm>
            <a:prstGeom prst="roundRect">
              <a:avLst>
                <a:gd name="adj" fmla="val 17638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3" name="TextBox 102"/>
            <p:cNvSpPr txBox="1"/>
            <p:nvPr/>
          </p:nvSpPr>
          <p:spPr>
            <a:xfrm>
              <a:off x="844992" y="364138"/>
              <a:ext cx="7795324" cy="6077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 smtClean="0"/>
                <a:t>To decide whether to round up, we look at the </a:t>
              </a:r>
              <a:r>
                <a:rPr lang="en-GB" b="1" dirty="0" smtClean="0">
                  <a:solidFill>
                    <a:srgbClr val="FF0000"/>
                  </a:solidFill>
                </a:rPr>
                <a:t>second digit </a:t>
              </a:r>
              <a:r>
                <a:rPr lang="en-GB" b="1" dirty="0" smtClean="0"/>
                <a:t>after the decimal point.</a:t>
              </a:r>
              <a:endParaRPr lang="en-GB" b="1" dirty="0">
                <a:solidFill>
                  <a:srgbClr val="C00000"/>
                </a:solidFill>
              </a:endParaRPr>
            </a:p>
          </p:txBody>
        </p:sp>
      </p:grpSp>
      <p:sp>
        <p:nvSpPr>
          <p:cNvPr id="89" name="TextBox 88"/>
          <p:cNvSpPr txBox="1"/>
          <p:nvPr/>
        </p:nvSpPr>
        <p:spPr>
          <a:xfrm>
            <a:off x="5026552" y="2068464"/>
            <a:ext cx="274833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 smtClean="0">
                <a:solidFill>
                  <a:srgbClr val="FF0000"/>
                </a:solidFill>
              </a:rPr>
              <a:t>12.85</a:t>
            </a:r>
            <a:endParaRPr lang="en-GB" sz="6000" b="1" baseline="30000" dirty="0">
              <a:solidFill>
                <a:srgbClr val="FF0000"/>
              </a:solidFill>
            </a:endParaRPr>
          </a:p>
        </p:txBody>
      </p:sp>
      <p:sp>
        <p:nvSpPr>
          <p:cNvPr id="90" name="Down Arrow 89"/>
          <p:cNvSpPr/>
          <p:nvPr/>
        </p:nvSpPr>
        <p:spPr>
          <a:xfrm>
            <a:off x="6539272" y="1894048"/>
            <a:ext cx="273133" cy="376273"/>
          </a:xfrm>
          <a:prstGeom prst="downArrow">
            <a:avLst>
              <a:gd name="adj1" fmla="val 42030"/>
              <a:gd name="adj2" fmla="val 50000"/>
            </a:avLst>
          </a:prstGeom>
          <a:solidFill>
            <a:srgbClr val="DEA900"/>
          </a:solidFill>
          <a:ln w="63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6" name="Group 84"/>
          <p:cNvGrpSpPr/>
          <p:nvPr/>
        </p:nvGrpSpPr>
        <p:grpSpPr>
          <a:xfrm>
            <a:off x="6520118" y="2930978"/>
            <a:ext cx="1154910" cy="1676564"/>
            <a:chOff x="6114263" y="2861971"/>
            <a:chExt cx="1154910" cy="1676564"/>
          </a:xfrm>
        </p:grpSpPr>
        <p:sp>
          <p:nvSpPr>
            <p:cNvPr id="102" name="Down Arrow 101"/>
            <p:cNvSpPr/>
            <p:nvPr/>
          </p:nvSpPr>
          <p:spPr>
            <a:xfrm rot="10800000">
              <a:off x="6136207" y="2861971"/>
              <a:ext cx="273133" cy="1676564"/>
            </a:xfrm>
            <a:prstGeom prst="downArrow">
              <a:avLst>
                <a:gd name="adj1" fmla="val 42030"/>
                <a:gd name="adj2" fmla="val 50000"/>
              </a:avLst>
            </a:prstGeom>
            <a:solidFill>
              <a:srgbClr val="DEA900"/>
            </a:solidFill>
            <a:ln w="63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19" name="Group 45"/>
            <p:cNvGrpSpPr/>
            <p:nvPr/>
          </p:nvGrpSpPr>
          <p:grpSpPr>
            <a:xfrm>
              <a:off x="6114263" y="3183317"/>
              <a:ext cx="1154910" cy="661956"/>
              <a:chOff x="297092" y="2218906"/>
              <a:chExt cx="3610099" cy="1374519"/>
            </a:xfrm>
          </p:grpSpPr>
          <p:sp>
            <p:nvSpPr>
              <p:cNvPr id="105" name="Rounded Rectangle 104"/>
              <p:cNvSpPr/>
              <p:nvPr/>
            </p:nvSpPr>
            <p:spPr>
              <a:xfrm>
                <a:off x="297092" y="2218906"/>
                <a:ext cx="3610099" cy="1374519"/>
              </a:xfrm>
              <a:prstGeom prst="roundRect">
                <a:avLst>
                  <a:gd name="adj" fmla="val 16221"/>
                </a:avLst>
              </a:prstGeom>
              <a:gradFill flip="none" rotWithShape="1">
                <a:gsLst>
                  <a:gs pos="0">
                    <a:srgbClr val="FFFF00">
                      <a:tint val="66000"/>
                      <a:satMod val="160000"/>
                    </a:srgbClr>
                  </a:gs>
                  <a:gs pos="50000">
                    <a:srgbClr val="FFFF00">
                      <a:tint val="44500"/>
                      <a:satMod val="160000"/>
                    </a:srgbClr>
                  </a:gs>
                  <a:gs pos="100000">
                    <a:srgbClr val="FFFF00">
                      <a:tint val="23500"/>
                      <a:satMod val="160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600"/>
              </a:p>
            </p:txBody>
          </p:sp>
          <p:sp>
            <p:nvSpPr>
              <p:cNvPr id="108" name="TextBox 107"/>
              <p:cNvSpPr txBox="1"/>
              <p:nvPr/>
            </p:nvSpPr>
            <p:spPr>
              <a:xfrm>
                <a:off x="396982" y="2554670"/>
                <a:ext cx="3410315" cy="70299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600" b="1" dirty="0" smtClean="0"/>
                  <a:t>This is 5.</a:t>
                </a:r>
                <a:endParaRPr lang="en-GB" sz="2400" b="1" dirty="0" smtClean="0">
                  <a:solidFill>
                    <a:srgbClr val="006600"/>
                  </a:solidFill>
                </a:endParaRPr>
              </a:p>
            </p:txBody>
          </p:sp>
        </p:grpSp>
      </p:grpSp>
      <p:grpSp>
        <p:nvGrpSpPr>
          <p:cNvPr id="20" name="Group 86"/>
          <p:cNvGrpSpPr/>
          <p:nvPr/>
        </p:nvGrpSpPr>
        <p:grpSpPr>
          <a:xfrm>
            <a:off x="4806368" y="2930978"/>
            <a:ext cx="1645003" cy="1676564"/>
            <a:chOff x="4403672" y="2861971"/>
            <a:chExt cx="1645003" cy="1676564"/>
          </a:xfrm>
        </p:grpSpPr>
        <p:sp>
          <p:nvSpPr>
            <p:cNvPr id="112" name="Down Arrow 111"/>
            <p:cNvSpPr/>
            <p:nvPr/>
          </p:nvSpPr>
          <p:spPr>
            <a:xfrm rot="10800000">
              <a:off x="5749584" y="2861971"/>
              <a:ext cx="273133" cy="1676564"/>
            </a:xfrm>
            <a:prstGeom prst="downArrow">
              <a:avLst>
                <a:gd name="adj1" fmla="val 42030"/>
                <a:gd name="adj2" fmla="val 50000"/>
              </a:avLst>
            </a:prstGeom>
            <a:solidFill>
              <a:srgbClr val="DEA900"/>
            </a:solidFill>
            <a:ln w="63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1" name="Group 45"/>
            <p:cNvGrpSpPr/>
            <p:nvPr/>
          </p:nvGrpSpPr>
          <p:grpSpPr>
            <a:xfrm>
              <a:off x="4403672" y="3154742"/>
              <a:ext cx="1645003" cy="1200329"/>
              <a:chOff x="307545" y="2254462"/>
              <a:chExt cx="3610099" cy="1449107"/>
            </a:xfrm>
          </p:grpSpPr>
          <p:sp>
            <p:nvSpPr>
              <p:cNvPr id="114" name="Rounded Rectangle 113"/>
              <p:cNvSpPr/>
              <p:nvPr/>
            </p:nvSpPr>
            <p:spPr>
              <a:xfrm>
                <a:off x="307545" y="2291755"/>
                <a:ext cx="3610099" cy="1374519"/>
              </a:xfrm>
              <a:prstGeom prst="roundRect">
                <a:avLst>
                  <a:gd name="adj" fmla="val 16221"/>
                </a:avLst>
              </a:prstGeom>
              <a:gradFill flip="none" rotWithShape="1">
                <a:gsLst>
                  <a:gs pos="0">
                    <a:srgbClr val="FFFF00">
                      <a:tint val="66000"/>
                      <a:satMod val="160000"/>
                    </a:srgbClr>
                  </a:gs>
                  <a:gs pos="50000">
                    <a:srgbClr val="FFFF00">
                      <a:tint val="44500"/>
                      <a:satMod val="160000"/>
                    </a:srgbClr>
                  </a:gs>
                  <a:gs pos="100000">
                    <a:srgbClr val="FFFF00">
                      <a:tint val="23500"/>
                      <a:satMod val="160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600"/>
              </a:p>
            </p:txBody>
          </p:sp>
          <p:sp>
            <p:nvSpPr>
              <p:cNvPr id="115" name="TextBox 114"/>
              <p:cNvSpPr txBox="1"/>
              <p:nvPr/>
            </p:nvSpPr>
            <p:spPr>
              <a:xfrm>
                <a:off x="347039" y="2254462"/>
                <a:ext cx="3531111" cy="1449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600" b="1" dirty="0" smtClean="0"/>
                  <a:t>So round this digit up by 1 to make it into</a:t>
                </a:r>
              </a:p>
              <a:p>
                <a:pPr algn="ctr"/>
                <a:r>
                  <a:rPr lang="en-GB" sz="2400" b="1" dirty="0" smtClean="0">
                    <a:solidFill>
                      <a:srgbClr val="7030A0"/>
                    </a:solidFill>
                  </a:rPr>
                  <a:t>9</a:t>
                </a:r>
              </a:p>
            </p:txBody>
          </p:sp>
        </p:grpSp>
      </p:grpSp>
      <p:sp>
        <p:nvSpPr>
          <p:cNvPr id="116" name="TextBox 115"/>
          <p:cNvSpPr txBox="1"/>
          <p:nvPr/>
        </p:nvSpPr>
        <p:spPr>
          <a:xfrm>
            <a:off x="5030668" y="4482231"/>
            <a:ext cx="256912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 smtClean="0">
                <a:solidFill>
                  <a:srgbClr val="FF0000"/>
                </a:solidFill>
              </a:rPr>
              <a:t>12.9</a:t>
            </a:r>
            <a:endParaRPr lang="en-GB" sz="6000" b="1" baseline="30000" dirty="0">
              <a:solidFill>
                <a:srgbClr val="FF0000"/>
              </a:solidFill>
            </a:endParaRPr>
          </a:p>
        </p:txBody>
      </p:sp>
      <p:grpSp>
        <p:nvGrpSpPr>
          <p:cNvPr id="22" name="Group 276"/>
          <p:cNvGrpSpPr/>
          <p:nvPr/>
        </p:nvGrpSpPr>
        <p:grpSpPr>
          <a:xfrm>
            <a:off x="539990" y="2904450"/>
            <a:ext cx="3640118" cy="923329"/>
            <a:chOff x="705526" y="368200"/>
            <a:chExt cx="8074259" cy="607785"/>
          </a:xfrm>
        </p:grpSpPr>
        <p:sp>
          <p:nvSpPr>
            <p:cNvPr id="123" name="Rounded Rectangle 122"/>
            <p:cNvSpPr/>
            <p:nvPr/>
          </p:nvSpPr>
          <p:spPr>
            <a:xfrm>
              <a:off x="705526" y="373240"/>
              <a:ext cx="8074259" cy="597706"/>
            </a:xfrm>
            <a:prstGeom prst="roundRect">
              <a:avLst>
                <a:gd name="adj" fmla="val 17638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4" name="TextBox 123"/>
            <p:cNvSpPr txBox="1"/>
            <p:nvPr/>
          </p:nvSpPr>
          <p:spPr>
            <a:xfrm>
              <a:off x="844991" y="368200"/>
              <a:ext cx="7795325" cy="6077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 smtClean="0"/>
                <a:t>If this digit </a:t>
              </a:r>
              <a:r>
                <a:rPr lang="en-GB" b="1" dirty="0" smtClean="0">
                  <a:solidFill>
                    <a:srgbClr val="FF0000"/>
                  </a:solidFill>
                </a:rPr>
                <a:t>is LESS THAN 5</a:t>
              </a:r>
            </a:p>
            <a:p>
              <a:pPr algn="ctr"/>
              <a:r>
                <a:rPr lang="en-GB" b="1" dirty="0" smtClean="0"/>
                <a:t>we </a:t>
              </a:r>
              <a:r>
                <a:rPr lang="en-GB" b="1" dirty="0" smtClean="0">
                  <a:solidFill>
                    <a:srgbClr val="FF0000"/>
                  </a:solidFill>
                </a:rPr>
                <a:t>ignore</a:t>
              </a:r>
              <a:r>
                <a:rPr lang="en-GB" b="1" dirty="0" smtClean="0"/>
                <a:t> everything beyond the first digit after the decimal point.</a:t>
              </a:r>
              <a:endParaRPr lang="en-GB" b="1" baseline="30000" dirty="0"/>
            </a:p>
          </p:txBody>
        </p:sp>
      </p:grpSp>
      <p:grpSp>
        <p:nvGrpSpPr>
          <p:cNvPr id="23" name="Group 276"/>
          <p:cNvGrpSpPr/>
          <p:nvPr/>
        </p:nvGrpSpPr>
        <p:grpSpPr>
          <a:xfrm>
            <a:off x="848748" y="3904276"/>
            <a:ext cx="3018851" cy="646330"/>
            <a:chOff x="705526" y="368200"/>
            <a:chExt cx="8074259" cy="614497"/>
          </a:xfrm>
        </p:grpSpPr>
        <p:sp>
          <p:nvSpPr>
            <p:cNvPr id="126" name="Rounded Rectangle 125"/>
            <p:cNvSpPr/>
            <p:nvPr/>
          </p:nvSpPr>
          <p:spPr>
            <a:xfrm>
              <a:off x="705526" y="376596"/>
              <a:ext cx="8074259" cy="597706"/>
            </a:xfrm>
            <a:prstGeom prst="roundRect">
              <a:avLst>
                <a:gd name="adj" fmla="val 17638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7" name="TextBox 126"/>
            <p:cNvSpPr txBox="1"/>
            <p:nvPr/>
          </p:nvSpPr>
          <p:spPr>
            <a:xfrm>
              <a:off x="844992" y="368200"/>
              <a:ext cx="7795324" cy="6144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 smtClean="0"/>
                <a:t>If this digit is </a:t>
              </a:r>
              <a:r>
                <a:rPr lang="en-GB" b="1" dirty="0" smtClean="0">
                  <a:solidFill>
                    <a:srgbClr val="FF0000"/>
                  </a:solidFill>
                </a:rPr>
                <a:t>5 OR MORE</a:t>
              </a:r>
            </a:p>
            <a:p>
              <a:pPr algn="ctr"/>
              <a:r>
                <a:rPr lang="en-GB" b="1" dirty="0" smtClean="0"/>
                <a:t>we </a:t>
              </a:r>
              <a:r>
                <a:rPr lang="en-GB" b="1" dirty="0" smtClean="0">
                  <a:solidFill>
                    <a:srgbClr val="FF0000"/>
                  </a:solidFill>
                </a:rPr>
                <a:t>round up</a:t>
              </a:r>
              <a:r>
                <a:rPr lang="en-GB" b="1" dirty="0" smtClean="0"/>
                <a:t>.</a:t>
              </a:r>
              <a:endParaRPr lang="en-GB" b="1" baseline="30000" dirty="0"/>
            </a:p>
          </p:txBody>
        </p:sp>
      </p:grpSp>
    </p:spTree>
    <p:extLst>
      <p:ext uri="{BB962C8B-B14F-4D97-AF65-F5344CB8AC3E}">
        <p14:creationId xmlns:p14="http://schemas.microsoft.com/office/powerpoint/2010/main" val="313425069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20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" grpId="0"/>
      <p:bldP spid="90" grpId="0" animBg="1"/>
      <p:bldP spid="11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571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7" name="Group 16"/>
          <p:cNvGrpSpPr/>
          <p:nvPr/>
        </p:nvGrpSpPr>
        <p:grpSpPr>
          <a:xfrm>
            <a:off x="251520" y="6273652"/>
            <a:ext cx="8568952" cy="404664"/>
            <a:chOff x="251520" y="6273652"/>
            <a:chExt cx="8568952" cy="404664"/>
          </a:xfrm>
        </p:grpSpPr>
        <p:sp>
          <p:nvSpPr>
            <p:cNvPr id="10" name="Rounded Rectangle 9"/>
            <p:cNvSpPr/>
            <p:nvPr/>
          </p:nvSpPr>
          <p:spPr>
            <a:xfrm>
              <a:off x="251520" y="6273652"/>
              <a:ext cx="8568952" cy="404664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 w="1270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647564" y="6291318"/>
              <a:ext cx="6228692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 smtClean="0"/>
                <a:t>-  MATHS TOPICS  KS2  -</a:t>
              </a:r>
              <a:endParaRPr lang="en-GB" b="1" dirty="0"/>
            </a:p>
          </p:txBody>
        </p:sp>
        <p:sp>
          <p:nvSpPr>
            <p:cNvPr id="8" name="Oval 7"/>
            <p:cNvSpPr/>
            <p:nvPr/>
          </p:nvSpPr>
          <p:spPr>
            <a:xfrm>
              <a:off x="287524" y="6306784"/>
              <a:ext cx="337728" cy="337728"/>
            </a:xfrm>
            <a:prstGeom prst="ellipse">
              <a:avLst/>
            </a:prstGeom>
            <a:solidFill>
              <a:srgbClr val="FFFF66"/>
            </a:solidFill>
            <a:ln w="635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30374" y="6321760"/>
              <a:ext cx="252028" cy="30777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 smtClean="0">
                  <a:solidFill>
                    <a:srgbClr val="003300"/>
                  </a:solidFill>
                </a:rPr>
                <a:t>N</a:t>
              </a:r>
              <a:endParaRPr lang="en-GB" sz="1400" b="1" dirty="0">
                <a:solidFill>
                  <a:srgbClr val="003300"/>
                </a:solidFill>
              </a:endParaRPr>
            </a:p>
          </p:txBody>
        </p:sp>
        <p:sp>
          <p:nvSpPr>
            <p:cNvPr id="15" name="Rounded Rectangle 14"/>
            <p:cNvSpPr/>
            <p:nvPr/>
          </p:nvSpPr>
          <p:spPr>
            <a:xfrm>
              <a:off x="6928012" y="6309320"/>
              <a:ext cx="1836204" cy="332656"/>
            </a:xfrm>
            <a:prstGeom prst="roundRect">
              <a:avLst>
                <a:gd name="adj" fmla="val 50000"/>
              </a:avLst>
            </a:prstGeom>
            <a:solidFill>
              <a:srgbClr val="FFFF66"/>
            </a:solidFill>
            <a:ln w="1270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7054026" y="6337149"/>
              <a:ext cx="1584176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" b="1" dirty="0" smtClean="0"/>
                <a:t>Miss S P5/6</a:t>
              </a:r>
              <a:endParaRPr lang="en-GB" sz="1200" b="1" dirty="0"/>
            </a:p>
          </p:txBody>
        </p:sp>
      </p:grpSp>
      <p:sp>
        <p:nvSpPr>
          <p:cNvPr id="16" name="Rounded Rectangle 15"/>
          <p:cNvSpPr/>
          <p:nvPr/>
        </p:nvSpPr>
        <p:spPr>
          <a:xfrm>
            <a:off x="773578" y="764704"/>
            <a:ext cx="7596844" cy="4644516"/>
          </a:xfrm>
          <a:prstGeom prst="roundRect">
            <a:avLst>
              <a:gd name="adj" fmla="val 15239"/>
            </a:avLst>
          </a:prstGeom>
          <a:solidFill>
            <a:srgbClr val="FFFF99"/>
          </a:solidFill>
          <a:ln w="1016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863588" y="1271082"/>
            <a:ext cx="741682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 smtClean="0"/>
              <a:t>Adding </a:t>
            </a:r>
            <a:r>
              <a:rPr lang="en-GB" sz="5000" b="1" dirty="0" smtClean="0"/>
              <a:t>&amp; Subtracting Decimals</a:t>
            </a:r>
            <a:endParaRPr lang="en-GB" sz="5000" b="1" dirty="0" smtClean="0"/>
          </a:p>
        </p:txBody>
      </p:sp>
      <p:grpSp>
        <p:nvGrpSpPr>
          <p:cNvPr id="25" name="Group 23"/>
          <p:cNvGrpSpPr/>
          <p:nvPr/>
        </p:nvGrpSpPr>
        <p:grpSpPr>
          <a:xfrm>
            <a:off x="904203" y="4066211"/>
            <a:ext cx="1212384" cy="1212384"/>
            <a:chOff x="323528" y="1556792"/>
            <a:chExt cx="2223864" cy="2223864"/>
          </a:xfrm>
        </p:grpSpPr>
        <p:sp>
          <p:nvSpPr>
            <p:cNvPr id="26" name="Oval 25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7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28" name="Hexagon 27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28575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9" name="Octagon 28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28575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0" name="Decagon 29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28575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1" name="Regular Pentagon 30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28575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61810360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Adding Decimals</a:t>
            </a:r>
            <a:endParaRPr lang="en-GB" b="1" dirty="0"/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 smtClean="0">
                <a:solidFill>
                  <a:srgbClr val="003300"/>
                </a:solidFill>
              </a:rPr>
              <a:t>N</a:t>
            </a:r>
            <a:endParaRPr lang="en-GB" sz="1400" b="1" dirty="0">
              <a:solidFill>
                <a:srgbClr val="003300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223284" y="1294411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smtClean="0"/>
              <a:t>To add decimals we need to keep the decimal points in line.</a:t>
            </a:r>
          </a:p>
        </p:txBody>
      </p:sp>
      <p:grpSp>
        <p:nvGrpSpPr>
          <p:cNvPr id="2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dirty="0" smtClean="0"/>
                <a:t>Adding Decimals</a:t>
              </a:r>
              <a:endParaRPr lang="en-GB" sz="2400" b="1" i="1" dirty="0" smtClean="0"/>
            </a:p>
          </p:txBody>
        </p:sp>
      </p:grpSp>
      <p:sp>
        <p:nvSpPr>
          <p:cNvPr id="23" name="TextBox 22"/>
          <p:cNvSpPr txBox="1"/>
          <p:nvPr/>
        </p:nvSpPr>
        <p:spPr>
          <a:xfrm>
            <a:off x="374014" y="1377538"/>
            <a:ext cx="83959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Example 1:      </a:t>
            </a:r>
            <a:r>
              <a:rPr lang="en-GB" b="1" dirty="0" smtClean="0"/>
              <a:t>Work out   487.7  +  85.79</a:t>
            </a:r>
            <a:endParaRPr lang="en-GB" b="1" dirty="0"/>
          </a:p>
        </p:txBody>
      </p:sp>
      <p:grpSp>
        <p:nvGrpSpPr>
          <p:cNvPr id="3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25" name="Rounded Rectangle 24"/>
          <p:cNvSpPr/>
          <p:nvPr/>
        </p:nvSpPr>
        <p:spPr>
          <a:xfrm>
            <a:off x="893135" y="4942114"/>
            <a:ext cx="2849525" cy="657836"/>
          </a:xfrm>
          <a:prstGeom prst="roundRect">
            <a:avLst>
              <a:gd name="adj" fmla="val 20249"/>
            </a:avLst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Box 25"/>
          <p:cNvSpPr txBox="1"/>
          <p:nvPr/>
        </p:nvSpPr>
        <p:spPr>
          <a:xfrm>
            <a:off x="276438" y="4073569"/>
            <a:ext cx="5562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4000" b="1" dirty="0" smtClean="0"/>
              <a:t>+</a:t>
            </a:r>
            <a:endParaRPr lang="en-GB" sz="4000" b="1" dirty="0"/>
          </a:p>
        </p:txBody>
      </p:sp>
      <p:sp>
        <p:nvSpPr>
          <p:cNvPr id="29" name="TextBox 28"/>
          <p:cNvSpPr txBox="1"/>
          <p:nvPr/>
        </p:nvSpPr>
        <p:spPr>
          <a:xfrm>
            <a:off x="1803297" y="3487183"/>
            <a:ext cx="43935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 smtClean="0"/>
              <a:t>8</a:t>
            </a:r>
            <a:endParaRPr lang="en-GB" sz="5000" b="1" dirty="0"/>
          </a:p>
        </p:txBody>
      </p:sp>
      <p:sp>
        <p:nvSpPr>
          <p:cNvPr id="30" name="TextBox 29"/>
          <p:cNvSpPr txBox="1"/>
          <p:nvPr/>
        </p:nvSpPr>
        <p:spPr>
          <a:xfrm>
            <a:off x="2226444" y="3487183"/>
            <a:ext cx="43935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 smtClean="0"/>
              <a:t>7</a:t>
            </a:r>
            <a:endParaRPr lang="en-GB" sz="5000" b="1" dirty="0"/>
          </a:p>
        </p:txBody>
      </p:sp>
      <p:sp>
        <p:nvSpPr>
          <p:cNvPr id="38" name="TextBox 37"/>
          <p:cNvSpPr txBox="1"/>
          <p:nvPr/>
        </p:nvSpPr>
        <p:spPr>
          <a:xfrm>
            <a:off x="2792093" y="3487183"/>
            <a:ext cx="43935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 smtClean="0"/>
              <a:t>7</a:t>
            </a:r>
            <a:endParaRPr lang="en-GB" sz="5000" b="1" dirty="0"/>
          </a:p>
        </p:txBody>
      </p:sp>
      <p:sp>
        <p:nvSpPr>
          <p:cNvPr id="40" name="TextBox 39"/>
          <p:cNvSpPr txBox="1"/>
          <p:nvPr/>
        </p:nvSpPr>
        <p:spPr>
          <a:xfrm>
            <a:off x="2226444" y="4086271"/>
            <a:ext cx="43935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 smtClean="0"/>
              <a:t>5</a:t>
            </a:r>
            <a:endParaRPr lang="en-GB" sz="5000" b="1" dirty="0"/>
          </a:p>
        </p:txBody>
      </p:sp>
      <p:sp>
        <p:nvSpPr>
          <p:cNvPr id="41" name="TextBox 40"/>
          <p:cNvSpPr txBox="1"/>
          <p:nvPr/>
        </p:nvSpPr>
        <p:spPr>
          <a:xfrm>
            <a:off x="2792093" y="4086271"/>
            <a:ext cx="43935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 smtClean="0"/>
              <a:t>7</a:t>
            </a:r>
            <a:endParaRPr lang="en-GB" sz="5000" b="1" dirty="0"/>
          </a:p>
        </p:txBody>
      </p:sp>
      <p:sp>
        <p:nvSpPr>
          <p:cNvPr id="42" name="TextBox 41"/>
          <p:cNvSpPr txBox="1"/>
          <p:nvPr/>
        </p:nvSpPr>
        <p:spPr>
          <a:xfrm>
            <a:off x="3214706" y="4086271"/>
            <a:ext cx="43935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 smtClean="0"/>
              <a:t>9</a:t>
            </a:r>
            <a:endParaRPr lang="en-GB" sz="5000" b="1" dirty="0"/>
          </a:p>
        </p:txBody>
      </p:sp>
      <p:sp>
        <p:nvSpPr>
          <p:cNvPr id="44" name="TextBox 43"/>
          <p:cNvSpPr txBox="1"/>
          <p:nvPr/>
        </p:nvSpPr>
        <p:spPr>
          <a:xfrm>
            <a:off x="1803297" y="4859226"/>
            <a:ext cx="43935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 smtClean="0">
                <a:solidFill>
                  <a:srgbClr val="663300"/>
                </a:solidFill>
              </a:rPr>
              <a:t>7</a:t>
            </a:r>
            <a:endParaRPr lang="en-GB" sz="5000" b="1" dirty="0">
              <a:solidFill>
                <a:srgbClr val="663300"/>
              </a:solidFill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2226444" y="4859226"/>
            <a:ext cx="43935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 smtClean="0">
                <a:solidFill>
                  <a:srgbClr val="663300"/>
                </a:solidFill>
              </a:rPr>
              <a:t>3</a:t>
            </a:r>
            <a:endParaRPr lang="en-GB" sz="5000" b="1" dirty="0">
              <a:solidFill>
                <a:srgbClr val="663300"/>
              </a:solidFill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2792093" y="4859226"/>
            <a:ext cx="43935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 smtClean="0">
                <a:solidFill>
                  <a:srgbClr val="663300"/>
                </a:solidFill>
              </a:rPr>
              <a:t>4</a:t>
            </a:r>
            <a:endParaRPr lang="en-GB" sz="5000" b="1" dirty="0">
              <a:solidFill>
                <a:srgbClr val="663300"/>
              </a:solidFill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3214706" y="4859226"/>
            <a:ext cx="43935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 smtClean="0">
                <a:solidFill>
                  <a:srgbClr val="663300"/>
                </a:solidFill>
              </a:rPr>
              <a:t>9</a:t>
            </a:r>
            <a:endParaRPr lang="en-GB" sz="5000" b="1" dirty="0">
              <a:solidFill>
                <a:srgbClr val="663300"/>
              </a:solidFill>
            </a:endParaRPr>
          </a:p>
        </p:txBody>
      </p:sp>
      <p:grpSp>
        <p:nvGrpSpPr>
          <p:cNvPr id="6" name="Group 114"/>
          <p:cNvGrpSpPr/>
          <p:nvPr/>
        </p:nvGrpSpPr>
        <p:grpSpPr>
          <a:xfrm>
            <a:off x="904373" y="4867360"/>
            <a:ext cx="2827048" cy="815444"/>
            <a:chOff x="4025735" y="3710842"/>
            <a:chExt cx="2921330" cy="815444"/>
          </a:xfrm>
        </p:grpSpPr>
        <p:cxnSp>
          <p:nvCxnSpPr>
            <p:cNvPr id="49" name="Straight Connector 48"/>
            <p:cNvCxnSpPr/>
            <p:nvPr/>
          </p:nvCxnSpPr>
          <p:spPr>
            <a:xfrm>
              <a:off x="4025735" y="3710842"/>
              <a:ext cx="2921330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>
              <a:off x="4025735" y="4526286"/>
              <a:ext cx="2921330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2" name="TextBox 51"/>
          <p:cNvSpPr txBox="1"/>
          <p:nvPr/>
        </p:nvSpPr>
        <p:spPr>
          <a:xfrm>
            <a:off x="1803297" y="5681674"/>
            <a:ext cx="4393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 smtClean="0">
                <a:solidFill>
                  <a:srgbClr val="663300"/>
                </a:solidFill>
              </a:rPr>
              <a:t>1</a:t>
            </a:r>
            <a:endParaRPr lang="en-GB" sz="2400" b="1" dirty="0">
              <a:solidFill>
                <a:srgbClr val="663300"/>
              </a:solidFill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2226444" y="5681674"/>
            <a:ext cx="4393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 smtClean="0">
                <a:solidFill>
                  <a:srgbClr val="663300"/>
                </a:solidFill>
              </a:rPr>
              <a:t>1</a:t>
            </a:r>
            <a:endParaRPr lang="en-GB" sz="2400" b="1" dirty="0">
              <a:solidFill>
                <a:srgbClr val="663300"/>
              </a:solidFill>
            </a:endParaRPr>
          </a:p>
        </p:txBody>
      </p:sp>
      <p:sp>
        <p:nvSpPr>
          <p:cNvPr id="54" name="Down Arrow 53"/>
          <p:cNvSpPr/>
          <p:nvPr/>
        </p:nvSpPr>
        <p:spPr>
          <a:xfrm>
            <a:off x="2868893" y="3009750"/>
            <a:ext cx="285750" cy="533400"/>
          </a:xfrm>
          <a:prstGeom prst="downArrow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6350"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Down Arrow 54"/>
          <p:cNvSpPr/>
          <p:nvPr/>
        </p:nvSpPr>
        <p:spPr>
          <a:xfrm>
            <a:off x="2246094" y="3009750"/>
            <a:ext cx="285750" cy="533400"/>
          </a:xfrm>
          <a:prstGeom prst="downArrow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6350"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Down Arrow 55"/>
          <p:cNvSpPr/>
          <p:nvPr/>
        </p:nvSpPr>
        <p:spPr>
          <a:xfrm>
            <a:off x="1880097" y="3009750"/>
            <a:ext cx="285750" cy="533400"/>
          </a:xfrm>
          <a:prstGeom prst="downArrow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6350"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7" name="Group 135"/>
          <p:cNvGrpSpPr/>
          <p:nvPr/>
        </p:nvGrpSpPr>
        <p:grpSpPr>
          <a:xfrm>
            <a:off x="547701" y="1828801"/>
            <a:ext cx="3906984" cy="991040"/>
            <a:chOff x="4239489" y="1959429"/>
            <a:chExt cx="3906984" cy="536458"/>
          </a:xfrm>
        </p:grpSpPr>
        <p:sp>
          <p:nvSpPr>
            <p:cNvPr id="60" name="Rounded Rectangle 59"/>
            <p:cNvSpPr/>
            <p:nvPr/>
          </p:nvSpPr>
          <p:spPr>
            <a:xfrm>
              <a:off x="4239489" y="1959429"/>
              <a:ext cx="3906984" cy="536458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FFC000">
                    <a:tint val="66000"/>
                    <a:satMod val="160000"/>
                  </a:srgbClr>
                </a:gs>
                <a:gs pos="50000">
                  <a:srgbClr val="FFC000">
                    <a:tint val="44500"/>
                    <a:satMod val="160000"/>
                  </a:srgbClr>
                </a:gs>
                <a:gs pos="100000">
                  <a:srgbClr val="FFC0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12700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4324868" y="2052727"/>
              <a:ext cx="3736227" cy="3498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 smtClean="0"/>
                <a:t>Write the numbers one on top of the other, with </a:t>
              </a:r>
              <a:r>
                <a:rPr lang="en-GB" b="1" dirty="0" smtClean="0">
                  <a:solidFill>
                    <a:srgbClr val="663300"/>
                  </a:solidFill>
                </a:rPr>
                <a:t>decimal points </a:t>
              </a:r>
              <a:r>
                <a:rPr lang="en-GB" b="1" dirty="0" smtClean="0"/>
                <a:t>in line.</a:t>
              </a:r>
              <a:endParaRPr lang="en-GB" dirty="0"/>
            </a:p>
          </p:txBody>
        </p:sp>
      </p:grpSp>
      <p:grpSp>
        <p:nvGrpSpPr>
          <p:cNvPr id="13" name="Group 136"/>
          <p:cNvGrpSpPr/>
          <p:nvPr/>
        </p:nvGrpSpPr>
        <p:grpSpPr>
          <a:xfrm>
            <a:off x="4725828" y="1828805"/>
            <a:ext cx="3906984" cy="991040"/>
            <a:chOff x="4239489" y="1959430"/>
            <a:chExt cx="3906984" cy="536458"/>
          </a:xfrm>
        </p:grpSpPr>
        <p:sp>
          <p:nvSpPr>
            <p:cNvPr id="63" name="Rounded Rectangle 62"/>
            <p:cNvSpPr/>
            <p:nvPr/>
          </p:nvSpPr>
          <p:spPr>
            <a:xfrm>
              <a:off x="4239489" y="1959430"/>
              <a:ext cx="3906984" cy="536458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FFC000">
                    <a:tint val="66000"/>
                    <a:satMod val="160000"/>
                  </a:srgbClr>
                </a:gs>
                <a:gs pos="50000">
                  <a:srgbClr val="FFC000">
                    <a:tint val="44500"/>
                    <a:satMod val="160000"/>
                  </a:srgbClr>
                </a:gs>
                <a:gs pos="100000">
                  <a:srgbClr val="FFC0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12700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4" name="TextBox 63"/>
            <p:cNvSpPr txBox="1"/>
            <p:nvPr/>
          </p:nvSpPr>
          <p:spPr>
            <a:xfrm>
              <a:off x="4364182" y="1977756"/>
              <a:ext cx="3657599" cy="4998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 smtClean="0"/>
                <a:t>Add the numbers in each column, starting from the </a:t>
              </a:r>
              <a:r>
                <a:rPr lang="en-GB" b="1" dirty="0" smtClean="0">
                  <a:solidFill>
                    <a:srgbClr val="663300"/>
                  </a:solidFill>
                </a:rPr>
                <a:t>right</a:t>
              </a:r>
              <a:r>
                <a:rPr lang="en-GB" b="1" dirty="0" smtClean="0"/>
                <a:t> and working to the </a:t>
              </a:r>
              <a:r>
                <a:rPr lang="en-GB" b="1" dirty="0" smtClean="0">
                  <a:solidFill>
                    <a:srgbClr val="663300"/>
                  </a:solidFill>
                </a:rPr>
                <a:t>left</a:t>
              </a:r>
              <a:r>
                <a:rPr lang="en-GB" b="1" dirty="0" smtClean="0"/>
                <a:t>.</a:t>
              </a:r>
              <a:endParaRPr lang="en-GB" dirty="0"/>
            </a:p>
          </p:txBody>
        </p:sp>
      </p:grpSp>
      <p:grpSp>
        <p:nvGrpSpPr>
          <p:cNvPr id="16" name="Group 168"/>
          <p:cNvGrpSpPr/>
          <p:nvPr/>
        </p:nvGrpSpPr>
        <p:grpSpPr>
          <a:xfrm>
            <a:off x="4798133" y="2885074"/>
            <a:ext cx="3762375" cy="618126"/>
            <a:chOff x="4852182" y="2513466"/>
            <a:chExt cx="3377556" cy="640260"/>
          </a:xfrm>
        </p:grpSpPr>
        <p:sp>
          <p:nvSpPr>
            <p:cNvPr id="66" name="Rounded Rectangle 65"/>
            <p:cNvSpPr/>
            <p:nvPr/>
          </p:nvSpPr>
          <p:spPr>
            <a:xfrm>
              <a:off x="4852182" y="2598167"/>
              <a:ext cx="3377556" cy="555559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10000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19" name="Group 140"/>
            <p:cNvGrpSpPr/>
            <p:nvPr/>
          </p:nvGrpSpPr>
          <p:grpSpPr>
            <a:xfrm>
              <a:off x="4962792" y="2513466"/>
              <a:ext cx="3156336" cy="590010"/>
              <a:chOff x="4821904" y="3374633"/>
              <a:chExt cx="3156336" cy="590010"/>
            </a:xfrm>
          </p:grpSpPr>
          <p:sp>
            <p:nvSpPr>
              <p:cNvPr id="68" name="TextBox 67"/>
              <p:cNvSpPr txBox="1"/>
              <p:nvPr/>
            </p:nvSpPr>
            <p:spPr>
              <a:xfrm>
                <a:off x="4821904" y="3374633"/>
                <a:ext cx="3156336" cy="54195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b="1" dirty="0" smtClean="0"/>
                  <a:t>0  +  9   =   9</a:t>
                </a:r>
                <a:endParaRPr lang="en-GB" sz="2800" b="1" dirty="0"/>
              </a:p>
            </p:txBody>
          </p:sp>
          <p:sp>
            <p:nvSpPr>
              <p:cNvPr id="69" name="TextBox 68"/>
              <p:cNvSpPr txBox="1"/>
              <p:nvPr/>
            </p:nvSpPr>
            <p:spPr>
              <a:xfrm>
                <a:off x="5171237" y="3695041"/>
                <a:ext cx="2457670" cy="26960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600" b="1" dirty="0" smtClean="0">
                    <a:solidFill>
                      <a:srgbClr val="663300"/>
                    </a:solidFill>
                  </a:rPr>
                  <a:t>So write this as shown.</a:t>
                </a:r>
                <a:endParaRPr lang="en-GB" sz="1600" b="1" dirty="0">
                  <a:solidFill>
                    <a:srgbClr val="663300"/>
                  </a:solidFill>
                </a:endParaRPr>
              </a:p>
            </p:txBody>
          </p:sp>
        </p:grpSp>
      </p:grpSp>
      <p:grpSp>
        <p:nvGrpSpPr>
          <p:cNvPr id="20" name="Group 169"/>
          <p:cNvGrpSpPr/>
          <p:nvPr/>
        </p:nvGrpSpPr>
        <p:grpSpPr>
          <a:xfrm>
            <a:off x="4798133" y="3527677"/>
            <a:ext cx="3762375" cy="618127"/>
            <a:chOff x="4852182" y="2513465"/>
            <a:chExt cx="3377556" cy="640261"/>
          </a:xfrm>
        </p:grpSpPr>
        <p:sp>
          <p:nvSpPr>
            <p:cNvPr id="71" name="Rounded Rectangle 70"/>
            <p:cNvSpPr/>
            <p:nvPr/>
          </p:nvSpPr>
          <p:spPr>
            <a:xfrm>
              <a:off x="4852182" y="2598167"/>
              <a:ext cx="3377556" cy="555559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10000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1" name="Group 140"/>
            <p:cNvGrpSpPr/>
            <p:nvPr/>
          </p:nvGrpSpPr>
          <p:grpSpPr>
            <a:xfrm>
              <a:off x="4962792" y="2513465"/>
              <a:ext cx="3156336" cy="590011"/>
              <a:chOff x="4821904" y="3374632"/>
              <a:chExt cx="3156336" cy="590011"/>
            </a:xfrm>
          </p:grpSpPr>
          <p:sp>
            <p:nvSpPr>
              <p:cNvPr id="73" name="TextBox 72"/>
              <p:cNvSpPr txBox="1"/>
              <p:nvPr/>
            </p:nvSpPr>
            <p:spPr>
              <a:xfrm>
                <a:off x="4821904" y="3374632"/>
                <a:ext cx="3156336" cy="54195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b="1" dirty="0" smtClean="0"/>
                  <a:t>7  +  7   =   14</a:t>
                </a:r>
                <a:endParaRPr lang="en-GB" sz="2800" b="1" dirty="0"/>
              </a:p>
            </p:txBody>
          </p:sp>
          <p:sp>
            <p:nvSpPr>
              <p:cNvPr id="74" name="TextBox 73"/>
              <p:cNvSpPr txBox="1"/>
              <p:nvPr/>
            </p:nvSpPr>
            <p:spPr>
              <a:xfrm>
                <a:off x="5171237" y="3695041"/>
                <a:ext cx="2457670" cy="26960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600" b="1" dirty="0" smtClean="0">
                    <a:solidFill>
                      <a:srgbClr val="663300"/>
                    </a:solidFill>
                  </a:rPr>
                  <a:t>So write this as shown.</a:t>
                </a:r>
                <a:endParaRPr lang="en-GB" sz="1600" b="1" dirty="0">
                  <a:solidFill>
                    <a:srgbClr val="663300"/>
                  </a:solidFill>
                </a:endParaRPr>
              </a:p>
            </p:txBody>
          </p:sp>
        </p:grpSp>
      </p:grpSp>
      <p:grpSp>
        <p:nvGrpSpPr>
          <p:cNvPr id="22" name="Group 174"/>
          <p:cNvGrpSpPr/>
          <p:nvPr/>
        </p:nvGrpSpPr>
        <p:grpSpPr>
          <a:xfrm>
            <a:off x="4798133" y="4170281"/>
            <a:ext cx="3762375" cy="618127"/>
            <a:chOff x="4852182" y="2513465"/>
            <a:chExt cx="3377556" cy="640261"/>
          </a:xfrm>
        </p:grpSpPr>
        <p:sp>
          <p:nvSpPr>
            <p:cNvPr id="76" name="Rounded Rectangle 75"/>
            <p:cNvSpPr/>
            <p:nvPr/>
          </p:nvSpPr>
          <p:spPr>
            <a:xfrm>
              <a:off x="4852182" y="2598167"/>
              <a:ext cx="3377556" cy="555559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10000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4" name="Group 140"/>
            <p:cNvGrpSpPr/>
            <p:nvPr/>
          </p:nvGrpSpPr>
          <p:grpSpPr>
            <a:xfrm>
              <a:off x="4962792" y="2513465"/>
              <a:ext cx="3156336" cy="590011"/>
              <a:chOff x="4821904" y="3374632"/>
              <a:chExt cx="3156336" cy="590011"/>
            </a:xfrm>
          </p:grpSpPr>
          <p:sp>
            <p:nvSpPr>
              <p:cNvPr id="78" name="TextBox 77"/>
              <p:cNvSpPr txBox="1"/>
              <p:nvPr/>
            </p:nvSpPr>
            <p:spPr>
              <a:xfrm>
                <a:off x="4821904" y="3374632"/>
                <a:ext cx="3156336" cy="54195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b="1" dirty="0" smtClean="0"/>
                  <a:t>7  + 5  +  1   =   13</a:t>
                </a:r>
                <a:endParaRPr lang="en-GB" sz="2800" b="1" dirty="0"/>
              </a:p>
            </p:txBody>
          </p:sp>
          <p:sp>
            <p:nvSpPr>
              <p:cNvPr id="79" name="TextBox 78"/>
              <p:cNvSpPr txBox="1"/>
              <p:nvPr/>
            </p:nvSpPr>
            <p:spPr>
              <a:xfrm>
                <a:off x="5171237" y="3695041"/>
                <a:ext cx="2457670" cy="26960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600" b="1" dirty="0" smtClean="0">
                    <a:solidFill>
                      <a:srgbClr val="663300"/>
                    </a:solidFill>
                  </a:rPr>
                  <a:t>So write this as shown.</a:t>
                </a:r>
                <a:endParaRPr lang="en-GB" sz="1600" b="1" dirty="0">
                  <a:solidFill>
                    <a:srgbClr val="663300"/>
                  </a:solidFill>
                </a:endParaRPr>
              </a:p>
            </p:txBody>
          </p:sp>
        </p:grpSp>
      </p:grpSp>
      <p:sp>
        <p:nvSpPr>
          <p:cNvPr id="80" name="TextBox 79"/>
          <p:cNvSpPr txBox="1"/>
          <p:nvPr/>
        </p:nvSpPr>
        <p:spPr>
          <a:xfrm>
            <a:off x="2580724" y="3487183"/>
            <a:ext cx="28713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 smtClean="0"/>
              <a:t>.</a:t>
            </a:r>
            <a:endParaRPr lang="en-GB" sz="5000" b="1" dirty="0"/>
          </a:p>
        </p:txBody>
      </p:sp>
      <p:sp>
        <p:nvSpPr>
          <p:cNvPr id="81" name="TextBox 80"/>
          <p:cNvSpPr txBox="1"/>
          <p:nvPr/>
        </p:nvSpPr>
        <p:spPr>
          <a:xfrm>
            <a:off x="2580724" y="4086271"/>
            <a:ext cx="28713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 smtClean="0"/>
              <a:t>.</a:t>
            </a:r>
            <a:endParaRPr lang="en-GB" sz="5000" b="1" dirty="0"/>
          </a:p>
        </p:txBody>
      </p:sp>
      <p:sp>
        <p:nvSpPr>
          <p:cNvPr id="82" name="TextBox 81"/>
          <p:cNvSpPr txBox="1"/>
          <p:nvPr/>
        </p:nvSpPr>
        <p:spPr>
          <a:xfrm>
            <a:off x="2580724" y="4859226"/>
            <a:ext cx="28713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 smtClean="0">
                <a:solidFill>
                  <a:srgbClr val="663300"/>
                </a:solidFill>
              </a:rPr>
              <a:t>.</a:t>
            </a:r>
            <a:endParaRPr lang="en-GB" sz="5000" b="1" dirty="0">
              <a:solidFill>
                <a:srgbClr val="663300"/>
              </a:solidFill>
            </a:endParaRPr>
          </a:p>
        </p:txBody>
      </p:sp>
      <p:grpSp>
        <p:nvGrpSpPr>
          <p:cNvPr id="27" name="Group 174"/>
          <p:cNvGrpSpPr/>
          <p:nvPr/>
        </p:nvGrpSpPr>
        <p:grpSpPr>
          <a:xfrm>
            <a:off x="4798133" y="4812885"/>
            <a:ext cx="3762375" cy="618128"/>
            <a:chOff x="4852182" y="2513464"/>
            <a:chExt cx="3377556" cy="640262"/>
          </a:xfrm>
        </p:grpSpPr>
        <p:sp>
          <p:nvSpPr>
            <p:cNvPr id="67" name="Rounded Rectangle 66"/>
            <p:cNvSpPr/>
            <p:nvPr/>
          </p:nvSpPr>
          <p:spPr>
            <a:xfrm>
              <a:off x="4852182" y="2598167"/>
              <a:ext cx="3377556" cy="555559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10000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8" name="Group 140"/>
            <p:cNvGrpSpPr/>
            <p:nvPr/>
          </p:nvGrpSpPr>
          <p:grpSpPr>
            <a:xfrm>
              <a:off x="4962792" y="2513464"/>
              <a:ext cx="3156336" cy="590012"/>
              <a:chOff x="4821904" y="3374631"/>
              <a:chExt cx="3156336" cy="590012"/>
            </a:xfrm>
          </p:grpSpPr>
          <p:sp>
            <p:nvSpPr>
              <p:cNvPr id="72" name="TextBox 71"/>
              <p:cNvSpPr txBox="1"/>
              <p:nvPr/>
            </p:nvSpPr>
            <p:spPr>
              <a:xfrm>
                <a:off x="4821904" y="3374631"/>
                <a:ext cx="3156336" cy="5419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b="1" dirty="0" smtClean="0"/>
                  <a:t>8  + 8  +  1   =   17</a:t>
                </a:r>
                <a:endParaRPr lang="en-GB" sz="2800" b="1" dirty="0"/>
              </a:p>
            </p:txBody>
          </p:sp>
          <p:sp>
            <p:nvSpPr>
              <p:cNvPr id="75" name="TextBox 74"/>
              <p:cNvSpPr txBox="1"/>
              <p:nvPr/>
            </p:nvSpPr>
            <p:spPr>
              <a:xfrm>
                <a:off x="5171237" y="3695041"/>
                <a:ext cx="2457670" cy="26960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600" b="1" dirty="0" smtClean="0">
                    <a:solidFill>
                      <a:srgbClr val="663300"/>
                    </a:solidFill>
                  </a:rPr>
                  <a:t>So write this as shown.</a:t>
                </a:r>
                <a:endParaRPr lang="en-GB" sz="1600" b="1" dirty="0">
                  <a:solidFill>
                    <a:srgbClr val="663300"/>
                  </a:solidFill>
                </a:endParaRPr>
              </a:p>
            </p:txBody>
          </p:sp>
        </p:grpSp>
      </p:grpSp>
      <p:sp>
        <p:nvSpPr>
          <p:cNvPr id="77" name="TextBox 76"/>
          <p:cNvSpPr txBox="1"/>
          <p:nvPr/>
        </p:nvSpPr>
        <p:spPr>
          <a:xfrm>
            <a:off x="1377597" y="3487183"/>
            <a:ext cx="43935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 smtClean="0"/>
              <a:t>4</a:t>
            </a:r>
            <a:endParaRPr lang="en-GB" sz="5000" b="1" dirty="0"/>
          </a:p>
        </p:txBody>
      </p:sp>
      <p:sp>
        <p:nvSpPr>
          <p:cNvPr id="83" name="TextBox 82"/>
          <p:cNvSpPr txBox="1"/>
          <p:nvPr/>
        </p:nvSpPr>
        <p:spPr>
          <a:xfrm>
            <a:off x="1803297" y="4086271"/>
            <a:ext cx="43935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 smtClean="0"/>
              <a:t>8</a:t>
            </a:r>
            <a:endParaRPr lang="en-GB" sz="5000" b="1" dirty="0"/>
          </a:p>
        </p:txBody>
      </p:sp>
      <p:sp>
        <p:nvSpPr>
          <p:cNvPr id="84" name="Down Arrow 83"/>
          <p:cNvSpPr/>
          <p:nvPr/>
        </p:nvSpPr>
        <p:spPr>
          <a:xfrm>
            <a:off x="1454397" y="3009750"/>
            <a:ext cx="285750" cy="533400"/>
          </a:xfrm>
          <a:prstGeom prst="downArrow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6350"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TextBox 86"/>
          <p:cNvSpPr txBox="1"/>
          <p:nvPr/>
        </p:nvSpPr>
        <p:spPr>
          <a:xfrm>
            <a:off x="1378038" y="5681674"/>
            <a:ext cx="4393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 smtClean="0">
                <a:solidFill>
                  <a:srgbClr val="663300"/>
                </a:solidFill>
              </a:rPr>
              <a:t>1</a:t>
            </a:r>
            <a:endParaRPr lang="en-GB" sz="2400" b="1" dirty="0">
              <a:solidFill>
                <a:srgbClr val="663300"/>
              </a:solidFill>
            </a:endParaRPr>
          </a:p>
        </p:txBody>
      </p:sp>
      <p:sp>
        <p:nvSpPr>
          <p:cNvPr id="89" name="Down Arrow 88"/>
          <p:cNvSpPr/>
          <p:nvPr/>
        </p:nvSpPr>
        <p:spPr>
          <a:xfrm>
            <a:off x="3294425" y="3009750"/>
            <a:ext cx="285750" cy="533400"/>
          </a:xfrm>
          <a:prstGeom prst="downArrow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6350"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91" name="Group 174"/>
          <p:cNvGrpSpPr/>
          <p:nvPr/>
        </p:nvGrpSpPr>
        <p:grpSpPr>
          <a:xfrm>
            <a:off x="4798133" y="5455488"/>
            <a:ext cx="3762375" cy="618128"/>
            <a:chOff x="4852182" y="2513464"/>
            <a:chExt cx="3377556" cy="640262"/>
          </a:xfrm>
        </p:grpSpPr>
        <p:sp>
          <p:nvSpPr>
            <p:cNvPr id="92" name="Rounded Rectangle 91"/>
            <p:cNvSpPr/>
            <p:nvPr/>
          </p:nvSpPr>
          <p:spPr>
            <a:xfrm>
              <a:off x="4852182" y="2598167"/>
              <a:ext cx="3377556" cy="555559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10000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93" name="Group 140"/>
            <p:cNvGrpSpPr/>
            <p:nvPr/>
          </p:nvGrpSpPr>
          <p:grpSpPr>
            <a:xfrm>
              <a:off x="4962792" y="2513464"/>
              <a:ext cx="3156336" cy="590012"/>
              <a:chOff x="4821904" y="3374631"/>
              <a:chExt cx="3156336" cy="590012"/>
            </a:xfrm>
          </p:grpSpPr>
          <p:sp>
            <p:nvSpPr>
              <p:cNvPr id="94" name="TextBox 93"/>
              <p:cNvSpPr txBox="1"/>
              <p:nvPr/>
            </p:nvSpPr>
            <p:spPr>
              <a:xfrm>
                <a:off x="4821904" y="3374631"/>
                <a:ext cx="3156336" cy="5419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b="1" dirty="0" smtClean="0"/>
                  <a:t>4  +  1   =   5</a:t>
                </a:r>
                <a:endParaRPr lang="en-GB" sz="2800" b="1" dirty="0"/>
              </a:p>
            </p:txBody>
          </p:sp>
          <p:sp>
            <p:nvSpPr>
              <p:cNvPr id="95" name="TextBox 94"/>
              <p:cNvSpPr txBox="1"/>
              <p:nvPr/>
            </p:nvSpPr>
            <p:spPr>
              <a:xfrm>
                <a:off x="5171237" y="3695041"/>
                <a:ext cx="2457670" cy="26960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600" b="1" dirty="0" smtClean="0">
                    <a:solidFill>
                      <a:srgbClr val="663300"/>
                    </a:solidFill>
                  </a:rPr>
                  <a:t>So write this as shown.</a:t>
                </a:r>
                <a:endParaRPr lang="en-GB" sz="1600" b="1" dirty="0">
                  <a:solidFill>
                    <a:srgbClr val="663300"/>
                  </a:solidFill>
                </a:endParaRPr>
              </a:p>
            </p:txBody>
          </p:sp>
        </p:grpSp>
      </p:grpSp>
      <p:sp>
        <p:nvSpPr>
          <p:cNvPr id="96" name="TextBox 95"/>
          <p:cNvSpPr txBox="1"/>
          <p:nvPr/>
        </p:nvSpPr>
        <p:spPr>
          <a:xfrm>
            <a:off x="1377597" y="4859226"/>
            <a:ext cx="43935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 smtClean="0">
                <a:solidFill>
                  <a:srgbClr val="663300"/>
                </a:solidFill>
              </a:rPr>
              <a:t>5</a:t>
            </a:r>
            <a:endParaRPr lang="en-GB" sz="5000" b="1" dirty="0">
              <a:solidFill>
                <a:srgbClr val="6633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673527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5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500"/>
                            </p:stCondLst>
                            <p:childTnLst>
                              <p:par>
                                <p:cTn id="5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500"/>
                            </p:stCondLst>
                            <p:childTnLst>
                              <p:par>
                                <p:cTn id="5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0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000"/>
                            </p:stCondLst>
                            <p:childTnLst>
                              <p:par>
                                <p:cTn id="7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5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3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000"/>
                            </p:stCondLst>
                            <p:childTnLst>
                              <p:par>
                                <p:cTn id="9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2500"/>
                            </p:stCondLst>
                            <p:childTnLst>
                              <p:par>
                                <p:cTn id="10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5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53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2000"/>
                            </p:stCondLst>
                            <p:childTnLst>
                              <p:par>
                                <p:cTn id="12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2500"/>
                            </p:stCondLst>
                            <p:childTnLst>
                              <p:par>
                                <p:cTn id="13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1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53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3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1000"/>
                            </p:stCondLst>
                            <p:childTnLst>
                              <p:par>
                                <p:cTn id="1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0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2000"/>
                            </p:stCondLst>
                            <p:childTnLst>
                              <p:par>
                                <p:cTn id="15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2500"/>
                            </p:stCondLst>
                            <p:childTnLst>
                              <p:par>
                                <p:cTn id="15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7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53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9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1000"/>
                            </p:stCondLst>
                            <p:childTnLst>
                              <p:par>
                                <p:cTn id="17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6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>
                            <p:stCondLst>
                              <p:cond delay="2000"/>
                            </p:stCondLst>
                            <p:childTnLst>
                              <p:par>
                                <p:cTn id="17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0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2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53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5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5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6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2500"/>
                            </p:stCondLst>
                            <p:childTnLst>
                              <p:par>
                                <p:cTn id="18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5" grpId="0" animBg="1"/>
      <p:bldP spid="26" grpId="0"/>
      <p:bldP spid="29" grpId="0"/>
      <p:bldP spid="30" grpId="0"/>
      <p:bldP spid="38" grpId="0"/>
      <p:bldP spid="40" grpId="0"/>
      <p:bldP spid="41" grpId="0"/>
      <p:bldP spid="42" grpId="0"/>
      <p:bldP spid="44" grpId="0"/>
      <p:bldP spid="45" grpId="0"/>
      <p:bldP spid="46" grpId="0"/>
      <p:bldP spid="47" grpId="0"/>
      <p:bldP spid="52" grpId="0"/>
      <p:bldP spid="53" grpId="0"/>
      <p:bldP spid="54" grpId="0" animBg="1"/>
      <p:bldP spid="54" grpId="1" animBg="1"/>
      <p:bldP spid="55" grpId="0" animBg="1"/>
      <p:bldP spid="55" grpId="1" animBg="1"/>
      <p:bldP spid="56" grpId="0" animBg="1"/>
      <p:bldP spid="56" grpId="1" animBg="1"/>
      <p:bldP spid="80" grpId="0"/>
      <p:bldP spid="81" grpId="0"/>
      <p:bldP spid="82" grpId="0"/>
      <p:bldP spid="77" grpId="0"/>
      <p:bldP spid="83" grpId="0"/>
      <p:bldP spid="84" grpId="0" animBg="1"/>
      <p:bldP spid="84" grpId="1" animBg="1"/>
      <p:bldP spid="87" grpId="0"/>
      <p:bldP spid="89" grpId="0" animBg="1"/>
      <p:bldP spid="89" grpId="1" animBg="1"/>
      <p:bldP spid="9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Adding Decimals</a:t>
            </a:r>
            <a:endParaRPr lang="en-GB" b="1" dirty="0"/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 smtClean="0">
                <a:solidFill>
                  <a:srgbClr val="003300"/>
                </a:solidFill>
              </a:rPr>
              <a:t>N</a:t>
            </a:r>
            <a:endParaRPr lang="en-GB" sz="1400" b="1" dirty="0">
              <a:solidFill>
                <a:srgbClr val="003300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223284" y="1294411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smtClean="0"/>
              <a:t>To add decimals we need to keep the decimal points in line.</a:t>
            </a:r>
          </a:p>
        </p:txBody>
      </p:sp>
      <p:grpSp>
        <p:nvGrpSpPr>
          <p:cNvPr id="2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dirty="0" smtClean="0"/>
                <a:t>Adding Decimals</a:t>
              </a:r>
              <a:endParaRPr lang="en-GB" sz="2400" b="1" i="1" dirty="0" smtClean="0"/>
            </a:p>
          </p:txBody>
        </p:sp>
      </p:grpSp>
      <p:sp>
        <p:nvSpPr>
          <p:cNvPr id="23" name="TextBox 22"/>
          <p:cNvSpPr txBox="1"/>
          <p:nvPr/>
        </p:nvSpPr>
        <p:spPr>
          <a:xfrm>
            <a:off x="374014" y="1377538"/>
            <a:ext cx="83959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Example 2:      </a:t>
            </a:r>
            <a:r>
              <a:rPr lang="en-GB" b="1" dirty="0" smtClean="0"/>
              <a:t>Work out   96.55  +  7.957</a:t>
            </a:r>
            <a:endParaRPr lang="en-GB" b="1" dirty="0"/>
          </a:p>
        </p:txBody>
      </p:sp>
      <p:grpSp>
        <p:nvGrpSpPr>
          <p:cNvPr id="3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25" name="Rounded Rectangle 24"/>
          <p:cNvSpPr/>
          <p:nvPr/>
        </p:nvSpPr>
        <p:spPr>
          <a:xfrm>
            <a:off x="893135" y="4942114"/>
            <a:ext cx="2849525" cy="657836"/>
          </a:xfrm>
          <a:prstGeom prst="roundRect">
            <a:avLst>
              <a:gd name="adj" fmla="val 20249"/>
            </a:avLst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Box 25"/>
          <p:cNvSpPr txBox="1"/>
          <p:nvPr/>
        </p:nvSpPr>
        <p:spPr>
          <a:xfrm>
            <a:off x="276438" y="4073569"/>
            <a:ext cx="5562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4000" b="1" dirty="0" smtClean="0"/>
              <a:t>+</a:t>
            </a:r>
            <a:endParaRPr lang="en-GB" sz="4000" b="1" dirty="0"/>
          </a:p>
        </p:txBody>
      </p:sp>
      <p:sp>
        <p:nvSpPr>
          <p:cNvPr id="29" name="TextBox 28"/>
          <p:cNvSpPr txBox="1"/>
          <p:nvPr/>
        </p:nvSpPr>
        <p:spPr>
          <a:xfrm>
            <a:off x="1803297" y="3487183"/>
            <a:ext cx="43935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 smtClean="0"/>
              <a:t>6</a:t>
            </a:r>
            <a:endParaRPr lang="en-GB" sz="5000" b="1" dirty="0"/>
          </a:p>
        </p:txBody>
      </p:sp>
      <p:sp>
        <p:nvSpPr>
          <p:cNvPr id="30" name="TextBox 29"/>
          <p:cNvSpPr txBox="1"/>
          <p:nvPr/>
        </p:nvSpPr>
        <p:spPr>
          <a:xfrm>
            <a:off x="2368944" y="3487183"/>
            <a:ext cx="43935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 smtClean="0"/>
              <a:t>5</a:t>
            </a:r>
            <a:endParaRPr lang="en-GB" sz="5000" b="1" dirty="0"/>
          </a:p>
        </p:txBody>
      </p:sp>
      <p:sp>
        <p:nvSpPr>
          <p:cNvPr id="38" name="TextBox 37"/>
          <p:cNvSpPr txBox="1"/>
          <p:nvPr/>
        </p:nvSpPr>
        <p:spPr>
          <a:xfrm>
            <a:off x="2792093" y="3487183"/>
            <a:ext cx="43935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 smtClean="0"/>
              <a:t>5</a:t>
            </a:r>
            <a:endParaRPr lang="en-GB" sz="5000" b="1" dirty="0"/>
          </a:p>
        </p:txBody>
      </p:sp>
      <p:sp>
        <p:nvSpPr>
          <p:cNvPr id="40" name="TextBox 39"/>
          <p:cNvSpPr txBox="1"/>
          <p:nvPr/>
        </p:nvSpPr>
        <p:spPr>
          <a:xfrm>
            <a:off x="2368944" y="4086271"/>
            <a:ext cx="43935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 smtClean="0"/>
              <a:t>9</a:t>
            </a:r>
            <a:endParaRPr lang="en-GB" sz="5000" b="1" dirty="0"/>
          </a:p>
        </p:txBody>
      </p:sp>
      <p:sp>
        <p:nvSpPr>
          <p:cNvPr id="41" name="TextBox 40"/>
          <p:cNvSpPr txBox="1"/>
          <p:nvPr/>
        </p:nvSpPr>
        <p:spPr>
          <a:xfrm>
            <a:off x="2792093" y="4086271"/>
            <a:ext cx="43935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 smtClean="0"/>
              <a:t>5</a:t>
            </a:r>
            <a:endParaRPr lang="en-GB" sz="5000" b="1" dirty="0"/>
          </a:p>
        </p:txBody>
      </p:sp>
      <p:sp>
        <p:nvSpPr>
          <p:cNvPr id="42" name="TextBox 41"/>
          <p:cNvSpPr txBox="1"/>
          <p:nvPr/>
        </p:nvSpPr>
        <p:spPr>
          <a:xfrm>
            <a:off x="3214706" y="4086271"/>
            <a:ext cx="43935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 smtClean="0"/>
              <a:t>7</a:t>
            </a:r>
            <a:endParaRPr lang="en-GB" sz="5000" b="1" dirty="0"/>
          </a:p>
        </p:txBody>
      </p:sp>
      <p:sp>
        <p:nvSpPr>
          <p:cNvPr id="44" name="TextBox 43"/>
          <p:cNvSpPr txBox="1"/>
          <p:nvPr/>
        </p:nvSpPr>
        <p:spPr>
          <a:xfrm>
            <a:off x="1803297" y="4859226"/>
            <a:ext cx="43935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 smtClean="0">
                <a:solidFill>
                  <a:srgbClr val="663300"/>
                </a:solidFill>
              </a:rPr>
              <a:t>4</a:t>
            </a:r>
            <a:endParaRPr lang="en-GB" sz="5000" b="1" dirty="0">
              <a:solidFill>
                <a:srgbClr val="663300"/>
              </a:solidFill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2368944" y="4859226"/>
            <a:ext cx="43935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 smtClean="0">
                <a:solidFill>
                  <a:srgbClr val="663300"/>
                </a:solidFill>
              </a:rPr>
              <a:t>5</a:t>
            </a:r>
            <a:endParaRPr lang="en-GB" sz="5000" b="1" dirty="0">
              <a:solidFill>
                <a:srgbClr val="663300"/>
              </a:solidFill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2792093" y="4859226"/>
            <a:ext cx="43935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 smtClean="0">
                <a:solidFill>
                  <a:srgbClr val="663300"/>
                </a:solidFill>
              </a:rPr>
              <a:t>0</a:t>
            </a:r>
            <a:endParaRPr lang="en-GB" sz="5000" b="1" dirty="0">
              <a:solidFill>
                <a:srgbClr val="663300"/>
              </a:solidFill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3214706" y="4859226"/>
            <a:ext cx="43935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 smtClean="0">
                <a:solidFill>
                  <a:srgbClr val="663300"/>
                </a:solidFill>
              </a:rPr>
              <a:t>7</a:t>
            </a:r>
            <a:endParaRPr lang="en-GB" sz="5000" b="1" dirty="0">
              <a:solidFill>
                <a:srgbClr val="663300"/>
              </a:solidFill>
            </a:endParaRPr>
          </a:p>
        </p:txBody>
      </p:sp>
      <p:grpSp>
        <p:nvGrpSpPr>
          <p:cNvPr id="6" name="Group 114"/>
          <p:cNvGrpSpPr/>
          <p:nvPr/>
        </p:nvGrpSpPr>
        <p:grpSpPr>
          <a:xfrm>
            <a:off x="904373" y="4867360"/>
            <a:ext cx="2827048" cy="815444"/>
            <a:chOff x="4025735" y="3710842"/>
            <a:chExt cx="2921330" cy="815444"/>
          </a:xfrm>
        </p:grpSpPr>
        <p:cxnSp>
          <p:nvCxnSpPr>
            <p:cNvPr id="49" name="Straight Connector 48"/>
            <p:cNvCxnSpPr/>
            <p:nvPr/>
          </p:nvCxnSpPr>
          <p:spPr>
            <a:xfrm>
              <a:off x="4025735" y="3710842"/>
              <a:ext cx="2921330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>
              <a:off x="4025735" y="4526286"/>
              <a:ext cx="2921330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2" name="TextBox 51"/>
          <p:cNvSpPr txBox="1"/>
          <p:nvPr/>
        </p:nvSpPr>
        <p:spPr>
          <a:xfrm>
            <a:off x="1803297" y="5681674"/>
            <a:ext cx="4393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 smtClean="0">
                <a:solidFill>
                  <a:srgbClr val="663300"/>
                </a:solidFill>
              </a:rPr>
              <a:t>1</a:t>
            </a:r>
            <a:endParaRPr lang="en-GB" sz="2400" b="1" dirty="0">
              <a:solidFill>
                <a:srgbClr val="663300"/>
              </a:solidFill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2368944" y="5681674"/>
            <a:ext cx="4393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 smtClean="0">
                <a:solidFill>
                  <a:srgbClr val="663300"/>
                </a:solidFill>
              </a:rPr>
              <a:t>1</a:t>
            </a:r>
            <a:endParaRPr lang="en-GB" sz="2400" b="1" dirty="0">
              <a:solidFill>
                <a:srgbClr val="663300"/>
              </a:solidFill>
            </a:endParaRPr>
          </a:p>
        </p:txBody>
      </p:sp>
      <p:sp>
        <p:nvSpPr>
          <p:cNvPr id="54" name="Down Arrow 53"/>
          <p:cNvSpPr/>
          <p:nvPr/>
        </p:nvSpPr>
        <p:spPr>
          <a:xfrm>
            <a:off x="2868893" y="3009750"/>
            <a:ext cx="285750" cy="533400"/>
          </a:xfrm>
          <a:prstGeom prst="downArrow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6350"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Down Arrow 54"/>
          <p:cNvSpPr/>
          <p:nvPr/>
        </p:nvSpPr>
        <p:spPr>
          <a:xfrm>
            <a:off x="2388594" y="3009750"/>
            <a:ext cx="285750" cy="533400"/>
          </a:xfrm>
          <a:prstGeom prst="downArrow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6350"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Down Arrow 55"/>
          <p:cNvSpPr/>
          <p:nvPr/>
        </p:nvSpPr>
        <p:spPr>
          <a:xfrm>
            <a:off x="1880097" y="3009750"/>
            <a:ext cx="285750" cy="533400"/>
          </a:xfrm>
          <a:prstGeom prst="downArrow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6350"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7" name="Group 135"/>
          <p:cNvGrpSpPr/>
          <p:nvPr/>
        </p:nvGrpSpPr>
        <p:grpSpPr>
          <a:xfrm>
            <a:off x="547701" y="1828801"/>
            <a:ext cx="3906984" cy="991040"/>
            <a:chOff x="4239489" y="1959429"/>
            <a:chExt cx="3906984" cy="536458"/>
          </a:xfrm>
        </p:grpSpPr>
        <p:sp>
          <p:nvSpPr>
            <p:cNvPr id="60" name="Rounded Rectangle 59"/>
            <p:cNvSpPr/>
            <p:nvPr/>
          </p:nvSpPr>
          <p:spPr>
            <a:xfrm>
              <a:off x="4239489" y="1959429"/>
              <a:ext cx="3906984" cy="536458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FFC000">
                    <a:tint val="66000"/>
                    <a:satMod val="160000"/>
                  </a:srgbClr>
                </a:gs>
                <a:gs pos="50000">
                  <a:srgbClr val="FFC000">
                    <a:tint val="44500"/>
                    <a:satMod val="160000"/>
                  </a:srgbClr>
                </a:gs>
                <a:gs pos="100000">
                  <a:srgbClr val="FFC0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12700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4324868" y="2052727"/>
              <a:ext cx="3736227" cy="3498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 smtClean="0"/>
                <a:t>Write the numbers one on top of the other, with </a:t>
              </a:r>
              <a:r>
                <a:rPr lang="en-GB" b="1" dirty="0" smtClean="0">
                  <a:solidFill>
                    <a:srgbClr val="663300"/>
                  </a:solidFill>
                </a:rPr>
                <a:t>decimal points </a:t>
              </a:r>
              <a:r>
                <a:rPr lang="en-GB" b="1" dirty="0" smtClean="0"/>
                <a:t>in line.</a:t>
              </a:r>
              <a:endParaRPr lang="en-GB" dirty="0"/>
            </a:p>
          </p:txBody>
        </p:sp>
      </p:grpSp>
      <p:grpSp>
        <p:nvGrpSpPr>
          <p:cNvPr id="13" name="Group 136"/>
          <p:cNvGrpSpPr/>
          <p:nvPr/>
        </p:nvGrpSpPr>
        <p:grpSpPr>
          <a:xfrm>
            <a:off x="4725828" y="1828805"/>
            <a:ext cx="3906984" cy="991040"/>
            <a:chOff x="4239489" y="1959430"/>
            <a:chExt cx="3906984" cy="536458"/>
          </a:xfrm>
        </p:grpSpPr>
        <p:sp>
          <p:nvSpPr>
            <p:cNvPr id="63" name="Rounded Rectangle 62"/>
            <p:cNvSpPr/>
            <p:nvPr/>
          </p:nvSpPr>
          <p:spPr>
            <a:xfrm>
              <a:off x="4239489" y="1959430"/>
              <a:ext cx="3906984" cy="536458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FFC000">
                    <a:tint val="66000"/>
                    <a:satMod val="160000"/>
                  </a:srgbClr>
                </a:gs>
                <a:gs pos="50000">
                  <a:srgbClr val="FFC000">
                    <a:tint val="44500"/>
                    <a:satMod val="160000"/>
                  </a:srgbClr>
                </a:gs>
                <a:gs pos="100000">
                  <a:srgbClr val="FFC0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12700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4" name="TextBox 63"/>
            <p:cNvSpPr txBox="1"/>
            <p:nvPr/>
          </p:nvSpPr>
          <p:spPr>
            <a:xfrm>
              <a:off x="4364182" y="1977756"/>
              <a:ext cx="3657599" cy="4998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 smtClean="0"/>
                <a:t>Add the numbers in each column, starting from the </a:t>
              </a:r>
              <a:r>
                <a:rPr lang="en-GB" b="1" dirty="0" smtClean="0">
                  <a:solidFill>
                    <a:srgbClr val="663300"/>
                  </a:solidFill>
                </a:rPr>
                <a:t>right</a:t>
              </a:r>
              <a:r>
                <a:rPr lang="en-GB" b="1" dirty="0" smtClean="0"/>
                <a:t> and working to the </a:t>
              </a:r>
              <a:r>
                <a:rPr lang="en-GB" b="1" dirty="0" smtClean="0">
                  <a:solidFill>
                    <a:srgbClr val="663300"/>
                  </a:solidFill>
                </a:rPr>
                <a:t>left</a:t>
              </a:r>
              <a:r>
                <a:rPr lang="en-GB" b="1" dirty="0" smtClean="0"/>
                <a:t>.</a:t>
              </a:r>
              <a:endParaRPr lang="en-GB" dirty="0"/>
            </a:p>
          </p:txBody>
        </p:sp>
      </p:grpSp>
      <p:grpSp>
        <p:nvGrpSpPr>
          <p:cNvPr id="16" name="Group 168"/>
          <p:cNvGrpSpPr/>
          <p:nvPr/>
        </p:nvGrpSpPr>
        <p:grpSpPr>
          <a:xfrm>
            <a:off x="4798133" y="2885074"/>
            <a:ext cx="3762375" cy="618126"/>
            <a:chOff x="4852182" y="2513466"/>
            <a:chExt cx="3377556" cy="640260"/>
          </a:xfrm>
        </p:grpSpPr>
        <p:sp>
          <p:nvSpPr>
            <p:cNvPr id="66" name="Rounded Rectangle 65"/>
            <p:cNvSpPr/>
            <p:nvPr/>
          </p:nvSpPr>
          <p:spPr>
            <a:xfrm>
              <a:off x="4852182" y="2598167"/>
              <a:ext cx="3377556" cy="555559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10000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19" name="Group 140"/>
            <p:cNvGrpSpPr/>
            <p:nvPr/>
          </p:nvGrpSpPr>
          <p:grpSpPr>
            <a:xfrm>
              <a:off x="4962792" y="2513466"/>
              <a:ext cx="3156336" cy="590010"/>
              <a:chOff x="4821904" y="3374633"/>
              <a:chExt cx="3156336" cy="590010"/>
            </a:xfrm>
          </p:grpSpPr>
          <p:sp>
            <p:nvSpPr>
              <p:cNvPr id="68" name="TextBox 67"/>
              <p:cNvSpPr txBox="1"/>
              <p:nvPr/>
            </p:nvSpPr>
            <p:spPr>
              <a:xfrm>
                <a:off x="4821904" y="3374633"/>
                <a:ext cx="3156336" cy="54195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b="1" dirty="0" smtClean="0"/>
                  <a:t>0  +  7   =   7</a:t>
                </a:r>
                <a:endParaRPr lang="en-GB" sz="2800" b="1" dirty="0"/>
              </a:p>
            </p:txBody>
          </p:sp>
          <p:sp>
            <p:nvSpPr>
              <p:cNvPr id="69" name="TextBox 68"/>
              <p:cNvSpPr txBox="1"/>
              <p:nvPr/>
            </p:nvSpPr>
            <p:spPr>
              <a:xfrm>
                <a:off x="5171237" y="3695041"/>
                <a:ext cx="2457670" cy="26960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600" b="1" dirty="0" smtClean="0">
                    <a:solidFill>
                      <a:srgbClr val="663300"/>
                    </a:solidFill>
                  </a:rPr>
                  <a:t>So write this as shown.</a:t>
                </a:r>
                <a:endParaRPr lang="en-GB" sz="1600" b="1" dirty="0">
                  <a:solidFill>
                    <a:srgbClr val="663300"/>
                  </a:solidFill>
                </a:endParaRPr>
              </a:p>
            </p:txBody>
          </p:sp>
        </p:grpSp>
      </p:grpSp>
      <p:grpSp>
        <p:nvGrpSpPr>
          <p:cNvPr id="20" name="Group 169"/>
          <p:cNvGrpSpPr/>
          <p:nvPr/>
        </p:nvGrpSpPr>
        <p:grpSpPr>
          <a:xfrm>
            <a:off x="4798133" y="3527677"/>
            <a:ext cx="3762375" cy="618127"/>
            <a:chOff x="4852182" y="2513465"/>
            <a:chExt cx="3377556" cy="640261"/>
          </a:xfrm>
        </p:grpSpPr>
        <p:sp>
          <p:nvSpPr>
            <p:cNvPr id="71" name="Rounded Rectangle 70"/>
            <p:cNvSpPr/>
            <p:nvPr/>
          </p:nvSpPr>
          <p:spPr>
            <a:xfrm>
              <a:off x="4852182" y="2598167"/>
              <a:ext cx="3377556" cy="555559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10000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1" name="Group 140"/>
            <p:cNvGrpSpPr/>
            <p:nvPr/>
          </p:nvGrpSpPr>
          <p:grpSpPr>
            <a:xfrm>
              <a:off x="4962792" y="2513465"/>
              <a:ext cx="3156336" cy="590011"/>
              <a:chOff x="4821904" y="3374632"/>
              <a:chExt cx="3156336" cy="590011"/>
            </a:xfrm>
          </p:grpSpPr>
          <p:sp>
            <p:nvSpPr>
              <p:cNvPr id="73" name="TextBox 72"/>
              <p:cNvSpPr txBox="1"/>
              <p:nvPr/>
            </p:nvSpPr>
            <p:spPr>
              <a:xfrm>
                <a:off x="4821904" y="3374632"/>
                <a:ext cx="3156336" cy="54195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b="1" dirty="0" smtClean="0"/>
                  <a:t>5  +  5   =   10</a:t>
                </a:r>
                <a:endParaRPr lang="en-GB" sz="2800" b="1" dirty="0"/>
              </a:p>
            </p:txBody>
          </p:sp>
          <p:sp>
            <p:nvSpPr>
              <p:cNvPr id="74" name="TextBox 73"/>
              <p:cNvSpPr txBox="1"/>
              <p:nvPr/>
            </p:nvSpPr>
            <p:spPr>
              <a:xfrm>
                <a:off x="5171237" y="3695041"/>
                <a:ext cx="2457670" cy="26960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600" b="1" dirty="0" smtClean="0">
                    <a:solidFill>
                      <a:srgbClr val="663300"/>
                    </a:solidFill>
                  </a:rPr>
                  <a:t>So write this as shown.</a:t>
                </a:r>
                <a:endParaRPr lang="en-GB" sz="1600" b="1" dirty="0">
                  <a:solidFill>
                    <a:srgbClr val="663300"/>
                  </a:solidFill>
                </a:endParaRPr>
              </a:p>
            </p:txBody>
          </p:sp>
        </p:grpSp>
      </p:grpSp>
      <p:grpSp>
        <p:nvGrpSpPr>
          <p:cNvPr id="22" name="Group 174"/>
          <p:cNvGrpSpPr/>
          <p:nvPr/>
        </p:nvGrpSpPr>
        <p:grpSpPr>
          <a:xfrm>
            <a:off x="4798133" y="4170281"/>
            <a:ext cx="3762375" cy="618127"/>
            <a:chOff x="4852182" y="2513465"/>
            <a:chExt cx="3377556" cy="640261"/>
          </a:xfrm>
        </p:grpSpPr>
        <p:sp>
          <p:nvSpPr>
            <p:cNvPr id="76" name="Rounded Rectangle 75"/>
            <p:cNvSpPr/>
            <p:nvPr/>
          </p:nvSpPr>
          <p:spPr>
            <a:xfrm>
              <a:off x="4852182" y="2598167"/>
              <a:ext cx="3377556" cy="555559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10000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4" name="Group 140"/>
            <p:cNvGrpSpPr/>
            <p:nvPr/>
          </p:nvGrpSpPr>
          <p:grpSpPr>
            <a:xfrm>
              <a:off x="4962792" y="2513465"/>
              <a:ext cx="3156336" cy="590011"/>
              <a:chOff x="4821904" y="3374632"/>
              <a:chExt cx="3156336" cy="590011"/>
            </a:xfrm>
          </p:grpSpPr>
          <p:sp>
            <p:nvSpPr>
              <p:cNvPr id="78" name="TextBox 77"/>
              <p:cNvSpPr txBox="1"/>
              <p:nvPr/>
            </p:nvSpPr>
            <p:spPr>
              <a:xfrm>
                <a:off x="4821904" y="3374632"/>
                <a:ext cx="3156336" cy="54195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b="1" dirty="0" smtClean="0"/>
                  <a:t>5  + 9  +  1   =   15</a:t>
                </a:r>
                <a:endParaRPr lang="en-GB" sz="2800" b="1" dirty="0"/>
              </a:p>
            </p:txBody>
          </p:sp>
          <p:sp>
            <p:nvSpPr>
              <p:cNvPr id="79" name="TextBox 78"/>
              <p:cNvSpPr txBox="1"/>
              <p:nvPr/>
            </p:nvSpPr>
            <p:spPr>
              <a:xfrm>
                <a:off x="5171237" y="3695041"/>
                <a:ext cx="2457670" cy="26960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600" b="1" dirty="0" smtClean="0">
                    <a:solidFill>
                      <a:srgbClr val="663300"/>
                    </a:solidFill>
                  </a:rPr>
                  <a:t>So write this as shown.</a:t>
                </a:r>
                <a:endParaRPr lang="en-GB" sz="1600" b="1" dirty="0">
                  <a:solidFill>
                    <a:srgbClr val="663300"/>
                  </a:solidFill>
                </a:endParaRPr>
              </a:p>
            </p:txBody>
          </p:sp>
        </p:grpSp>
      </p:grpSp>
      <p:sp>
        <p:nvSpPr>
          <p:cNvPr id="80" name="TextBox 79"/>
          <p:cNvSpPr txBox="1"/>
          <p:nvPr/>
        </p:nvSpPr>
        <p:spPr>
          <a:xfrm>
            <a:off x="2153224" y="3487183"/>
            <a:ext cx="28713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 smtClean="0"/>
              <a:t>.</a:t>
            </a:r>
            <a:endParaRPr lang="en-GB" sz="5000" b="1" dirty="0"/>
          </a:p>
        </p:txBody>
      </p:sp>
      <p:sp>
        <p:nvSpPr>
          <p:cNvPr id="81" name="TextBox 80"/>
          <p:cNvSpPr txBox="1"/>
          <p:nvPr/>
        </p:nvSpPr>
        <p:spPr>
          <a:xfrm>
            <a:off x="2153224" y="4086271"/>
            <a:ext cx="28713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 smtClean="0"/>
              <a:t>.</a:t>
            </a:r>
            <a:endParaRPr lang="en-GB" sz="5000" b="1" dirty="0"/>
          </a:p>
        </p:txBody>
      </p:sp>
      <p:sp>
        <p:nvSpPr>
          <p:cNvPr id="82" name="TextBox 81"/>
          <p:cNvSpPr txBox="1"/>
          <p:nvPr/>
        </p:nvSpPr>
        <p:spPr>
          <a:xfrm>
            <a:off x="2153224" y="4859226"/>
            <a:ext cx="28713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 smtClean="0">
                <a:solidFill>
                  <a:srgbClr val="663300"/>
                </a:solidFill>
              </a:rPr>
              <a:t>.</a:t>
            </a:r>
            <a:endParaRPr lang="en-GB" sz="5000" b="1" dirty="0">
              <a:solidFill>
                <a:srgbClr val="663300"/>
              </a:solidFill>
            </a:endParaRPr>
          </a:p>
        </p:txBody>
      </p:sp>
      <p:grpSp>
        <p:nvGrpSpPr>
          <p:cNvPr id="27" name="Group 174"/>
          <p:cNvGrpSpPr/>
          <p:nvPr/>
        </p:nvGrpSpPr>
        <p:grpSpPr>
          <a:xfrm>
            <a:off x="4798133" y="4812885"/>
            <a:ext cx="3762375" cy="618128"/>
            <a:chOff x="4852182" y="2513464"/>
            <a:chExt cx="3377556" cy="640262"/>
          </a:xfrm>
        </p:grpSpPr>
        <p:sp>
          <p:nvSpPr>
            <p:cNvPr id="67" name="Rounded Rectangle 66"/>
            <p:cNvSpPr/>
            <p:nvPr/>
          </p:nvSpPr>
          <p:spPr>
            <a:xfrm>
              <a:off x="4852182" y="2598167"/>
              <a:ext cx="3377556" cy="555559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10000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8" name="Group 140"/>
            <p:cNvGrpSpPr/>
            <p:nvPr/>
          </p:nvGrpSpPr>
          <p:grpSpPr>
            <a:xfrm>
              <a:off x="4962792" y="2513464"/>
              <a:ext cx="3156336" cy="590012"/>
              <a:chOff x="4821904" y="3374631"/>
              <a:chExt cx="3156336" cy="590012"/>
            </a:xfrm>
          </p:grpSpPr>
          <p:sp>
            <p:nvSpPr>
              <p:cNvPr id="72" name="TextBox 71"/>
              <p:cNvSpPr txBox="1"/>
              <p:nvPr/>
            </p:nvSpPr>
            <p:spPr>
              <a:xfrm>
                <a:off x="4821904" y="3374631"/>
                <a:ext cx="3156336" cy="5419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b="1" dirty="0" smtClean="0"/>
                  <a:t>6  + 7  +  1   =   14</a:t>
                </a:r>
                <a:endParaRPr lang="en-GB" sz="2800" b="1" dirty="0"/>
              </a:p>
            </p:txBody>
          </p:sp>
          <p:sp>
            <p:nvSpPr>
              <p:cNvPr id="75" name="TextBox 74"/>
              <p:cNvSpPr txBox="1"/>
              <p:nvPr/>
            </p:nvSpPr>
            <p:spPr>
              <a:xfrm>
                <a:off x="5171237" y="3695041"/>
                <a:ext cx="2457670" cy="26960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600" b="1" dirty="0" smtClean="0">
                    <a:solidFill>
                      <a:srgbClr val="663300"/>
                    </a:solidFill>
                  </a:rPr>
                  <a:t>So write this as shown.</a:t>
                </a:r>
                <a:endParaRPr lang="en-GB" sz="1600" b="1" dirty="0">
                  <a:solidFill>
                    <a:srgbClr val="663300"/>
                  </a:solidFill>
                </a:endParaRPr>
              </a:p>
            </p:txBody>
          </p:sp>
        </p:grpSp>
      </p:grpSp>
      <p:sp>
        <p:nvSpPr>
          <p:cNvPr id="77" name="TextBox 76"/>
          <p:cNvSpPr txBox="1"/>
          <p:nvPr/>
        </p:nvSpPr>
        <p:spPr>
          <a:xfrm>
            <a:off x="1377597" y="3487183"/>
            <a:ext cx="43935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 smtClean="0"/>
              <a:t>9</a:t>
            </a:r>
            <a:endParaRPr lang="en-GB" sz="5000" b="1" dirty="0"/>
          </a:p>
        </p:txBody>
      </p:sp>
      <p:sp>
        <p:nvSpPr>
          <p:cNvPr id="83" name="TextBox 82"/>
          <p:cNvSpPr txBox="1"/>
          <p:nvPr/>
        </p:nvSpPr>
        <p:spPr>
          <a:xfrm>
            <a:off x="1803297" y="4086271"/>
            <a:ext cx="43935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 smtClean="0"/>
              <a:t>7</a:t>
            </a:r>
            <a:endParaRPr lang="en-GB" sz="5000" b="1" dirty="0"/>
          </a:p>
        </p:txBody>
      </p:sp>
      <p:sp>
        <p:nvSpPr>
          <p:cNvPr id="84" name="Down Arrow 83"/>
          <p:cNvSpPr/>
          <p:nvPr/>
        </p:nvSpPr>
        <p:spPr>
          <a:xfrm>
            <a:off x="1454397" y="3009750"/>
            <a:ext cx="285750" cy="533400"/>
          </a:xfrm>
          <a:prstGeom prst="downArrow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6350"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5" name="TextBox 84"/>
          <p:cNvSpPr txBox="1"/>
          <p:nvPr/>
        </p:nvSpPr>
        <p:spPr>
          <a:xfrm>
            <a:off x="952338" y="4859226"/>
            <a:ext cx="43935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 smtClean="0">
                <a:solidFill>
                  <a:srgbClr val="663300"/>
                </a:solidFill>
              </a:rPr>
              <a:t>1</a:t>
            </a:r>
            <a:endParaRPr lang="en-GB" sz="5000" b="1" dirty="0">
              <a:solidFill>
                <a:srgbClr val="663300"/>
              </a:solidFill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1378038" y="5681674"/>
            <a:ext cx="4393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 smtClean="0">
                <a:solidFill>
                  <a:srgbClr val="663300"/>
                </a:solidFill>
              </a:rPr>
              <a:t>1</a:t>
            </a:r>
            <a:endParaRPr lang="en-GB" sz="2400" b="1" dirty="0">
              <a:solidFill>
                <a:srgbClr val="663300"/>
              </a:solidFill>
            </a:endParaRPr>
          </a:p>
        </p:txBody>
      </p:sp>
      <p:sp>
        <p:nvSpPr>
          <p:cNvPr id="89" name="Down Arrow 88"/>
          <p:cNvSpPr/>
          <p:nvPr/>
        </p:nvSpPr>
        <p:spPr>
          <a:xfrm>
            <a:off x="3294425" y="3009750"/>
            <a:ext cx="285750" cy="533400"/>
          </a:xfrm>
          <a:prstGeom prst="downArrow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6350"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1" name="Group 174"/>
          <p:cNvGrpSpPr/>
          <p:nvPr/>
        </p:nvGrpSpPr>
        <p:grpSpPr>
          <a:xfrm>
            <a:off x="4798133" y="5455488"/>
            <a:ext cx="3762375" cy="618128"/>
            <a:chOff x="4852182" y="2513464"/>
            <a:chExt cx="3377556" cy="640262"/>
          </a:xfrm>
        </p:grpSpPr>
        <p:sp>
          <p:nvSpPr>
            <p:cNvPr id="92" name="Rounded Rectangle 91"/>
            <p:cNvSpPr/>
            <p:nvPr/>
          </p:nvSpPr>
          <p:spPr>
            <a:xfrm>
              <a:off x="4852182" y="2598167"/>
              <a:ext cx="3377556" cy="555559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10000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140"/>
            <p:cNvGrpSpPr/>
            <p:nvPr/>
          </p:nvGrpSpPr>
          <p:grpSpPr>
            <a:xfrm>
              <a:off x="4962792" y="2513464"/>
              <a:ext cx="3156336" cy="590012"/>
              <a:chOff x="4821904" y="3374631"/>
              <a:chExt cx="3156336" cy="590012"/>
            </a:xfrm>
          </p:grpSpPr>
          <p:sp>
            <p:nvSpPr>
              <p:cNvPr id="94" name="TextBox 93"/>
              <p:cNvSpPr txBox="1"/>
              <p:nvPr/>
            </p:nvSpPr>
            <p:spPr>
              <a:xfrm>
                <a:off x="4821904" y="3374631"/>
                <a:ext cx="3156336" cy="5419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b="1" dirty="0" smtClean="0"/>
                  <a:t>9  +  1   =   10</a:t>
                </a:r>
                <a:endParaRPr lang="en-GB" sz="2800" b="1" dirty="0"/>
              </a:p>
            </p:txBody>
          </p:sp>
          <p:sp>
            <p:nvSpPr>
              <p:cNvPr id="95" name="TextBox 94"/>
              <p:cNvSpPr txBox="1"/>
              <p:nvPr/>
            </p:nvSpPr>
            <p:spPr>
              <a:xfrm>
                <a:off x="5171237" y="3695041"/>
                <a:ext cx="2457670" cy="26960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600" b="1" dirty="0" smtClean="0">
                    <a:solidFill>
                      <a:srgbClr val="663300"/>
                    </a:solidFill>
                  </a:rPr>
                  <a:t>So write this as shown.</a:t>
                </a:r>
                <a:endParaRPr lang="en-GB" sz="1600" b="1" dirty="0">
                  <a:solidFill>
                    <a:srgbClr val="663300"/>
                  </a:solidFill>
                </a:endParaRPr>
              </a:p>
            </p:txBody>
          </p:sp>
        </p:grpSp>
      </p:grpSp>
      <p:sp>
        <p:nvSpPr>
          <p:cNvPr id="96" name="TextBox 95"/>
          <p:cNvSpPr txBox="1"/>
          <p:nvPr/>
        </p:nvSpPr>
        <p:spPr>
          <a:xfrm>
            <a:off x="1377597" y="4859226"/>
            <a:ext cx="43935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 smtClean="0">
                <a:solidFill>
                  <a:srgbClr val="663300"/>
                </a:solidFill>
              </a:rPr>
              <a:t>0</a:t>
            </a:r>
            <a:endParaRPr lang="en-GB" sz="5000" b="1" dirty="0">
              <a:solidFill>
                <a:srgbClr val="6633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201611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5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500"/>
                            </p:stCondLst>
                            <p:childTnLst>
                              <p:par>
                                <p:cTn id="5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500"/>
                            </p:stCondLst>
                            <p:childTnLst>
                              <p:par>
                                <p:cTn id="5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0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000"/>
                            </p:stCondLst>
                            <p:childTnLst>
                              <p:par>
                                <p:cTn id="7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5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3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000"/>
                            </p:stCondLst>
                            <p:childTnLst>
                              <p:par>
                                <p:cTn id="9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2500"/>
                            </p:stCondLst>
                            <p:childTnLst>
                              <p:par>
                                <p:cTn id="10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5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53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2000"/>
                            </p:stCondLst>
                            <p:childTnLst>
                              <p:par>
                                <p:cTn id="12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2500"/>
                            </p:stCondLst>
                            <p:childTnLst>
                              <p:par>
                                <p:cTn id="13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1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53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3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1000"/>
                            </p:stCondLst>
                            <p:childTnLst>
                              <p:par>
                                <p:cTn id="1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0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2000"/>
                            </p:stCondLst>
                            <p:childTnLst>
                              <p:par>
                                <p:cTn id="15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2500"/>
                            </p:stCondLst>
                            <p:childTnLst>
                              <p:par>
                                <p:cTn id="15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7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53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9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1000"/>
                            </p:stCondLst>
                            <p:childTnLst>
                              <p:par>
                                <p:cTn id="17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6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>
                            <p:stCondLst>
                              <p:cond delay="2000"/>
                            </p:stCondLst>
                            <p:childTnLst>
                              <p:par>
                                <p:cTn id="17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0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2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>
                            <p:stCondLst>
                              <p:cond delay="2500"/>
                            </p:stCondLst>
                            <p:childTnLst>
                              <p:par>
                                <p:cTn id="18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8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53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5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5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2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4" fill="hold">
                            <p:stCondLst>
                              <p:cond delay="3000"/>
                            </p:stCondLst>
                            <p:childTnLst>
                              <p:par>
                                <p:cTn id="19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5" grpId="0" animBg="1"/>
      <p:bldP spid="26" grpId="0"/>
      <p:bldP spid="29" grpId="0"/>
      <p:bldP spid="30" grpId="0"/>
      <p:bldP spid="38" grpId="0"/>
      <p:bldP spid="40" grpId="0"/>
      <p:bldP spid="41" grpId="0"/>
      <p:bldP spid="42" grpId="0"/>
      <p:bldP spid="44" grpId="0"/>
      <p:bldP spid="45" grpId="0"/>
      <p:bldP spid="46" grpId="0"/>
      <p:bldP spid="47" grpId="0"/>
      <p:bldP spid="52" grpId="0"/>
      <p:bldP spid="53" grpId="0"/>
      <p:bldP spid="54" grpId="0" animBg="1"/>
      <p:bldP spid="54" grpId="1" animBg="1"/>
      <p:bldP spid="55" grpId="0" animBg="1"/>
      <p:bldP spid="55" grpId="1" animBg="1"/>
      <p:bldP spid="56" grpId="0" animBg="1"/>
      <p:bldP spid="56" grpId="1" animBg="1"/>
      <p:bldP spid="80" grpId="0"/>
      <p:bldP spid="81" grpId="0"/>
      <p:bldP spid="82" grpId="0"/>
      <p:bldP spid="77" grpId="0"/>
      <p:bldP spid="83" grpId="0"/>
      <p:bldP spid="84" grpId="0" animBg="1"/>
      <p:bldP spid="84" grpId="1" animBg="1"/>
      <p:bldP spid="85" grpId="0"/>
      <p:bldP spid="87" grpId="0"/>
      <p:bldP spid="89" grpId="0" animBg="1"/>
      <p:bldP spid="89" grpId="1" animBg="1"/>
      <p:bldP spid="9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Subtracting Decimals</a:t>
            </a:r>
            <a:endParaRPr lang="en-GB" b="1" i="1" dirty="0" smtClean="0"/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 smtClean="0">
                <a:solidFill>
                  <a:srgbClr val="003300"/>
                </a:solidFill>
              </a:rPr>
              <a:t>N</a:t>
            </a:r>
            <a:endParaRPr lang="en-GB" sz="1400" b="1" dirty="0">
              <a:solidFill>
                <a:srgbClr val="003300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223284" y="1294411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smtClean="0"/>
              <a:t>To subtract decimals we need to keep the decimal points in line.</a:t>
            </a:r>
          </a:p>
        </p:txBody>
      </p:sp>
      <p:grpSp>
        <p:nvGrpSpPr>
          <p:cNvPr id="2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dirty="0" smtClean="0"/>
                <a:t>Subtracting Decimals</a:t>
              </a:r>
              <a:endParaRPr lang="en-GB" sz="2400" b="1" i="1" dirty="0" smtClean="0"/>
            </a:p>
          </p:txBody>
        </p:sp>
      </p:grpSp>
      <p:sp>
        <p:nvSpPr>
          <p:cNvPr id="23" name="TextBox 22"/>
          <p:cNvSpPr txBox="1"/>
          <p:nvPr/>
        </p:nvSpPr>
        <p:spPr>
          <a:xfrm>
            <a:off x="374014" y="1365181"/>
            <a:ext cx="83959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Example 1:      </a:t>
            </a:r>
            <a:r>
              <a:rPr lang="en-GB" b="1" dirty="0" smtClean="0"/>
              <a:t>Work out   68.7  -  3.52</a:t>
            </a:r>
            <a:endParaRPr lang="en-GB" b="1" dirty="0"/>
          </a:p>
        </p:txBody>
      </p:sp>
      <p:grpSp>
        <p:nvGrpSpPr>
          <p:cNvPr id="3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grpSp>
        <p:nvGrpSpPr>
          <p:cNvPr id="6" name="Group 135"/>
          <p:cNvGrpSpPr/>
          <p:nvPr/>
        </p:nvGrpSpPr>
        <p:grpSpPr>
          <a:xfrm>
            <a:off x="600422" y="1794763"/>
            <a:ext cx="7943156" cy="369332"/>
            <a:chOff x="4239489" y="1976528"/>
            <a:chExt cx="3906984" cy="545719"/>
          </a:xfrm>
        </p:grpSpPr>
        <p:sp>
          <p:nvSpPr>
            <p:cNvPr id="60" name="Rounded Rectangle 59"/>
            <p:cNvSpPr/>
            <p:nvPr/>
          </p:nvSpPr>
          <p:spPr>
            <a:xfrm>
              <a:off x="4239489" y="1981160"/>
              <a:ext cx="3906984" cy="536456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FFC000">
                    <a:tint val="66000"/>
                    <a:satMod val="160000"/>
                  </a:srgbClr>
                </a:gs>
                <a:gs pos="50000">
                  <a:srgbClr val="FFC000">
                    <a:tint val="44500"/>
                    <a:satMod val="160000"/>
                  </a:srgbClr>
                </a:gs>
                <a:gs pos="100000">
                  <a:srgbClr val="FFC0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12700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4364181" y="1976528"/>
              <a:ext cx="3657599" cy="5457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 smtClean="0"/>
                <a:t>Write the numbers, biggest on top, with </a:t>
              </a:r>
              <a:r>
                <a:rPr lang="en-GB" b="1" dirty="0" smtClean="0">
                  <a:solidFill>
                    <a:srgbClr val="663300"/>
                  </a:solidFill>
                </a:rPr>
                <a:t>decimal points</a:t>
              </a:r>
              <a:r>
                <a:rPr lang="en-GB" b="1" dirty="0" smtClean="0"/>
                <a:t> in line.</a:t>
              </a:r>
              <a:endParaRPr lang="en-GB" dirty="0"/>
            </a:p>
          </p:txBody>
        </p:sp>
      </p:grpSp>
      <p:sp>
        <p:nvSpPr>
          <p:cNvPr id="46" name="Rounded Rectangle 45"/>
          <p:cNvSpPr/>
          <p:nvPr/>
        </p:nvSpPr>
        <p:spPr>
          <a:xfrm>
            <a:off x="4411363" y="4654095"/>
            <a:ext cx="2409567" cy="715190"/>
          </a:xfrm>
          <a:prstGeom prst="roundRect">
            <a:avLst>
              <a:gd name="adj" fmla="val 13346"/>
            </a:avLst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Box 46"/>
          <p:cNvSpPr txBox="1"/>
          <p:nvPr/>
        </p:nvSpPr>
        <p:spPr>
          <a:xfrm>
            <a:off x="3934729" y="2917924"/>
            <a:ext cx="235826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5000" b="1" dirty="0" smtClean="0"/>
              <a:t>6 8 . 7</a:t>
            </a:r>
            <a:endParaRPr lang="en-GB" sz="5000" b="1" dirty="0"/>
          </a:p>
        </p:txBody>
      </p:sp>
      <p:sp>
        <p:nvSpPr>
          <p:cNvPr id="51" name="TextBox 50"/>
          <p:cNvSpPr txBox="1"/>
          <p:nvPr/>
        </p:nvSpPr>
        <p:spPr>
          <a:xfrm>
            <a:off x="4144486" y="3676330"/>
            <a:ext cx="49731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5000" b="1" dirty="0" smtClean="0"/>
              <a:t>-</a:t>
            </a:r>
            <a:endParaRPr lang="en-GB" sz="5000" b="1" dirty="0"/>
          </a:p>
        </p:txBody>
      </p:sp>
      <p:sp>
        <p:nvSpPr>
          <p:cNvPr id="52" name="TextBox 51"/>
          <p:cNvSpPr txBox="1"/>
          <p:nvPr/>
        </p:nvSpPr>
        <p:spPr>
          <a:xfrm>
            <a:off x="6963756" y="3530084"/>
            <a:ext cx="18881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800" b="1" dirty="0" smtClean="0"/>
              <a:t>10  -  2  =  8</a:t>
            </a:r>
            <a:endParaRPr lang="en-GB" sz="2800" b="1" dirty="0"/>
          </a:p>
        </p:txBody>
      </p:sp>
      <p:sp>
        <p:nvSpPr>
          <p:cNvPr id="53" name="TextBox 52"/>
          <p:cNvSpPr txBox="1"/>
          <p:nvPr/>
        </p:nvSpPr>
        <p:spPr>
          <a:xfrm>
            <a:off x="4398401" y="3710012"/>
            <a:ext cx="235826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5000" b="1" dirty="0" smtClean="0"/>
              <a:t>3 . 5 2</a:t>
            </a:r>
            <a:endParaRPr lang="en-GB" sz="5000" b="1" dirty="0"/>
          </a:p>
        </p:txBody>
      </p:sp>
      <p:cxnSp>
        <p:nvCxnSpPr>
          <p:cNvPr id="54" name="Straight Connector 53"/>
          <p:cNvCxnSpPr/>
          <p:nvPr/>
        </p:nvCxnSpPr>
        <p:spPr>
          <a:xfrm>
            <a:off x="4460637" y="4538104"/>
            <a:ext cx="2307772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TextBox 54"/>
          <p:cNvSpPr txBox="1"/>
          <p:nvPr/>
        </p:nvSpPr>
        <p:spPr>
          <a:xfrm>
            <a:off x="6148007" y="2889261"/>
            <a:ext cx="3048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000" b="1" dirty="0" smtClean="0"/>
              <a:t>1</a:t>
            </a:r>
            <a:endParaRPr lang="en-GB" sz="2000" b="1" dirty="0"/>
          </a:p>
        </p:txBody>
      </p:sp>
      <p:sp>
        <p:nvSpPr>
          <p:cNvPr id="56" name="TextBox 55"/>
          <p:cNvSpPr txBox="1"/>
          <p:nvPr/>
        </p:nvSpPr>
        <p:spPr>
          <a:xfrm>
            <a:off x="6117276" y="4574866"/>
            <a:ext cx="634417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5000" b="1" dirty="0" smtClean="0">
                <a:solidFill>
                  <a:srgbClr val="663300"/>
                </a:solidFill>
              </a:rPr>
              <a:t>8</a:t>
            </a:r>
            <a:endParaRPr lang="en-GB" sz="5000" b="1" dirty="0">
              <a:solidFill>
                <a:srgbClr val="663300"/>
              </a:solidFill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5695326" y="4574866"/>
            <a:ext cx="594066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5000" b="1" dirty="0" smtClean="0">
                <a:solidFill>
                  <a:srgbClr val="663300"/>
                </a:solidFill>
              </a:rPr>
              <a:t>1</a:t>
            </a:r>
            <a:endParaRPr lang="en-GB" sz="5000" b="1" dirty="0">
              <a:solidFill>
                <a:srgbClr val="663300"/>
              </a:solidFill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4919467" y="4574866"/>
            <a:ext cx="594066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5000" b="1" dirty="0" smtClean="0">
                <a:solidFill>
                  <a:srgbClr val="663300"/>
                </a:solidFill>
              </a:rPr>
              <a:t>5</a:t>
            </a:r>
            <a:endParaRPr lang="en-GB" sz="5000" b="1" dirty="0">
              <a:solidFill>
                <a:srgbClr val="663300"/>
              </a:solidFill>
            </a:endParaRPr>
          </a:p>
        </p:txBody>
      </p:sp>
      <p:grpSp>
        <p:nvGrpSpPr>
          <p:cNvPr id="64" name="Group 84"/>
          <p:cNvGrpSpPr/>
          <p:nvPr/>
        </p:nvGrpSpPr>
        <p:grpSpPr>
          <a:xfrm>
            <a:off x="316377" y="2464472"/>
            <a:ext cx="3693225" cy="320459"/>
            <a:chOff x="415637" y="2540468"/>
            <a:chExt cx="3218212" cy="498764"/>
          </a:xfr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grpSpPr>
        <p:sp>
          <p:nvSpPr>
            <p:cNvPr id="65" name="Pentagon 64"/>
            <p:cNvSpPr/>
            <p:nvPr/>
          </p:nvSpPr>
          <p:spPr>
            <a:xfrm>
              <a:off x="415637" y="2540468"/>
              <a:ext cx="3218212" cy="498764"/>
            </a:xfrm>
            <a:prstGeom prst="homePlate">
              <a:avLst/>
            </a:prstGeom>
            <a:grpFill/>
            <a:ln w="3175"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6" name="TextBox 65"/>
            <p:cNvSpPr txBox="1"/>
            <p:nvPr/>
          </p:nvSpPr>
          <p:spPr>
            <a:xfrm>
              <a:off x="439387" y="2550339"/>
              <a:ext cx="2897579" cy="479026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 smtClean="0"/>
                <a:t>First subtract the HUNDREDTHS DIGITS.</a:t>
              </a:r>
              <a:endParaRPr lang="en-GB" sz="1400" dirty="0"/>
            </a:p>
          </p:txBody>
        </p:sp>
      </p:grpSp>
      <p:grpSp>
        <p:nvGrpSpPr>
          <p:cNvPr id="67" name="Group 87"/>
          <p:cNvGrpSpPr/>
          <p:nvPr/>
        </p:nvGrpSpPr>
        <p:grpSpPr>
          <a:xfrm>
            <a:off x="316377" y="2808230"/>
            <a:ext cx="3693225" cy="523220"/>
            <a:chOff x="415637" y="2490428"/>
            <a:chExt cx="3218212" cy="581879"/>
          </a:xfrm>
        </p:grpSpPr>
        <p:sp>
          <p:nvSpPr>
            <p:cNvPr id="68" name="Pentagon 67"/>
            <p:cNvSpPr/>
            <p:nvPr/>
          </p:nvSpPr>
          <p:spPr>
            <a:xfrm>
              <a:off x="415637" y="2531986"/>
              <a:ext cx="3218212" cy="498763"/>
            </a:xfrm>
            <a:prstGeom prst="homePlate">
              <a:avLst/>
            </a:prstGeom>
            <a:gradFill flip="none" rotWithShape="1">
              <a:gsLst>
                <a:gs pos="0">
                  <a:srgbClr val="FFC000">
                    <a:tint val="66000"/>
                    <a:satMod val="160000"/>
                  </a:srgbClr>
                </a:gs>
                <a:gs pos="50000">
                  <a:srgbClr val="FFC000">
                    <a:tint val="44500"/>
                    <a:satMod val="160000"/>
                  </a:srgbClr>
                </a:gs>
                <a:gs pos="100000">
                  <a:srgbClr val="FFC0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3175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9" name="TextBox 68"/>
            <p:cNvSpPr txBox="1"/>
            <p:nvPr/>
          </p:nvSpPr>
          <p:spPr>
            <a:xfrm>
              <a:off x="439387" y="2490428"/>
              <a:ext cx="2897579" cy="5818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 smtClean="0"/>
                <a:t>Because the top digit is smaller than the bottom one we have to borrow.</a:t>
              </a:r>
              <a:endParaRPr lang="en-GB" sz="1400" dirty="0"/>
            </a:p>
          </p:txBody>
        </p:sp>
      </p:grpSp>
      <p:grpSp>
        <p:nvGrpSpPr>
          <p:cNvPr id="70" name="Group 90"/>
          <p:cNvGrpSpPr/>
          <p:nvPr/>
        </p:nvGrpSpPr>
        <p:grpSpPr>
          <a:xfrm>
            <a:off x="316377" y="3316282"/>
            <a:ext cx="3693225" cy="523220"/>
            <a:chOff x="415637" y="2490432"/>
            <a:chExt cx="3218212" cy="581880"/>
          </a:xfrm>
        </p:grpSpPr>
        <p:sp>
          <p:nvSpPr>
            <p:cNvPr id="71" name="Pentagon 70"/>
            <p:cNvSpPr/>
            <p:nvPr/>
          </p:nvSpPr>
          <p:spPr>
            <a:xfrm>
              <a:off x="415637" y="2531991"/>
              <a:ext cx="3218212" cy="498764"/>
            </a:xfrm>
            <a:prstGeom prst="homePlate">
              <a:avLst/>
            </a:prstGeom>
            <a:gradFill flip="none" rotWithShape="1">
              <a:gsLst>
                <a:gs pos="0">
                  <a:srgbClr val="FFC000">
                    <a:tint val="66000"/>
                    <a:satMod val="160000"/>
                  </a:srgbClr>
                </a:gs>
                <a:gs pos="50000">
                  <a:srgbClr val="FFC000">
                    <a:tint val="44500"/>
                    <a:satMod val="160000"/>
                  </a:srgbClr>
                </a:gs>
                <a:gs pos="100000">
                  <a:srgbClr val="FFC0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3175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439387" y="2490432"/>
              <a:ext cx="2897579" cy="5818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 smtClean="0"/>
                <a:t>Reduce the 7 by 1, to make it into 6.  Then put a 1 in front of the 0 to make it 10.</a:t>
              </a:r>
              <a:endParaRPr lang="en-GB" sz="1400" dirty="0"/>
            </a:p>
          </p:txBody>
        </p:sp>
      </p:grpSp>
      <p:grpSp>
        <p:nvGrpSpPr>
          <p:cNvPr id="73" name="Group 93"/>
          <p:cNvGrpSpPr/>
          <p:nvPr/>
        </p:nvGrpSpPr>
        <p:grpSpPr>
          <a:xfrm>
            <a:off x="316377" y="3862791"/>
            <a:ext cx="3693225" cy="320459"/>
            <a:chOff x="415637" y="2540471"/>
            <a:chExt cx="3218212" cy="498765"/>
          </a:xfrm>
        </p:grpSpPr>
        <p:sp>
          <p:nvSpPr>
            <p:cNvPr id="74" name="Pentagon 73"/>
            <p:cNvSpPr/>
            <p:nvPr/>
          </p:nvSpPr>
          <p:spPr>
            <a:xfrm>
              <a:off x="415637" y="2540471"/>
              <a:ext cx="3218212" cy="498765"/>
            </a:xfrm>
            <a:prstGeom prst="homePlate">
              <a:avLst/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3175"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5" name="TextBox 74"/>
            <p:cNvSpPr txBox="1"/>
            <p:nvPr/>
          </p:nvSpPr>
          <p:spPr>
            <a:xfrm>
              <a:off x="439387" y="2550339"/>
              <a:ext cx="2897579" cy="4790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 smtClean="0"/>
                <a:t>Then subtract the TENTHS DIGITS.</a:t>
              </a:r>
              <a:endParaRPr lang="en-GB" sz="1400" dirty="0"/>
            </a:p>
          </p:txBody>
        </p:sp>
      </p:grpSp>
      <p:cxnSp>
        <p:nvCxnSpPr>
          <p:cNvPr id="76" name="Straight Connector 75"/>
          <p:cNvCxnSpPr/>
          <p:nvPr/>
        </p:nvCxnSpPr>
        <p:spPr>
          <a:xfrm flipV="1">
            <a:off x="5840142" y="3083582"/>
            <a:ext cx="296883" cy="581892"/>
          </a:xfrm>
          <a:prstGeom prst="line">
            <a:avLst/>
          </a:prstGeom>
          <a:ln w="114300">
            <a:solidFill>
              <a:srgbClr val="FF9900">
                <a:alpha val="9098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TextBox 76"/>
          <p:cNvSpPr txBox="1"/>
          <p:nvPr/>
        </p:nvSpPr>
        <p:spPr>
          <a:xfrm>
            <a:off x="5614510" y="2721020"/>
            <a:ext cx="42157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3400" b="1" dirty="0" smtClean="0"/>
              <a:t>6</a:t>
            </a:r>
            <a:endParaRPr lang="en-GB" sz="3400" b="1" dirty="0"/>
          </a:p>
        </p:txBody>
      </p:sp>
      <p:sp>
        <p:nvSpPr>
          <p:cNvPr id="78" name="TextBox 77"/>
          <p:cNvSpPr txBox="1"/>
          <p:nvPr/>
        </p:nvSpPr>
        <p:spPr>
          <a:xfrm>
            <a:off x="6963756" y="4128797"/>
            <a:ext cx="18881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800" b="1" dirty="0" smtClean="0"/>
              <a:t>6  -  5  =  1</a:t>
            </a:r>
            <a:endParaRPr lang="en-GB" sz="2800" b="1" dirty="0"/>
          </a:p>
        </p:txBody>
      </p:sp>
      <p:sp>
        <p:nvSpPr>
          <p:cNvPr id="79" name="TextBox 78"/>
          <p:cNvSpPr txBox="1"/>
          <p:nvPr/>
        </p:nvSpPr>
        <p:spPr>
          <a:xfrm>
            <a:off x="6963756" y="4727509"/>
            <a:ext cx="18881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800" b="1" dirty="0" smtClean="0"/>
              <a:t>8  -  3  =  5</a:t>
            </a:r>
            <a:endParaRPr lang="en-GB" sz="2800" b="1" dirty="0"/>
          </a:p>
        </p:txBody>
      </p:sp>
      <p:grpSp>
        <p:nvGrpSpPr>
          <p:cNvPr id="80" name="Group 111"/>
          <p:cNvGrpSpPr/>
          <p:nvPr/>
        </p:nvGrpSpPr>
        <p:grpSpPr>
          <a:xfrm>
            <a:off x="316377" y="4617357"/>
            <a:ext cx="3693225" cy="320459"/>
            <a:chOff x="415637" y="2540464"/>
            <a:chExt cx="3218212" cy="498764"/>
          </a:xfrm>
        </p:grpSpPr>
        <p:sp>
          <p:nvSpPr>
            <p:cNvPr id="81" name="Pentagon 80"/>
            <p:cNvSpPr/>
            <p:nvPr/>
          </p:nvSpPr>
          <p:spPr>
            <a:xfrm>
              <a:off x="415637" y="2540464"/>
              <a:ext cx="3218212" cy="498764"/>
            </a:xfrm>
            <a:prstGeom prst="homePlate">
              <a:avLst/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3175"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2" name="TextBox 81"/>
            <p:cNvSpPr txBox="1"/>
            <p:nvPr/>
          </p:nvSpPr>
          <p:spPr>
            <a:xfrm>
              <a:off x="439387" y="2550336"/>
              <a:ext cx="2897579" cy="4790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 smtClean="0"/>
                <a:t>Finally subtract the TENS DIGITS.</a:t>
              </a:r>
              <a:endParaRPr lang="en-GB" sz="1400" dirty="0"/>
            </a:p>
          </p:txBody>
        </p:sp>
      </p:grpSp>
      <p:grpSp>
        <p:nvGrpSpPr>
          <p:cNvPr id="83" name="Group 58"/>
          <p:cNvGrpSpPr/>
          <p:nvPr/>
        </p:nvGrpSpPr>
        <p:grpSpPr>
          <a:xfrm>
            <a:off x="6757060" y="2266934"/>
            <a:ext cx="1923802" cy="830997"/>
            <a:chOff x="6757060" y="1451372"/>
            <a:chExt cx="1923802" cy="830997"/>
          </a:xfrm>
        </p:grpSpPr>
        <p:sp>
          <p:nvSpPr>
            <p:cNvPr id="84" name="Rounded Rectangle 83"/>
            <p:cNvSpPr/>
            <p:nvPr/>
          </p:nvSpPr>
          <p:spPr>
            <a:xfrm>
              <a:off x="6757060" y="1457666"/>
              <a:ext cx="1923802" cy="818408"/>
            </a:xfrm>
            <a:prstGeom prst="roundRect">
              <a:avLst>
                <a:gd name="adj" fmla="val 13346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3175"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5" name="TextBox 84"/>
            <p:cNvSpPr txBox="1"/>
            <p:nvPr/>
          </p:nvSpPr>
          <p:spPr>
            <a:xfrm>
              <a:off x="6863938" y="1451372"/>
              <a:ext cx="1710047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 smtClean="0">
                  <a:solidFill>
                    <a:srgbClr val="663300"/>
                  </a:solidFill>
                </a:rPr>
                <a:t>Put zeros  so that you have a digit in each column</a:t>
              </a:r>
              <a:endParaRPr lang="en-GB" sz="1600" b="1" dirty="0">
                <a:solidFill>
                  <a:srgbClr val="663300"/>
                </a:solidFill>
              </a:endParaRPr>
            </a:p>
          </p:txBody>
        </p:sp>
      </p:grpSp>
      <p:sp>
        <p:nvSpPr>
          <p:cNvPr id="86" name="TextBox 85"/>
          <p:cNvSpPr txBox="1"/>
          <p:nvPr/>
        </p:nvSpPr>
        <p:spPr>
          <a:xfrm>
            <a:off x="4492286" y="3710012"/>
            <a:ext cx="634417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0</a:t>
            </a:r>
            <a:endParaRPr lang="en-GB" sz="50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6179399" y="2917363"/>
            <a:ext cx="634417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0</a:t>
            </a:r>
            <a:endParaRPr lang="en-GB" sz="50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88" name="TextBox 87"/>
          <p:cNvSpPr txBox="1"/>
          <p:nvPr/>
        </p:nvSpPr>
        <p:spPr>
          <a:xfrm>
            <a:off x="5229747" y="4574866"/>
            <a:ext cx="594066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5000" b="1" dirty="0" smtClean="0">
                <a:solidFill>
                  <a:srgbClr val="663300"/>
                </a:solidFill>
              </a:rPr>
              <a:t>.</a:t>
            </a:r>
            <a:endParaRPr lang="en-GB" sz="5000" b="1" dirty="0">
              <a:solidFill>
                <a:srgbClr val="663300"/>
              </a:solidFill>
            </a:endParaRPr>
          </a:p>
        </p:txBody>
      </p:sp>
      <p:sp>
        <p:nvSpPr>
          <p:cNvPr id="89" name="TextBox 88"/>
          <p:cNvSpPr txBox="1"/>
          <p:nvPr/>
        </p:nvSpPr>
        <p:spPr>
          <a:xfrm>
            <a:off x="4468472" y="4574866"/>
            <a:ext cx="594066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5000" b="1" dirty="0" smtClean="0">
                <a:solidFill>
                  <a:srgbClr val="663300"/>
                </a:solidFill>
              </a:rPr>
              <a:t>6</a:t>
            </a:r>
            <a:endParaRPr lang="en-GB" sz="5000" b="1" dirty="0">
              <a:solidFill>
                <a:srgbClr val="663300"/>
              </a:solidFill>
            </a:endParaRPr>
          </a:p>
        </p:txBody>
      </p:sp>
      <p:sp>
        <p:nvSpPr>
          <p:cNvPr id="90" name="TextBox 89"/>
          <p:cNvSpPr txBox="1"/>
          <p:nvPr/>
        </p:nvSpPr>
        <p:spPr>
          <a:xfrm>
            <a:off x="6963756" y="5319300"/>
            <a:ext cx="18881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800" b="1" dirty="0" smtClean="0"/>
              <a:t>6  -  0  =  6</a:t>
            </a:r>
            <a:endParaRPr lang="en-GB" sz="2800" b="1" dirty="0"/>
          </a:p>
        </p:txBody>
      </p:sp>
      <p:grpSp>
        <p:nvGrpSpPr>
          <p:cNvPr id="91" name="Group 93"/>
          <p:cNvGrpSpPr/>
          <p:nvPr/>
        </p:nvGrpSpPr>
        <p:grpSpPr>
          <a:xfrm>
            <a:off x="316377" y="4242057"/>
            <a:ext cx="3693225" cy="320459"/>
            <a:chOff x="415637" y="2540471"/>
            <a:chExt cx="3218212" cy="498765"/>
          </a:xfrm>
        </p:grpSpPr>
        <p:sp>
          <p:nvSpPr>
            <p:cNvPr id="92" name="Pentagon 91"/>
            <p:cNvSpPr/>
            <p:nvPr/>
          </p:nvSpPr>
          <p:spPr>
            <a:xfrm>
              <a:off x="415637" y="2540471"/>
              <a:ext cx="3218212" cy="498765"/>
            </a:xfrm>
            <a:prstGeom prst="homePlate">
              <a:avLst/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3175"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3" name="TextBox 92"/>
            <p:cNvSpPr txBox="1"/>
            <p:nvPr/>
          </p:nvSpPr>
          <p:spPr>
            <a:xfrm>
              <a:off x="439387" y="2550340"/>
              <a:ext cx="2897579" cy="4790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 smtClean="0"/>
                <a:t>Then subtract the UNITS DIGITS.</a:t>
              </a:r>
              <a:endParaRPr lang="en-GB" sz="1400" dirty="0"/>
            </a:p>
          </p:txBody>
        </p:sp>
      </p:grpSp>
      <p:cxnSp>
        <p:nvCxnSpPr>
          <p:cNvPr id="94" name="Straight Connector 93"/>
          <p:cNvCxnSpPr/>
          <p:nvPr/>
        </p:nvCxnSpPr>
        <p:spPr>
          <a:xfrm>
            <a:off x="4460637" y="5491182"/>
            <a:ext cx="2307772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1822922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5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00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00"/>
                            </p:stCondLst>
                            <p:childTnLst>
                              <p:par>
                                <p:cTn id="8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000"/>
                            </p:stCondLst>
                            <p:childTnLst>
                              <p:par>
                                <p:cTn id="8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5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000"/>
                            </p:stCondLst>
                            <p:childTnLst>
                              <p:par>
                                <p:cTn id="10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4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3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8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1000"/>
                            </p:stCondLst>
                            <p:childTnLst>
                              <p:par>
                                <p:cTn id="1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7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2" dur="1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6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1500"/>
                            </p:stCondLst>
                            <p:childTnLst>
                              <p:par>
                                <p:cTn id="14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4" grpId="0" animBg="1"/>
      <p:bldP spid="15" grpId="0"/>
      <p:bldP spid="23" grpId="0"/>
      <p:bldP spid="46" grpId="0" animBg="1"/>
      <p:bldP spid="47" grpId="0"/>
      <p:bldP spid="51" grpId="0"/>
      <p:bldP spid="52" grpId="0"/>
      <p:bldP spid="53" grpId="0"/>
      <p:bldP spid="55" grpId="0"/>
      <p:bldP spid="56" grpId="0"/>
      <p:bldP spid="57" grpId="0"/>
      <p:bldP spid="58" grpId="0"/>
      <p:bldP spid="77" grpId="0"/>
      <p:bldP spid="78" grpId="0"/>
      <p:bldP spid="79" grpId="0"/>
      <p:bldP spid="86" grpId="0"/>
      <p:bldP spid="87" grpId="0"/>
      <p:bldP spid="88" grpId="0"/>
      <p:bldP spid="89" grpId="0"/>
      <p:bldP spid="9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Subtracting Decimals</a:t>
            </a:r>
            <a:endParaRPr lang="en-GB" b="1" i="1" dirty="0" smtClean="0"/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 smtClean="0">
                <a:solidFill>
                  <a:srgbClr val="003300"/>
                </a:solidFill>
              </a:rPr>
              <a:t>N</a:t>
            </a:r>
            <a:endParaRPr lang="en-GB" sz="1400" b="1" dirty="0">
              <a:solidFill>
                <a:srgbClr val="003300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223284" y="1294411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smtClean="0"/>
              <a:t>To subtract decimals we need to keep the decimal points in line.</a:t>
            </a:r>
          </a:p>
        </p:txBody>
      </p:sp>
      <p:grpSp>
        <p:nvGrpSpPr>
          <p:cNvPr id="2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dirty="0" smtClean="0"/>
                <a:t>Subtracting Decimals</a:t>
              </a:r>
              <a:endParaRPr lang="en-GB" sz="2400" b="1" i="1" dirty="0" smtClean="0"/>
            </a:p>
          </p:txBody>
        </p:sp>
      </p:grpSp>
      <p:sp>
        <p:nvSpPr>
          <p:cNvPr id="23" name="TextBox 22"/>
          <p:cNvSpPr txBox="1"/>
          <p:nvPr/>
        </p:nvSpPr>
        <p:spPr>
          <a:xfrm>
            <a:off x="374014" y="1365181"/>
            <a:ext cx="83959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Example 2:      </a:t>
            </a:r>
            <a:r>
              <a:rPr lang="en-GB" b="1" dirty="0" smtClean="0"/>
              <a:t>Work out   26.5  -  4.25</a:t>
            </a:r>
            <a:endParaRPr lang="en-GB" b="1" dirty="0"/>
          </a:p>
        </p:txBody>
      </p:sp>
      <p:grpSp>
        <p:nvGrpSpPr>
          <p:cNvPr id="3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grpSp>
        <p:nvGrpSpPr>
          <p:cNvPr id="6" name="Group 135"/>
          <p:cNvGrpSpPr/>
          <p:nvPr/>
        </p:nvGrpSpPr>
        <p:grpSpPr>
          <a:xfrm>
            <a:off x="600422" y="1794763"/>
            <a:ext cx="7943156" cy="369332"/>
            <a:chOff x="4239489" y="1976528"/>
            <a:chExt cx="3906984" cy="545719"/>
          </a:xfrm>
        </p:grpSpPr>
        <p:sp>
          <p:nvSpPr>
            <p:cNvPr id="60" name="Rounded Rectangle 59"/>
            <p:cNvSpPr/>
            <p:nvPr/>
          </p:nvSpPr>
          <p:spPr>
            <a:xfrm>
              <a:off x="4239489" y="1981160"/>
              <a:ext cx="3906984" cy="536456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FFC000">
                    <a:tint val="66000"/>
                    <a:satMod val="160000"/>
                  </a:srgbClr>
                </a:gs>
                <a:gs pos="50000">
                  <a:srgbClr val="FFC000">
                    <a:tint val="44500"/>
                    <a:satMod val="160000"/>
                  </a:srgbClr>
                </a:gs>
                <a:gs pos="100000">
                  <a:srgbClr val="FFC0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12700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4364181" y="1976528"/>
              <a:ext cx="3657599" cy="5457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 smtClean="0"/>
                <a:t>Write the numbers, biggest on top, with </a:t>
              </a:r>
              <a:r>
                <a:rPr lang="en-GB" b="1" dirty="0" smtClean="0">
                  <a:solidFill>
                    <a:srgbClr val="663300"/>
                  </a:solidFill>
                </a:rPr>
                <a:t>decimal points</a:t>
              </a:r>
              <a:r>
                <a:rPr lang="en-GB" b="1" dirty="0" smtClean="0"/>
                <a:t> in line.</a:t>
              </a:r>
              <a:endParaRPr lang="en-GB" dirty="0"/>
            </a:p>
          </p:txBody>
        </p:sp>
      </p:grpSp>
      <p:sp>
        <p:nvSpPr>
          <p:cNvPr id="46" name="Rounded Rectangle 45"/>
          <p:cNvSpPr/>
          <p:nvPr/>
        </p:nvSpPr>
        <p:spPr>
          <a:xfrm>
            <a:off x="4411363" y="4654095"/>
            <a:ext cx="2409567" cy="715190"/>
          </a:xfrm>
          <a:prstGeom prst="roundRect">
            <a:avLst>
              <a:gd name="adj" fmla="val 13346"/>
            </a:avLst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Box 46"/>
          <p:cNvSpPr txBox="1"/>
          <p:nvPr/>
        </p:nvSpPr>
        <p:spPr>
          <a:xfrm>
            <a:off x="3934729" y="2917924"/>
            <a:ext cx="235826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5000" b="1" dirty="0" smtClean="0"/>
              <a:t>2 6 . 5</a:t>
            </a:r>
            <a:endParaRPr lang="en-GB" sz="5000" b="1" dirty="0"/>
          </a:p>
        </p:txBody>
      </p:sp>
      <p:sp>
        <p:nvSpPr>
          <p:cNvPr id="51" name="TextBox 50"/>
          <p:cNvSpPr txBox="1"/>
          <p:nvPr/>
        </p:nvSpPr>
        <p:spPr>
          <a:xfrm>
            <a:off x="4144486" y="3676330"/>
            <a:ext cx="49731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5000" b="1" dirty="0" smtClean="0"/>
              <a:t>-</a:t>
            </a:r>
            <a:endParaRPr lang="en-GB" sz="5000" b="1" dirty="0"/>
          </a:p>
        </p:txBody>
      </p:sp>
      <p:sp>
        <p:nvSpPr>
          <p:cNvPr id="52" name="TextBox 51"/>
          <p:cNvSpPr txBox="1"/>
          <p:nvPr/>
        </p:nvSpPr>
        <p:spPr>
          <a:xfrm>
            <a:off x="6963756" y="3530084"/>
            <a:ext cx="18881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800" b="1" dirty="0" smtClean="0"/>
              <a:t>10  -  5  =  5</a:t>
            </a:r>
            <a:endParaRPr lang="en-GB" sz="2800" b="1" dirty="0"/>
          </a:p>
        </p:txBody>
      </p:sp>
      <p:sp>
        <p:nvSpPr>
          <p:cNvPr id="53" name="TextBox 52"/>
          <p:cNvSpPr txBox="1"/>
          <p:nvPr/>
        </p:nvSpPr>
        <p:spPr>
          <a:xfrm>
            <a:off x="4398401" y="3710012"/>
            <a:ext cx="235826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5000" b="1" dirty="0" smtClean="0"/>
              <a:t>4 . 2 5</a:t>
            </a:r>
            <a:endParaRPr lang="en-GB" sz="5000" b="1" dirty="0"/>
          </a:p>
        </p:txBody>
      </p:sp>
      <p:cxnSp>
        <p:nvCxnSpPr>
          <p:cNvPr id="54" name="Straight Connector 53"/>
          <p:cNvCxnSpPr/>
          <p:nvPr/>
        </p:nvCxnSpPr>
        <p:spPr>
          <a:xfrm>
            <a:off x="4460637" y="4538104"/>
            <a:ext cx="2307772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TextBox 54"/>
          <p:cNvSpPr txBox="1"/>
          <p:nvPr/>
        </p:nvSpPr>
        <p:spPr>
          <a:xfrm>
            <a:off x="6148007" y="2889261"/>
            <a:ext cx="3048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000" b="1" dirty="0" smtClean="0"/>
              <a:t>1</a:t>
            </a:r>
            <a:endParaRPr lang="en-GB" sz="2000" b="1" dirty="0"/>
          </a:p>
        </p:txBody>
      </p:sp>
      <p:sp>
        <p:nvSpPr>
          <p:cNvPr id="56" name="TextBox 55"/>
          <p:cNvSpPr txBox="1"/>
          <p:nvPr/>
        </p:nvSpPr>
        <p:spPr>
          <a:xfrm>
            <a:off x="6117276" y="4574866"/>
            <a:ext cx="634417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5000" b="1" dirty="0" smtClean="0">
                <a:solidFill>
                  <a:srgbClr val="663300"/>
                </a:solidFill>
              </a:rPr>
              <a:t>5</a:t>
            </a:r>
            <a:endParaRPr lang="en-GB" sz="5000" b="1" dirty="0">
              <a:solidFill>
                <a:srgbClr val="663300"/>
              </a:solidFill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5695326" y="4574866"/>
            <a:ext cx="594066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5000" b="1" dirty="0" smtClean="0">
                <a:solidFill>
                  <a:srgbClr val="663300"/>
                </a:solidFill>
              </a:rPr>
              <a:t>2</a:t>
            </a:r>
            <a:endParaRPr lang="en-GB" sz="5000" b="1" dirty="0">
              <a:solidFill>
                <a:srgbClr val="663300"/>
              </a:solidFill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4919467" y="4574866"/>
            <a:ext cx="594066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5000" b="1" dirty="0" smtClean="0">
                <a:solidFill>
                  <a:srgbClr val="663300"/>
                </a:solidFill>
              </a:rPr>
              <a:t>2</a:t>
            </a:r>
            <a:endParaRPr lang="en-GB" sz="5000" b="1" dirty="0">
              <a:solidFill>
                <a:srgbClr val="663300"/>
              </a:solidFill>
            </a:endParaRPr>
          </a:p>
        </p:txBody>
      </p:sp>
      <p:grpSp>
        <p:nvGrpSpPr>
          <p:cNvPr id="7" name="Group 84"/>
          <p:cNvGrpSpPr/>
          <p:nvPr/>
        </p:nvGrpSpPr>
        <p:grpSpPr>
          <a:xfrm>
            <a:off x="316377" y="2464472"/>
            <a:ext cx="3693225" cy="320459"/>
            <a:chOff x="415637" y="2540468"/>
            <a:chExt cx="3218212" cy="498764"/>
          </a:xfr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grpSpPr>
        <p:sp>
          <p:nvSpPr>
            <p:cNvPr id="65" name="Pentagon 64"/>
            <p:cNvSpPr/>
            <p:nvPr/>
          </p:nvSpPr>
          <p:spPr>
            <a:xfrm>
              <a:off x="415637" y="2540468"/>
              <a:ext cx="3218212" cy="498764"/>
            </a:xfrm>
            <a:prstGeom prst="homePlate">
              <a:avLst/>
            </a:prstGeom>
            <a:grpFill/>
            <a:ln w="3175"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6" name="TextBox 65"/>
            <p:cNvSpPr txBox="1"/>
            <p:nvPr/>
          </p:nvSpPr>
          <p:spPr>
            <a:xfrm>
              <a:off x="439387" y="2550339"/>
              <a:ext cx="2897579" cy="479026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 smtClean="0"/>
                <a:t>First subtract the HUNDREDTHS DIGITS.</a:t>
              </a:r>
              <a:endParaRPr lang="en-GB" sz="1400" dirty="0"/>
            </a:p>
          </p:txBody>
        </p:sp>
      </p:grpSp>
      <p:grpSp>
        <p:nvGrpSpPr>
          <p:cNvPr id="13" name="Group 87"/>
          <p:cNvGrpSpPr/>
          <p:nvPr/>
        </p:nvGrpSpPr>
        <p:grpSpPr>
          <a:xfrm>
            <a:off x="316377" y="2808230"/>
            <a:ext cx="3693225" cy="523220"/>
            <a:chOff x="415637" y="2490428"/>
            <a:chExt cx="3218212" cy="581879"/>
          </a:xfrm>
        </p:grpSpPr>
        <p:sp>
          <p:nvSpPr>
            <p:cNvPr id="68" name="Pentagon 67"/>
            <p:cNvSpPr/>
            <p:nvPr/>
          </p:nvSpPr>
          <p:spPr>
            <a:xfrm>
              <a:off x="415637" y="2531986"/>
              <a:ext cx="3218212" cy="498763"/>
            </a:xfrm>
            <a:prstGeom prst="homePlate">
              <a:avLst/>
            </a:prstGeom>
            <a:gradFill flip="none" rotWithShape="1">
              <a:gsLst>
                <a:gs pos="0">
                  <a:srgbClr val="FFC000">
                    <a:tint val="66000"/>
                    <a:satMod val="160000"/>
                  </a:srgbClr>
                </a:gs>
                <a:gs pos="50000">
                  <a:srgbClr val="FFC000">
                    <a:tint val="44500"/>
                    <a:satMod val="160000"/>
                  </a:srgbClr>
                </a:gs>
                <a:gs pos="100000">
                  <a:srgbClr val="FFC0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3175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9" name="TextBox 68"/>
            <p:cNvSpPr txBox="1"/>
            <p:nvPr/>
          </p:nvSpPr>
          <p:spPr>
            <a:xfrm>
              <a:off x="439387" y="2490428"/>
              <a:ext cx="2897579" cy="5818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 smtClean="0"/>
                <a:t>Because the top digit is smaller than the bottom one we have to borrow.</a:t>
              </a:r>
              <a:endParaRPr lang="en-GB" sz="1400" dirty="0"/>
            </a:p>
          </p:txBody>
        </p:sp>
      </p:grpSp>
      <p:grpSp>
        <p:nvGrpSpPr>
          <p:cNvPr id="16" name="Group 90"/>
          <p:cNvGrpSpPr/>
          <p:nvPr/>
        </p:nvGrpSpPr>
        <p:grpSpPr>
          <a:xfrm>
            <a:off x="316377" y="3316282"/>
            <a:ext cx="3693225" cy="523220"/>
            <a:chOff x="415637" y="2490432"/>
            <a:chExt cx="3218212" cy="581880"/>
          </a:xfrm>
        </p:grpSpPr>
        <p:sp>
          <p:nvSpPr>
            <p:cNvPr id="71" name="Pentagon 70"/>
            <p:cNvSpPr/>
            <p:nvPr/>
          </p:nvSpPr>
          <p:spPr>
            <a:xfrm>
              <a:off x="415637" y="2531991"/>
              <a:ext cx="3218212" cy="498764"/>
            </a:xfrm>
            <a:prstGeom prst="homePlate">
              <a:avLst/>
            </a:prstGeom>
            <a:gradFill flip="none" rotWithShape="1">
              <a:gsLst>
                <a:gs pos="0">
                  <a:srgbClr val="FFC000">
                    <a:tint val="66000"/>
                    <a:satMod val="160000"/>
                  </a:srgbClr>
                </a:gs>
                <a:gs pos="50000">
                  <a:srgbClr val="FFC000">
                    <a:tint val="44500"/>
                    <a:satMod val="160000"/>
                  </a:srgbClr>
                </a:gs>
                <a:gs pos="100000">
                  <a:srgbClr val="FFC0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3175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439387" y="2490432"/>
              <a:ext cx="2897579" cy="5818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 smtClean="0"/>
                <a:t>Reduce the 5 by 1, to make it into 4.  Then put a 1 in front of the 0 to make it 10.</a:t>
              </a:r>
              <a:endParaRPr lang="en-GB" sz="1400" dirty="0"/>
            </a:p>
          </p:txBody>
        </p:sp>
      </p:grpSp>
      <p:grpSp>
        <p:nvGrpSpPr>
          <p:cNvPr id="19" name="Group 93"/>
          <p:cNvGrpSpPr/>
          <p:nvPr/>
        </p:nvGrpSpPr>
        <p:grpSpPr>
          <a:xfrm>
            <a:off x="316377" y="3862791"/>
            <a:ext cx="3693225" cy="320459"/>
            <a:chOff x="415637" y="2540471"/>
            <a:chExt cx="3218212" cy="498765"/>
          </a:xfrm>
        </p:grpSpPr>
        <p:sp>
          <p:nvSpPr>
            <p:cNvPr id="74" name="Pentagon 73"/>
            <p:cNvSpPr/>
            <p:nvPr/>
          </p:nvSpPr>
          <p:spPr>
            <a:xfrm>
              <a:off x="415637" y="2540471"/>
              <a:ext cx="3218212" cy="498765"/>
            </a:xfrm>
            <a:prstGeom prst="homePlate">
              <a:avLst/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3175"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5" name="TextBox 74"/>
            <p:cNvSpPr txBox="1"/>
            <p:nvPr/>
          </p:nvSpPr>
          <p:spPr>
            <a:xfrm>
              <a:off x="439387" y="2550339"/>
              <a:ext cx="2897579" cy="4790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 smtClean="0"/>
                <a:t>Then subtract the TENTHS DIGITS.</a:t>
              </a:r>
              <a:endParaRPr lang="en-GB" sz="1400" dirty="0"/>
            </a:p>
          </p:txBody>
        </p:sp>
      </p:grpSp>
      <p:cxnSp>
        <p:nvCxnSpPr>
          <p:cNvPr id="76" name="Straight Connector 75"/>
          <p:cNvCxnSpPr/>
          <p:nvPr/>
        </p:nvCxnSpPr>
        <p:spPr>
          <a:xfrm flipV="1">
            <a:off x="5840142" y="3083582"/>
            <a:ext cx="296883" cy="581892"/>
          </a:xfrm>
          <a:prstGeom prst="line">
            <a:avLst/>
          </a:prstGeom>
          <a:ln w="114300">
            <a:solidFill>
              <a:srgbClr val="FF9900">
                <a:alpha val="9098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TextBox 76"/>
          <p:cNvSpPr txBox="1"/>
          <p:nvPr/>
        </p:nvSpPr>
        <p:spPr>
          <a:xfrm>
            <a:off x="5614510" y="2721020"/>
            <a:ext cx="42157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3400" b="1" dirty="0" smtClean="0"/>
              <a:t>4</a:t>
            </a:r>
            <a:endParaRPr lang="en-GB" sz="3400" b="1" dirty="0"/>
          </a:p>
        </p:txBody>
      </p:sp>
      <p:sp>
        <p:nvSpPr>
          <p:cNvPr id="78" name="TextBox 77"/>
          <p:cNvSpPr txBox="1"/>
          <p:nvPr/>
        </p:nvSpPr>
        <p:spPr>
          <a:xfrm>
            <a:off x="6963756" y="4128797"/>
            <a:ext cx="18881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800" b="1" dirty="0" smtClean="0"/>
              <a:t>4  -  2  =  2</a:t>
            </a:r>
            <a:endParaRPr lang="en-GB" sz="2800" b="1" dirty="0"/>
          </a:p>
        </p:txBody>
      </p:sp>
      <p:sp>
        <p:nvSpPr>
          <p:cNvPr id="79" name="TextBox 78"/>
          <p:cNvSpPr txBox="1"/>
          <p:nvPr/>
        </p:nvSpPr>
        <p:spPr>
          <a:xfrm>
            <a:off x="6963756" y="4727509"/>
            <a:ext cx="18881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800" b="1" dirty="0" smtClean="0"/>
              <a:t>6  -  4  =  2</a:t>
            </a:r>
            <a:endParaRPr lang="en-GB" sz="2800" b="1" dirty="0"/>
          </a:p>
        </p:txBody>
      </p:sp>
      <p:grpSp>
        <p:nvGrpSpPr>
          <p:cNvPr id="20" name="Group 111"/>
          <p:cNvGrpSpPr/>
          <p:nvPr/>
        </p:nvGrpSpPr>
        <p:grpSpPr>
          <a:xfrm>
            <a:off x="316377" y="4617357"/>
            <a:ext cx="3693225" cy="320459"/>
            <a:chOff x="415637" y="2540464"/>
            <a:chExt cx="3218212" cy="498764"/>
          </a:xfrm>
        </p:grpSpPr>
        <p:sp>
          <p:nvSpPr>
            <p:cNvPr id="81" name="Pentagon 80"/>
            <p:cNvSpPr/>
            <p:nvPr/>
          </p:nvSpPr>
          <p:spPr>
            <a:xfrm>
              <a:off x="415637" y="2540464"/>
              <a:ext cx="3218212" cy="498764"/>
            </a:xfrm>
            <a:prstGeom prst="homePlate">
              <a:avLst/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3175"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2" name="TextBox 81"/>
            <p:cNvSpPr txBox="1"/>
            <p:nvPr/>
          </p:nvSpPr>
          <p:spPr>
            <a:xfrm>
              <a:off x="439387" y="2550336"/>
              <a:ext cx="2897579" cy="4790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 smtClean="0"/>
                <a:t>Finally subtract the TENS DIGITS.</a:t>
              </a:r>
              <a:endParaRPr lang="en-GB" sz="1400" dirty="0"/>
            </a:p>
          </p:txBody>
        </p:sp>
      </p:grpSp>
      <p:grpSp>
        <p:nvGrpSpPr>
          <p:cNvPr id="21" name="Group 58"/>
          <p:cNvGrpSpPr/>
          <p:nvPr/>
        </p:nvGrpSpPr>
        <p:grpSpPr>
          <a:xfrm>
            <a:off x="6757060" y="2266934"/>
            <a:ext cx="1923802" cy="830997"/>
            <a:chOff x="6757060" y="1451372"/>
            <a:chExt cx="1923802" cy="830997"/>
          </a:xfrm>
        </p:grpSpPr>
        <p:sp>
          <p:nvSpPr>
            <p:cNvPr id="84" name="Rounded Rectangle 83"/>
            <p:cNvSpPr/>
            <p:nvPr/>
          </p:nvSpPr>
          <p:spPr>
            <a:xfrm>
              <a:off x="6757060" y="1457666"/>
              <a:ext cx="1923802" cy="818408"/>
            </a:xfrm>
            <a:prstGeom prst="roundRect">
              <a:avLst>
                <a:gd name="adj" fmla="val 13346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3175"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5" name="TextBox 84"/>
            <p:cNvSpPr txBox="1"/>
            <p:nvPr/>
          </p:nvSpPr>
          <p:spPr>
            <a:xfrm>
              <a:off x="6863938" y="1451372"/>
              <a:ext cx="1710047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 smtClean="0">
                  <a:solidFill>
                    <a:srgbClr val="663300"/>
                  </a:solidFill>
                </a:rPr>
                <a:t>Put zeros  so that you have a digit in each column</a:t>
              </a:r>
              <a:endParaRPr lang="en-GB" sz="1600" b="1" dirty="0">
                <a:solidFill>
                  <a:srgbClr val="663300"/>
                </a:solidFill>
              </a:endParaRPr>
            </a:p>
          </p:txBody>
        </p:sp>
      </p:grpSp>
      <p:sp>
        <p:nvSpPr>
          <p:cNvPr id="86" name="TextBox 85"/>
          <p:cNvSpPr txBox="1"/>
          <p:nvPr/>
        </p:nvSpPr>
        <p:spPr>
          <a:xfrm>
            <a:off x="4492286" y="3710012"/>
            <a:ext cx="634417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0</a:t>
            </a:r>
            <a:endParaRPr lang="en-GB" sz="50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6179399" y="2917363"/>
            <a:ext cx="634417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0</a:t>
            </a:r>
            <a:endParaRPr lang="en-GB" sz="50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88" name="TextBox 87"/>
          <p:cNvSpPr txBox="1"/>
          <p:nvPr/>
        </p:nvSpPr>
        <p:spPr>
          <a:xfrm>
            <a:off x="5229747" y="4574866"/>
            <a:ext cx="594066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5000" b="1" dirty="0" smtClean="0">
                <a:solidFill>
                  <a:srgbClr val="663300"/>
                </a:solidFill>
              </a:rPr>
              <a:t>.</a:t>
            </a:r>
            <a:endParaRPr lang="en-GB" sz="5000" b="1" dirty="0">
              <a:solidFill>
                <a:srgbClr val="663300"/>
              </a:solidFill>
            </a:endParaRPr>
          </a:p>
        </p:txBody>
      </p:sp>
      <p:sp>
        <p:nvSpPr>
          <p:cNvPr id="89" name="TextBox 88"/>
          <p:cNvSpPr txBox="1"/>
          <p:nvPr/>
        </p:nvSpPr>
        <p:spPr>
          <a:xfrm>
            <a:off x="4468472" y="4574866"/>
            <a:ext cx="594066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5000" b="1" dirty="0" smtClean="0">
                <a:solidFill>
                  <a:srgbClr val="663300"/>
                </a:solidFill>
              </a:rPr>
              <a:t>2</a:t>
            </a:r>
            <a:endParaRPr lang="en-GB" sz="5000" b="1" dirty="0">
              <a:solidFill>
                <a:srgbClr val="663300"/>
              </a:solidFill>
            </a:endParaRPr>
          </a:p>
        </p:txBody>
      </p:sp>
      <p:sp>
        <p:nvSpPr>
          <p:cNvPr id="90" name="TextBox 89"/>
          <p:cNvSpPr txBox="1"/>
          <p:nvPr/>
        </p:nvSpPr>
        <p:spPr>
          <a:xfrm>
            <a:off x="6963756" y="5319300"/>
            <a:ext cx="18881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800" b="1" dirty="0" smtClean="0"/>
              <a:t>2  -  0  =  2</a:t>
            </a:r>
            <a:endParaRPr lang="en-GB" sz="2800" b="1" dirty="0"/>
          </a:p>
        </p:txBody>
      </p:sp>
      <p:grpSp>
        <p:nvGrpSpPr>
          <p:cNvPr id="22" name="Group 93"/>
          <p:cNvGrpSpPr/>
          <p:nvPr/>
        </p:nvGrpSpPr>
        <p:grpSpPr>
          <a:xfrm>
            <a:off x="316377" y="4242057"/>
            <a:ext cx="3693225" cy="320459"/>
            <a:chOff x="415637" y="2540471"/>
            <a:chExt cx="3218212" cy="498765"/>
          </a:xfrm>
        </p:grpSpPr>
        <p:sp>
          <p:nvSpPr>
            <p:cNvPr id="92" name="Pentagon 91"/>
            <p:cNvSpPr/>
            <p:nvPr/>
          </p:nvSpPr>
          <p:spPr>
            <a:xfrm>
              <a:off x="415637" y="2540471"/>
              <a:ext cx="3218212" cy="498765"/>
            </a:xfrm>
            <a:prstGeom prst="homePlate">
              <a:avLst/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3175"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3" name="TextBox 92"/>
            <p:cNvSpPr txBox="1"/>
            <p:nvPr/>
          </p:nvSpPr>
          <p:spPr>
            <a:xfrm>
              <a:off x="439387" y="2550340"/>
              <a:ext cx="2897579" cy="4790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 smtClean="0"/>
                <a:t>Then subtract the UNITS DIGITS.</a:t>
              </a:r>
              <a:endParaRPr lang="en-GB" sz="1400" dirty="0"/>
            </a:p>
          </p:txBody>
        </p:sp>
      </p:grpSp>
      <p:cxnSp>
        <p:nvCxnSpPr>
          <p:cNvPr id="94" name="Straight Connector 93"/>
          <p:cNvCxnSpPr/>
          <p:nvPr/>
        </p:nvCxnSpPr>
        <p:spPr>
          <a:xfrm>
            <a:off x="4460637" y="5491182"/>
            <a:ext cx="2307772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1272839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"/>
                            </p:stCondLst>
                            <p:childTnLst>
                              <p:par>
                                <p:cTn id="6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000"/>
                            </p:stCondLst>
                            <p:childTnLst>
                              <p:par>
                                <p:cTn id="8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000"/>
                            </p:stCondLst>
                            <p:childTnLst>
                              <p:par>
                                <p:cTn id="9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8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000"/>
                            </p:stCondLst>
                            <p:childTnLst>
                              <p:par>
                                <p:cTn id="1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2" dur="1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000"/>
                            </p:stCondLst>
                            <p:childTnLst>
                              <p:par>
                                <p:cTn id="1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6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500"/>
                            </p:stCondLst>
                            <p:childTnLst>
                              <p:par>
                                <p:cTn id="12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46" grpId="0" animBg="1"/>
      <p:bldP spid="47" grpId="0"/>
      <p:bldP spid="51" grpId="0"/>
      <p:bldP spid="52" grpId="0"/>
      <p:bldP spid="53" grpId="0"/>
      <p:bldP spid="55" grpId="0"/>
      <p:bldP spid="56" grpId="0"/>
      <p:bldP spid="57" grpId="0"/>
      <p:bldP spid="58" grpId="0"/>
      <p:bldP spid="77" grpId="0"/>
      <p:bldP spid="78" grpId="0"/>
      <p:bldP spid="79" grpId="0"/>
      <p:bldP spid="86" grpId="0"/>
      <p:bldP spid="87" grpId="0"/>
      <p:bldP spid="88" grpId="0"/>
      <p:bldP spid="89" grpId="0"/>
      <p:bldP spid="9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Subtracting Decimals</a:t>
            </a:r>
            <a:endParaRPr lang="en-GB" b="1" i="1" dirty="0" smtClean="0"/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 smtClean="0">
                <a:solidFill>
                  <a:srgbClr val="003300"/>
                </a:solidFill>
              </a:rPr>
              <a:t>N</a:t>
            </a:r>
            <a:endParaRPr lang="en-GB" sz="1400" b="1" dirty="0">
              <a:solidFill>
                <a:srgbClr val="003300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223284" y="1294411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smtClean="0"/>
              <a:t>To subtract decimals we need to keep the decimal points in line.</a:t>
            </a:r>
          </a:p>
        </p:txBody>
      </p:sp>
      <p:grpSp>
        <p:nvGrpSpPr>
          <p:cNvPr id="2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dirty="0" smtClean="0"/>
                <a:t>Subtracting Decimals</a:t>
              </a:r>
              <a:endParaRPr lang="en-GB" sz="2400" b="1" i="1" dirty="0" smtClean="0"/>
            </a:p>
          </p:txBody>
        </p:sp>
      </p:grpSp>
      <p:sp>
        <p:nvSpPr>
          <p:cNvPr id="23" name="TextBox 22"/>
          <p:cNvSpPr txBox="1"/>
          <p:nvPr/>
        </p:nvSpPr>
        <p:spPr>
          <a:xfrm>
            <a:off x="374014" y="1365181"/>
            <a:ext cx="83959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Example 3:      </a:t>
            </a:r>
            <a:r>
              <a:rPr lang="en-GB" b="1" dirty="0" smtClean="0"/>
              <a:t>Work out   88.6  -  38.9</a:t>
            </a:r>
            <a:endParaRPr lang="en-GB" b="1" dirty="0"/>
          </a:p>
        </p:txBody>
      </p:sp>
      <p:grpSp>
        <p:nvGrpSpPr>
          <p:cNvPr id="3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grpSp>
        <p:nvGrpSpPr>
          <p:cNvPr id="6" name="Group 135"/>
          <p:cNvGrpSpPr/>
          <p:nvPr/>
        </p:nvGrpSpPr>
        <p:grpSpPr>
          <a:xfrm>
            <a:off x="600422" y="1794763"/>
            <a:ext cx="7943156" cy="369332"/>
            <a:chOff x="4239489" y="1976528"/>
            <a:chExt cx="3906984" cy="545719"/>
          </a:xfrm>
        </p:grpSpPr>
        <p:sp>
          <p:nvSpPr>
            <p:cNvPr id="60" name="Rounded Rectangle 59"/>
            <p:cNvSpPr/>
            <p:nvPr/>
          </p:nvSpPr>
          <p:spPr>
            <a:xfrm>
              <a:off x="4239489" y="1981160"/>
              <a:ext cx="3906984" cy="536456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FFC000">
                    <a:tint val="66000"/>
                    <a:satMod val="160000"/>
                  </a:srgbClr>
                </a:gs>
                <a:gs pos="50000">
                  <a:srgbClr val="FFC000">
                    <a:tint val="44500"/>
                    <a:satMod val="160000"/>
                  </a:srgbClr>
                </a:gs>
                <a:gs pos="100000">
                  <a:srgbClr val="FFC0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12700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4364181" y="1976528"/>
              <a:ext cx="3657599" cy="5457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 smtClean="0"/>
                <a:t>Write the numbers, biggest on top, with </a:t>
              </a:r>
              <a:r>
                <a:rPr lang="en-GB" b="1" dirty="0" smtClean="0">
                  <a:solidFill>
                    <a:srgbClr val="663300"/>
                  </a:solidFill>
                </a:rPr>
                <a:t>decimal points</a:t>
              </a:r>
              <a:r>
                <a:rPr lang="en-GB" b="1" dirty="0" smtClean="0"/>
                <a:t> in line.</a:t>
              </a:r>
              <a:endParaRPr lang="en-GB" dirty="0"/>
            </a:p>
          </p:txBody>
        </p:sp>
      </p:grpSp>
      <p:sp>
        <p:nvSpPr>
          <p:cNvPr id="24" name="Rounded Rectangle 23"/>
          <p:cNvSpPr/>
          <p:nvPr/>
        </p:nvSpPr>
        <p:spPr>
          <a:xfrm>
            <a:off x="4374283" y="4641738"/>
            <a:ext cx="2050268" cy="715190"/>
          </a:xfrm>
          <a:prstGeom prst="roundRect">
            <a:avLst>
              <a:gd name="adj" fmla="val 13346"/>
            </a:avLst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Box 24"/>
          <p:cNvSpPr txBox="1"/>
          <p:nvPr/>
        </p:nvSpPr>
        <p:spPr>
          <a:xfrm>
            <a:off x="3934729" y="2905567"/>
            <a:ext cx="235826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5000" b="1" dirty="0" smtClean="0"/>
              <a:t>8 8 . 6</a:t>
            </a:r>
            <a:endParaRPr lang="en-GB" sz="5000" b="1" dirty="0"/>
          </a:p>
        </p:txBody>
      </p:sp>
      <p:sp>
        <p:nvSpPr>
          <p:cNvPr id="29" name="TextBox 28"/>
          <p:cNvSpPr txBox="1"/>
          <p:nvPr/>
        </p:nvSpPr>
        <p:spPr>
          <a:xfrm>
            <a:off x="4144486" y="3663973"/>
            <a:ext cx="49731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5000" b="1" dirty="0" smtClean="0"/>
              <a:t>-</a:t>
            </a:r>
            <a:endParaRPr lang="en-GB" sz="5000" b="1" dirty="0"/>
          </a:p>
        </p:txBody>
      </p:sp>
      <p:sp>
        <p:nvSpPr>
          <p:cNvPr id="30" name="TextBox 29"/>
          <p:cNvSpPr txBox="1"/>
          <p:nvPr/>
        </p:nvSpPr>
        <p:spPr>
          <a:xfrm>
            <a:off x="6963756" y="3517727"/>
            <a:ext cx="18881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800" b="1" dirty="0" smtClean="0"/>
              <a:t>16  -  9  =  7</a:t>
            </a:r>
            <a:endParaRPr lang="en-GB" sz="2800" b="1" dirty="0"/>
          </a:p>
        </p:txBody>
      </p:sp>
      <p:sp>
        <p:nvSpPr>
          <p:cNvPr id="31" name="TextBox 30"/>
          <p:cNvSpPr txBox="1"/>
          <p:nvPr/>
        </p:nvSpPr>
        <p:spPr>
          <a:xfrm>
            <a:off x="3934729" y="3697655"/>
            <a:ext cx="235826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5000" b="1" dirty="0" smtClean="0"/>
              <a:t>3 8 . 9</a:t>
            </a:r>
            <a:endParaRPr lang="en-GB" sz="5000" b="1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4460637" y="4525747"/>
            <a:ext cx="1868911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37"/>
          <p:cNvSpPr txBox="1"/>
          <p:nvPr/>
        </p:nvSpPr>
        <p:spPr>
          <a:xfrm>
            <a:off x="5680185" y="2876904"/>
            <a:ext cx="3048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000" b="1" dirty="0" smtClean="0"/>
              <a:t>1</a:t>
            </a:r>
            <a:endParaRPr lang="en-GB" sz="2000" b="1" dirty="0"/>
          </a:p>
        </p:txBody>
      </p:sp>
      <p:sp>
        <p:nvSpPr>
          <p:cNvPr id="39" name="TextBox 38"/>
          <p:cNvSpPr txBox="1"/>
          <p:nvPr/>
        </p:nvSpPr>
        <p:spPr>
          <a:xfrm>
            <a:off x="5654715" y="4562509"/>
            <a:ext cx="634417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5000" b="1" dirty="0" smtClean="0">
                <a:solidFill>
                  <a:srgbClr val="663300"/>
                </a:solidFill>
              </a:rPr>
              <a:t>7</a:t>
            </a:r>
            <a:endParaRPr lang="en-GB" sz="5000" b="1" dirty="0">
              <a:solidFill>
                <a:srgbClr val="663300"/>
              </a:solidFill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4932630" y="4562509"/>
            <a:ext cx="594066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5000" b="1" dirty="0" smtClean="0">
                <a:solidFill>
                  <a:srgbClr val="663300"/>
                </a:solidFill>
              </a:rPr>
              <a:t>9</a:t>
            </a:r>
            <a:endParaRPr lang="en-GB" sz="5000" b="1" dirty="0">
              <a:solidFill>
                <a:srgbClr val="663300"/>
              </a:solidFill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456906" y="4562509"/>
            <a:ext cx="594066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5000" b="1" dirty="0" smtClean="0">
                <a:solidFill>
                  <a:srgbClr val="663300"/>
                </a:solidFill>
              </a:rPr>
              <a:t>4</a:t>
            </a:r>
            <a:endParaRPr lang="en-GB" sz="5000" b="1" dirty="0">
              <a:solidFill>
                <a:srgbClr val="663300"/>
              </a:solidFill>
            </a:endParaRPr>
          </a:p>
        </p:txBody>
      </p:sp>
      <p:grpSp>
        <p:nvGrpSpPr>
          <p:cNvPr id="42" name="Group 84"/>
          <p:cNvGrpSpPr/>
          <p:nvPr/>
        </p:nvGrpSpPr>
        <p:grpSpPr>
          <a:xfrm>
            <a:off x="316377" y="2452115"/>
            <a:ext cx="3693225" cy="320459"/>
            <a:chOff x="415637" y="2540468"/>
            <a:chExt cx="3218212" cy="498764"/>
          </a:xfrm>
        </p:grpSpPr>
        <p:sp>
          <p:nvSpPr>
            <p:cNvPr id="43" name="Pentagon 42"/>
            <p:cNvSpPr/>
            <p:nvPr/>
          </p:nvSpPr>
          <p:spPr>
            <a:xfrm>
              <a:off x="415637" y="2540468"/>
              <a:ext cx="3218212" cy="498764"/>
            </a:xfrm>
            <a:prstGeom prst="homePlate">
              <a:avLst/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3175"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439387" y="2550339"/>
              <a:ext cx="2897579" cy="4790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 smtClean="0"/>
                <a:t>First subtract the TENTHS DIGITS.</a:t>
              </a:r>
              <a:endParaRPr lang="en-GB" sz="1400" dirty="0"/>
            </a:p>
          </p:txBody>
        </p:sp>
      </p:grpSp>
      <p:grpSp>
        <p:nvGrpSpPr>
          <p:cNvPr id="45" name="Group 87"/>
          <p:cNvGrpSpPr/>
          <p:nvPr/>
        </p:nvGrpSpPr>
        <p:grpSpPr>
          <a:xfrm>
            <a:off x="316377" y="2795873"/>
            <a:ext cx="3693225" cy="523220"/>
            <a:chOff x="415637" y="2490428"/>
            <a:chExt cx="3218212" cy="581879"/>
          </a:xfrm>
        </p:grpSpPr>
        <p:sp>
          <p:nvSpPr>
            <p:cNvPr id="46" name="Pentagon 45"/>
            <p:cNvSpPr/>
            <p:nvPr/>
          </p:nvSpPr>
          <p:spPr>
            <a:xfrm>
              <a:off x="415637" y="2531986"/>
              <a:ext cx="3218212" cy="498763"/>
            </a:xfrm>
            <a:prstGeom prst="homePlate">
              <a:avLst/>
            </a:prstGeom>
            <a:gradFill flip="none" rotWithShape="1">
              <a:gsLst>
                <a:gs pos="0">
                  <a:srgbClr val="FFC000">
                    <a:tint val="66000"/>
                    <a:satMod val="160000"/>
                  </a:srgbClr>
                </a:gs>
                <a:gs pos="50000">
                  <a:srgbClr val="FFC000">
                    <a:tint val="44500"/>
                    <a:satMod val="160000"/>
                  </a:srgbClr>
                </a:gs>
                <a:gs pos="100000">
                  <a:srgbClr val="FFC0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3175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439387" y="2490428"/>
              <a:ext cx="2897579" cy="5818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 smtClean="0"/>
                <a:t>Because the top digit is smaller than the bottom one we have to borrow.</a:t>
              </a:r>
              <a:endParaRPr lang="en-GB" sz="1400" dirty="0"/>
            </a:p>
          </p:txBody>
        </p:sp>
      </p:grpSp>
      <p:grpSp>
        <p:nvGrpSpPr>
          <p:cNvPr id="48" name="Group 90"/>
          <p:cNvGrpSpPr/>
          <p:nvPr/>
        </p:nvGrpSpPr>
        <p:grpSpPr>
          <a:xfrm>
            <a:off x="316377" y="3303925"/>
            <a:ext cx="3693225" cy="523220"/>
            <a:chOff x="415637" y="2490432"/>
            <a:chExt cx="3218212" cy="581880"/>
          </a:xfrm>
        </p:grpSpPr>
        <p:sp>
          <p:nvSpPr>
            <p:cNvPr id="49" name="Pentagon 48"/>
            <p:cNvSpPr/>
            <p:nvPr/>
          </p:nvSpPr>
          <p:spPr>
            <a:xfrm>
              <a:off x="415637" y="2531991"/>
              <a:ext cx="3218212" cy="498764"/>
            </a:xfrm>
            <a:prstGeom prst="homePlate">
              <a:avLst/>
            </a:prstGeom>
            <a:gradFill flip="none" rotWithShape="1">
              <a:gsLst>
                <a:gs pos="0">
                  <a:srgbClr val="FFC000">
                    <a:tint val="66000"/>
                    <a:satMod val="160000"/>
                  </a:srgbClr>
                </a:gs>
                <a:gs pos="50000">
                  <a:srgbClr val="FFC000">
                    <a:tint val="44500"/>
                    <a:satMod val="160000"/>
                  </a:srgbClr>
                </a:gs>
                <a:gs pos="100000">
                  <a:srgbClr val="FFC0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3175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439387" y="2490432"/>
              <a:ext cx="2897579" cy="5818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 smtClean="0"/>
                <a:t>Reduce the 8 by 1, to make it into 7.  Then put a 1 in front of the 6 to make it 16.</a:t>
              </a:r>
              <a:endParaRPr lang="en-GB" sz="1400" dirty="0"/>
            </a:p>
          </p:txBody>
        </p:sp>
      </p:grpSp>
      <p:grpSp>
        <p:nvGrpSpPr>
          <p:cNvPr id="51" name="Group 96"/>
          <p:cNvGrpSpPr/>
          <p:nvPr/>
        </p:nvGrpSpPr>
        <p:grpSpPr>
          <a:xfrm>
            <a:off x="316377" y="4203257"/>
            <a:ext cx="3693225" cy="523220"/>
            <a:chOff x="415637" y="2490429"/>
            <a:chExt cx="3218212" cy="581879"/>
          </a:xfrm>
        </p:grpSpPr>
        <p:sp>
          <p:nvSpPr>
            <p:cNvPr id="52" name="Pentagon 51"/>
            <p:cNvSpPr/>
            <p:nvPr/>
          </p:nvSpPr>
          <p:spPr>
            <a:xfrm>
              <a:off x="415637" y="2531987"/>
              <a:ext cx="3218212" cy="498763"/>
            </a:xfrm>
            <a:prstGeom prst="homePlate">
              <a:avLst/>
            </a:prstGeom>
            <a:gradFill flip="none" rotWithShape="1">
              <a:gsLst>
                <a:gs pos="0">
                  <a:srgbClr val="FFC000">
                    <a:tint val="66000"/>
                    <a:satMod val="160000"/>
                  </a:srgbClr>
                </a:gs>
                <a:gs pos="50000">
                  <a:srgbClr val="FFC000">
                    <a:tint val="44500"/>
                    <a:satMod val="160000"/>
                  </a:srgbClr>
                </a:gs>
                <a:gs pos="100000">
                  <a:srgbClr val="FFC0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3175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439387" y="2490429"/>
              <a:ext cx="2897579" cy="5818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 smtClean="0"/>
                <a:t>Again, the top digit is smaller than the bottom one, so we have to borrow.</a:t>
              </a:r>
              <a:endParaRPr lang="en-GB" sz="1400" dirty="0"/>
            </a:p>
          </p:txBody>
        </p:sp>
      </p:grpSp>
      <p:cxnSp>
        <p:nvCxnSpPr>
          <p:cNvPr id="54" name="Straight Connector 53"/>
          <p:cNvCxnSpPr/>
          <p:nvPr/>
        </p:nvCxnSpPr>
        <p:spPr>
          <a:xfrm flipV="1">
            <a:off x="5146687" y="3071225"/>
            <a:ext cx="296883" cy="581892"/>
          </a:xfrm>
          <a:prstGeom prst="line">
            <a:avLst/>
          </a:prstGeom>
          <a:ln w="114300">
            <a:solidFill>
              <a:srgbClr val="FF9900">
                <a:alpha val="9098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TextBox 54"/>
          <p:cNvSpPr txBox="1"/>
          <p:nvPr/>
        </p:nvSpPr>
        <p:spPr>
          <a:xfrm>
            <a:off x="4921055" y="2708663"/>
            <a:ext cx="42157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3400" b="1" dirty="0" smtClean="0"/>
              <a:t>7</a:t>
            </a:r>
            <a:endParaRPr lang="en-GB" sz="3400" b="1" dirty="0"/>
          </a:p>
        </p:txBody>
      </p:sp>
      <p:sp>
        <p:nvSpPr>
          <p:cNvPr id="56" name="TextBox 55"/>
          <p:cNvSpPr txBox="1"/>
          <p:nvPr/>
        </p:nvSpPr>
        <p:spPr>
          <a:xfrm>
            <a:off x="4839136" y="2759208"/>
            <a:ext cx="3048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000" b="1" dirty="0" smtClean="0"/>
              <a:t>1</a:t>
            </a:r>
            <a:endParaRPr lang="en-GB" sz="2000" b="1" dirty="0"/>
          </a:p>
        </p:txBody>
      </p:sp>
      <p:sp>
        <p:nvSpPr>
          <p:cNvPr id="57" name="TextBox 56"/>
          <p:cNvSpPr txBox="1"/>
          <p:nvPr/>
        </p:nvSpPr>
        <p:spPr>
          <a:xfrm>
            <a:off x="4329311" y="2708663"/>
            <a:ext cx="42157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3400" b="1" dirty="0" smtClean="0"/>
              <a:t>7</a:t>
            </a:r>
            <a:endParaRPr lang="en-GB" sz="3400" b="1" dirty="0"/>
          </a:p>
        </p:txBody>
      </p:sp>
      <p:sp>
        <p:nvSpPr>
          <p:cNvPr id="58" name="TextBox 57"/>
          <p:cNvSpPr txBox="1"/>
          <p:nvPr/>
        </p:nvSpPr>
        <p:spPr>
          <a:xfrm>
            <a:off x="6963756" y="4116440"/>
            <a:ext cx="18881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800" b="1" dirty="0" smtClean="0"/>
              <a:t>17  -  8  =  9</a:t>
            </a:r>
            <a:endParaRPr lang="en-GB" sz="2800" b="1" dirty="0"/>
          </a:p>
        </p:txBody>
      </p:sp>
      <p:sp>
        <p:nvSpPr>
          <p:cNvPr id="59" name="TextBox 58"/>
          <p:cNvSpPr txBox="1"/>
          <p:nvPr/>
        </p:nvSpPr>
        <p:spPr>
          <a:xfrm>
            <a:off x="6963756" y="4715152"/>
            <a:ext cx="18881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800" b="1" dirty="0" smtClean="0"/>
              <a:t>7  -  3  =  4</a:t>
            </a:r>
            <a:endParaRPr lang="en-GB" sz="2800" b="1" dirty="0"/>
          </a:p>
        </p:txBody>
      </p:sp>
      <p:grpSp>
        <p:nvGrpSpPr>
          <p:cNvPr id="62" name="Group 108"/>
          <p:cNvGrpSpPr/>
          <p:nvPr/>
        </p:nvGrpSpPr>
        <p:grpSpPr>
          <a:xfrm>
            <a:off x="316377" y="4711316"/>
            <a:ext cx="3693225" cy="523220"/>
            <a:chOff x="415637" y="2490429"/>
            <a:chExt cx="3218212" cy="581879"/>
          </a:xfrm>
        </p:grpSpPr>
        <p:sp>
          <p:nvSpPr>
            <p:cNvPr id="63" name="Pentagon 62"/>
            <p:cNvSpPr/>
            <p:nvPr/>
          </p:nvSpPr>
          <p:spPr>
            <a:xfrm>
              <a:off x="415637" y="2531987"/>
              <a:ext cx="3218212" cy="498763"/>
            </a:xfrm>
            <a:prstGeom prst="homePlate">
              <a:avLst/>
            </a:prstGeom>
            <a:gradFill flip="none" rotWithShape="1">
              <a:gsLst>
                <a:gs pos="0">
                  <a:srgbClr val="FFC000">
                    <a:tint val="66000"/>
                    <a:satMod val="160000"/>
                  </a:srgbClr>
                </a:gs>
                <a:gs pos="50000">
                  <a:srgbClr val="FFC000">
                    <a:tint val="44500"/>
                    <a:satMod val="160000"/>
                  </a:srgbClr>
                </a:gs>
                <a:gs pos="100000">
                  <a:srgbClr val="FFC0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3175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4" name="TextBox 63"/>
            <p:cNvSpPr txBox="1"/>
            <p:nvPr/>
          </p:nvSpPr>
          <p:spPr>
            <a:xfrm>
              <a:off x="439387" y="2490429"/>
              <a:ext cx="2897579" cy="5818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 smtClean="0"/>
                <a:t>Reduce the 8 by 1, to make it into 7.  Then put a 1 in front of the 7 to make it 17.</a:t>
              </a:r>
              <a:endParaRPr lang="en-GB" sz="1400" dirty="0"/>
            </a:p>
          </p:txBody>
        </p:sp>
      </p:grpSp>
      <p:grpSp>
        <p:nvGrpSpPr>
          <p:cNvPr id="65" name="Group 111"/>
          <p:cNvGrpSpPr/>
          <p:nvPr/>
        </p:nvGrpSpPr>
        <p:grpSpPr>
          <a:xfrm>
            <a:off x="316377" y="5254874"/>
            <a:ext cx="3693225" cy="320459"/>
            <a:chOff x="415637" y="2540464"/>
            <a:chExt cx="3218212" cy="498764"/>
          </a:xfrm>
        </p:grpSpPr>
        <p:sp>
          <p:nvSpPr>
            <p:cNvPr id="66" name="Pentagon 65"/>
            <p:cNvSpPr/>
            <p:nvPr/>
          </p:nvSpPr>
          <p:spPr>
            <a:xfrm>
              <a:off x="415637" y="2540464"/>
              <a:ext cx="3218212" cy="498764"/>
            </a:xfrm>
            <a:prstGeom prst="homePlate">
              <a:avLst/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3175"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7" name="TextBox 66"/>
            <p:cNvSpPr txBox="1"/>
            <p:nvPr/>
          </p:nvSpPr>
          <p:spPr>
            <a:xfrm>
              <a:off x="439387" y="2550336"/>
              <a:ext cx="2897579" cy="4790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 smtClean="0"/>
                <a:t>Finally subtract the TENS DIGITS.</a:t>
              </a:r>
              <a:endParaRPr lang="en-GB" sz="1400" dirty="0"/>
            </a:p>
          </p:txBody>
        </p:sp>
      </p:grpSp>
      <p:cxnSp>
        <p:nvCxnSpPr>
          <p:cNvPr id="68" name="Straight Connector 67"/>
          <p:cNvCxnSpPr/>
          <p:nvPr/>
        </p:nvCxnSpPr>
        <p:spPr>
          <a:xfrm flipV="1">
            <a:off x="4637886" y="3071225"/>
            <a:ext cx="296883" cy="581892"/>
          </a:xfrm>
          <a:prstGeom prst="line">
            <a:avLst/>
          </a:prstGeom>
          <a:ln w="114300">
            <a:solidFill>
              <a:srgbClr val="FF9900">
                <a:alpha val="9098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TextBox 68"/>
          <p:cNvSpPr txBox="1"/>
          <p:nvPr/>
        </p:nvSpPr>
        <p:spPr>
          <a:xfrm>
            <a:off x="5229747" y="4562509"/>
            <a:ext cx="594066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5000" b="1" dirty="0" smtClean="0">
                <a:solidFill>
                  <a:srgbClr val="663300"/>
                </a:solidFill>
              </a:rPr>
              <a:t>.</a:t>
            </a:r>
            <a:endParaRPr lang="en-GB" sz="5000" b="1" dirty="0">
              <a:solidFill>
                <a:srgbClr val="663300"/>
              </a:solidFill>
            </a:endParaRPr>
          </a:p>
        </p:txBody>
      </p:sp>
      <p:grpSp>
        <p:nvGrpSpPr>
          <p:cNvPr id="70" name="Group 93"/>
          <p:cNvGrpSpPr/>
          <p:nvPr/>
        </p:nvGrpSpPr>
        <p:grpSpPr>
          <a:xfrm>
            <a:off x="316377" y="3859496"/>
            <a:ext cx="3693225" cy="320459"/>
            <a:chOff x="415637" y="2540471"/>
            <a:chExt cx="3218212" cy="498765"/>
          </a:xfrm>
        </p:grpSpPr>
        <p:sp>
          <p:nvSpPr>
            <p:cNvPr id="71" name="Pentagon 70"/>
            <p:cNvSpPr/>
            <p:nvPr/>
          </p:nvSpPr>
          <p:spPr>
            <a:xfrm>
              <a:off x="415637" y="2540471"/>
              <a:ext cx="3218212" cy="498765"/>
            </a:xfrm>
            <a:prstGeom prst="homePlate">
              <a:avLst/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3175"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439387" y="2550340"/>
              <a:ext cx="2897579" cy="4790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 smtClean="0"/>
                <a:t>Then subtract the UNITS DIGITS.</a:t>
              </a:r>
              <a:endParaRPr lang="en-GB" sz="1400" dirty="0"/>
            </a:p>
          </p:txBody>
        </p:sp>
      </p:grpSp>
      <p:cxnSp>
        <p:nvCxnSpPr>
          <p:cNvPr id="74" name="Straight Connector 73"/>
          <p:cNvCxnSpPr/>
          <p:nvPr/>
        </p:nvCxnSpPr>
        <p:spPr>
          <a:xfrm>
            <a:off x="4460637" y="5491182"/>
            <a:ext cx="1868911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4281630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"/>
                            </p:stCondLst>
                            <p:childTnLst>
                              <p:par>
                                <p:cTn id="4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0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500"/>
                            </p:stCondLst>
                            <p:childTnLst>
                              <p:par>
                                <p:cTn id="5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00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000"/>
                            </p:stCondLst>
                            <p:childTnLst>
                              <p:par>
                                <p:cTn id="8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500"/>
                            </p:stCondLst>
                            <p:childTnLst>
                              <p:par>
                                <p:cTn id="9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20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1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00"/>
                            </p:stCondLst>
                            <p:childTnLst>
                              <p:par>
                                <p:cTn id="10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0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5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500"/>
                            </p:stCondLst>
                            <p:childTnLst>
                              <p:par>
                                <p:cTn id="1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 animBg="1"/>
      <p:bldP spid="25" grpId="0"/>
      <p:bldP spid="29" grpId="0"/>
      <p:bldP spid="30" grpId="0"/>
      <p:bldP spid="31" grpId="0"/>
      <p:bldP spid="38" grpId="0"/>
      <p:bldP spid="39" grpId="0"/>
      <p:bldP spid="40" grpId="0"/>
      <p:bldP spid="41" grpId="0"/>
      <p:bldP spid="55" grpId="0"/>
      <p:bldP spid="56" grpId="0"/>
      <p:bldP spid="57" grpId="0"/>
      <p:bldP spid="58" grpId="0"/>
      <p:bldP spid="59" grpId="0"/>
      <p:bldP spid="6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Subtracting Decimals</a:t>
            </a:r>
            <a:endParaRPr lang="en-GB" b="1" i="1" dirty="0" smtClean="0"/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 smtClean="0">
                <a:solidFill>
                  <a:srgbClr val="003300"/>
                </a:solidFill>
              </a:rPr>
              <a:t>N</a:t>
            </a:r>
            <a:endParaRPr lang="en-GB" sz="1400" b="1" dirty="0">
              <a:solidFill>
                <a:srgbClr val="003300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223284" y="1294411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smtClean="0"/>
              <a:t>To subtract decimals we need to keep the decimal points in line.</a:t>
            </a:r>
          </a:p>
        </p:txBody>
      </p:sp>
      <p:grpSp>
        <p:nvGrpSpPr>
          <p:cNvPr id="2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dirty="0" smtClean="0"/>
                <a:t>Subtracting Decimals</a:t>
              </a:r>
              <a:endParaRPr lang="en-GB" sz="2400" b="1" i="1" dirty="0" smtClean="0"/>
            </a:p>
          </p:txBody>
        </p:sp>
      </p:grpSp>
      <p:sp>
        <p:nvSpPr>
          <p:cNvPr id="23" name="TextBox 22"/>
          <p:cNvSpPr txBox="1"/>
          <p:nvPr/>
        </p:nvSpPr>
        <p:spPr>
          <a:xfrm>
            <a:off x="374014" y="1365181"/>
            <a:ext cx="83959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Example 4:      </a:t>
            </a:r>
            <a:r>
              <a:rPr lang="en-GB" b="1" dirty="0" smtClean="0"/>
              <a:t>Work out 92.6  -  9.43</a:t>
            </a:r>
            <a:endParaRPr lang="en-GB" b="1" dirty="0"/>
          </a:p>
        </p:txBody>
      </p:sp>
      <p:grpSp>
        <p:nvGrpSpPr>
          <p:cNvPr id="3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grpSp>
        <p:nvGrpSpPr>
          <p:cNvPr id="6" name="Group 135"/>
          <p:cNvGrpSpPr/>
          <p:nvPr/>
        </p:nvGrpSpPr>
        <p:grpSpPr>
          <a:xfrm>
            <a:off x="600422" y="1794763"/>
            <a:ext cx="7943156" cy="369332"/>
            <a:chOff x="4239489" y="1976528"/>
            <a:chExt cx="3906984" cy="545719"/>
          </a:xfrm>
        </p:grpSpPr>
        <p:sp>
          <p:nvSpPr>
            <p:cNvPr id="60" name="Rounded Rectangle 59"/>
            <p:cNvSpPr/>
            <p:nvPr/>
          </p:nvSpPr>
          <p:spPr>
            <a:xfrm>
              <a:off x="4239489" y="1981160"/>
              <a:ext cx="3906984" cy="536456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FFC000">
                    <a:tint val="66000"/>
                    <a:satMod val="160000"/>
                  </a:srgbClr>
                </a:gs>
                <a:gs pos="50000">
                  <a:srgbClr val="FFC000">
                    <a:tint val="44500"/>
                    <a:satMod val="160000"/>
                  </a:srgbClr>
                </a:gs>
                <a:gs pos="100000">
                  <a:srgbClr val="FFC0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12700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4364181" y="1976528"/>
              <a:ext cx="3657599" cy="5457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 smtClean="0"/>
                <a:t>Write the numbers, biggest on top, with </a:t>
              </a:r>
              <a:r>
                <a:rPr lang="en-GB" b="1" dirty="0" smtClean="0">
                  <a:solidFill>
                    <a:srgbClr val="663300"/>
                  </a:solidFill>
                </a:rPr>
                <a:t>decimal points</a:t>
              </a:r>
              <a:r>
                <a:rPr lang="en-GB" b="1" dirty="0" smtClean="0"/>
                <a:t> in line.</a:t>
              </a:r>
              <a:endParaRPr lang="en-GB" dirty="0"/>
            </a:p>
          </p:txBody>
        </p:sp>
      </p:grpSp>
      <p:sp>
        <p:nvSpPr>
          <p:cNvPr id="24" name="Rounded Rectangle 23"/>
          <p:cNvSpPr/>
          <p:nvPr/>
        </p:nvSpPr>
        <p:spPr>
          <a:xfrm>
            <a:off x="4415132" y="4641738"/>
            <a:ext cx="2421409" cy="715190"/>
          </a:xfrm>
          <a:prstGeom prst="roundRect">
            <a:avLst>
              <a:gd name="adj" fmla="val 13346"/>
            </a:avLst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Box 24"/>
          <p:cNvSpPr txBox="1"/>
          <p:nvPr/>
        </p:nvSpPr>
        <p:spPr>
          <a:xfrm>
            <a:off x="3934729" y="2905567"/>
            <a:ext cx="235826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5000" b="1" dirty="0" smtClean="0"/>
              <a:t>9 2 . 6</a:t>
            </a:r>
            <a:endParaRPr lang="en-GB" sz="5000" b="1" dirty="0"/>
          </a:p>
        </p:txBody>
      </p:sp>
      <p:sp>
        <p:nvSpPr>
          <p:cNvPr id="29" name="TextBox 28"/>
          <p:cNvSpPr txBox="1"/>
          <p:nvPr/>
        </p:nvSpPr>
        <p:spPr>
          <a:xfrm>
            <a:off x="4144486" y="3663973"/>
            <a:ext cx="49731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5000" b="1" dirty="0" smtClean="0"/>
              <a:t>-</a:t>
            </a:r>
            <a:endParaRPr lang="en-GB" sz="5000" b="1" dirty="0"/>
          </a:p>
        </p:txBody>
      </p:sp>
      <p:sp>
        <p:nvSpPr>
          <p:cNvPr id="30" name="TextBox 29"/>
          <p:cNvSpPr txBox="1"/>
          <p:nvPr/>
        </p:nvSpPr>
        <p:spPr>
          <a:xfrm>
            <a:off x="6963756" y="3517727"/>
            <a:ext cx="18881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800" b="1" dirty="0" smtClean="0"/>
              <a:t>10  -  3  =  7</a:t>
            </a:r>
            <a:endParaRPr lang="en-GB" sz="2800" b="1" dirty="0"/>
          </a:p>
        </p:txBody>
      </p:sp>
      <p:sp>
        <p:nvSpPr>
          <p:cNvPr id="31" name="TextBox 30"/>
          <p:cNvSpPr txBox="1"/>
          <p:nvPr/>
        </p:nvSpPr>
        <p:spPr>
          <a:xfrm>
            <a:off x="4398401" y="3697655"/>
            <a:ext cx="235826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5000" b="1" dirty="0" smtClean="0"/>
              <a:t>9 . 4 3</a:t>
            </a:r>
            <a:endParaRPr lang="en-GB" sz="5000" b="1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4460637" y="4525747"/>
            <a:ext cx="2307772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37"/>
          <p:cNvSpPr txBox="1"/>
          <p:nvPr/>
        </p:nvSpPr>
        <p:spPr>
          <a:xfrm>
            <a:off x="6148007" y="2876904"/>
            <a:ext cx="3048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000" b="1" dirty="0" smtClean="0"/>
              <a:t>1</a:t>
            </a:r>
            <a:endParaRPr lang="en-GB" sz="2000" b="1" dirty="0"/>
          </a:p>
        </p:txBody>
      </p:sp>
      <p:sp>
        <p:nvSpPr>
          <p:cNvPr id="39" name="TextBox 38"/>
          <p:cNvSpPr txBox="1"/>
          <p:nvPr/>
        </p:nvSpPr>
        <p:spPr>
          <a:xfrm>
            <a:off x="6117276" y="4562509"/>
            <a:ext cx="634417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5000" b="1" dirty="0" smtClean="0">
                <a:solidFill>
                  <a:srgbClr val="663300"/>
                </a:solidFill>
              </a:rPr>
              <a:t>7</a:t>
            </a:r>
            <a:endParaRPr lang="en-GB" sz="5000" b="1" dirty="0">
              <a:solidFill>
                <a:srgbClr val="663300"/>
              </a:solidFill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5695326" y="4562509"/>
            <a:ext cx="594066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5000" b="1" dirty="0" smtClean="0">
                <a:solidFill>
                  <a:srgbClr val="663300"/>
                </a:solidFill>
              </a:rPr>
              <a:t>1</a:t>
            </a:r>
            <a:endParaRPr lang="en-GB" sz="5000" b="1" dirty="0">
              <a:solidFill>
                <a:srgbClr val="663300"/>
              </a:solidFill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919467" y="4562509"/>
            <a:ext cx="594066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5000" b="1" dirty="0" smtClean="0">
                <a:solidFill>
                  <a:srgbClr val="663300"/>
                </a:solidFill>
              </a:rPr>
              <a:t>3</a:t>
            </a:r>
            <a:endParaRPr lang="en-GB" sz="5000" b="1" dirty="0">
              <a:solidFill>
                <a:srgbClr val="663300"/>
              </a:solidFill>
            </a:endParaRPr>
          </a:p>
        </p:txBody>
      </p:sp>
      <p:grpSp>
        <p:nvGrpSpPr>
          <p:cNvPr id="42" name="Group 84"/>
          <p:cNvGrpSpPr/>
          <p:nvPr/>
        </p:nvGrpSpPr>
        <p:grpSpPr>
          <a:xfrm>
            <a:off x="316377" y="2452115"/>
            <a:ext cx="3693225" cy="320459"/>
            <a:chOff x="415637" y="2540468"/>
            <a:chExt cx="3218212" cy="498764"/>
          </a:xfrm>
        </p:grpSpPr>
        <p:sp>
          <p:nvSpPr>
            <p:cNvPr id="43" name="Pentagon 42"/>
            <p:cNvSpPr/>
            <p:nvPr/>
          </p:nvSpPr>
          <p:spPr>
            <a:xfrm>
              <a:off x="415637" y="2540468"/>
              <a:ext cx="3218212" cy="498764"/>
            </a:xfrm>
            <a:prstGeom prst="homePlate">
              <a:avLst/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3175"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439387" y="2550339"/>
              <a:ext cx="2897579" cy="4790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 smtClean="0"/>
                <a:t>First subtract the HUNDREDTHS DIGITS.</a:t>
              </a:r>
              <a:endParaRPr lang="en-GB" sz="1400" dirty="0"/>
            </a:p>
          </p:txBody>
        </p:sp>
      </p:grpSp>
      <p:grpSp>
        <p:nvGrpSpPr>
          <p:cNvPr id="45" name="Group 87"/>
          <p:cNvGrpSpPr/>
          <p:nvPr/>
        </p:nvGrpSpPr>
        <p:grpSpPr>
          <a:xfrm>
            <a:off x="316377" y="2795873"/>
            <a:ext cx="3693225" cy="523220"/>
            <a:chOff x="415637" y="2490428"/>
            <a:chExt cx="3218212" cy="581879"/>
          </a:xfrm>
        </p:grpSpPr>
        <p:sp>
          <p:nvSpPr>
            <p:cNvPr id="46" name="Pentagon 45"/>
            <p:cNvSpPr/>
            <p:nvPr/>
          </p:nvSpPr>
          <p:spPr>
            <a:xfrm>
              <a:off x="415637" y="2531986"/>
              <a:ext cx="3218212" cy="498763"/>
            </a:xfrm>
            <a:prstGeom prst="homePlate">
              <a:avLst/>
            </a:prstGeom>
            <a:gradFill flip="none" rotWithShape="1">
              <a:gsLst>
                <a:gs pos="0">
                  <a:srgbClr val="FFC000">
                    <a:tint val="66000"/>
                    <a:satMod val="160000"/>
                  </a:srgbClr>
                </a:gs>
                <a:gs pos="50000">
                  <a:srgbClr val="FFC000">
                    <a:tint val="44500"/>
                    <a:satMod val="160000"/>
                  </a:srgbClr>
                </a:gs>
                <a:gs pos="100000">
                  <a:srgbClr val="FFC0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3175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439387" y="2490428"/>
              <a:ext cx="2897579" cy="5818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 smtClean="0"/>
                <a:t>Because the top digit is smaller than the bottom one we have to borrow.</a:t>
              </a:r>
              <a:endParaRPr lang="en-GB" sz="1400" dirty="0"/>
            </a:p>
          </p:txBody>
        </p:sp>
      </p:grpSp>
      <p:grpSp>
        <p:nvGrpSpPr>
          <p:cNvPr id="48" name="Group 90"/>
          <p:cNvGrpSpPr/>
          <p:nvPr/>
        </p:nvGrpSpPr>
        <p:grpSpPr>
          <a:xfrm>
            <a:off x="316377" y="3303925"/>
            <a:ext cx="3693225" cy="523220"/>
            <a:chOff x="415637" y="2490432"/>
            <a:chExt cx="3218212" cy="581880"/>
          </a:xfrm>
        </p:grpSpPr>
        <p:sp>
          <p:nvSpPr>
            <p:cNvPr id="49" name="Pentagon 48"/>
            <p:cNvSpPr/>
            <p:nvPr/>
          </p:nvSpPr>
          <p:spPr>
            <a:xfrm>
              <a:off x="415637" y="2531991"/>
              <a:ext cx="3218212" cy="498764"/>
            </a:xfrm>
            <a:prstGeom prst="homePlate">
              <a:avLst/>
            </a:prstGeom>
            <a:gradFill flip="none" rotWithShape="1">
              <a:gsLst>
                <a:gs pos="0">
                  <a:srgbClr val="FFC000">
                    <a:tint val="66000"/>
                    <a:satMod val="160000"/>
                  </a:srgbClr>
                </a:gs>
                <a:gs pos="50000">
                  <a:srgbClr val="FFC000">
                    <a:tint val="44500"/>
                    <a:satMod val="160000"/>
                  </a:srgbClr>
                </a:gs>
                <a:gs pos="100000">
                  <a:srgbClr val="FFC0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3175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439387" y="2490432"/>
              <a:ext cx="2897579" cy="5818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 smtClean="0"/>
                <a:t>Reduce the 6 by 1, to make it into 5.  Then put a 1 in front of the 0 to make it 10.</a:t>
              </a:r>
              <a:endParaRPr lang="en-GB" sz="1400" dirty="0"/>
            </a:p>
          </p:txBody>
        </p:sp>
      </p:grpSp>
      <p:grpSp>
        <p:nvGrpSpPr>
          <p:cNvPr id="51" name="Group 93"/>
          <p:cNvGrpSpPr/>
          <p:nvPr/>
        </p:nvGrpSpPr>
        <p:grpSpPr>
          <a:xfrm>
            <a:off x="316377" y="3850434"/>
            <a:ext cx="3693225" cy="320459"/>
            <a:chOff x="415637" y="2540471"/>
            <a:chExt cx="3218212" cy="498765"/>
          </a:xfrm>
        </p:grpSpPr>
        <p:sp>
          <p:nvSpPr>
            <p:cNvPr id="52" name="Pentagon 51"/>
            <p:cNvSpPr/>
            <p:nvPr/>
          </p:nvSpPr>
          <p:spPr>
            <a:xfrm>
              <a:off x="415637" y="2540471"/>
              <a:ext cx="3218212" cy="498765"/>
            </a:xfrm>
            <a:prstGeom prst="homePlate">
              <a:avLst/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3175"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439387" y="2550339"/>
              <a:ext cx="2897579" cy="4790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 smtClean="0"/>
                <a:t>Then subtract the TENTHS DIGITS.</a:t>
              </a:r>
              <a:endParaRPr lang="en-GB" sz="1400" dirty="0"/>
            </a:p>
          </p:txBody>
        </p:sp>
      </p:grpSp>
      <p:grpSp>
        <p:nvGrpSpPr>
          <p:cNvPr id="54" name="Group 96"/>
          <p:cNvGrpSpPr/>
          <p:nvPr/>
        </p:nvGrpSpPr>
        <p:grpSpPr>
          <a:xfrm>
            <a:off x="316377" y="4573461"/>
            <a:ext cx="3693225" cy="523220"/>
            <a:chOff x="415637" y="2490429"/>
            <a:chExt cx="3218212" cy="581879"/>
          </a:xfrm>
        </p:grpSpPr>
        <p:sp>
          <p:nvSpPr>
            <p:cNvPr id="55" name="Pentagon 54"/>
            <p:cNvSpPr/>
            <p:nvPr/>
          </p:nvSpPr>
          <p:spPr>
            <a:xfrm>
              <a:off x="415637" y="2531987"/>
              <a:ext cx="3218212" cy="498763"/>
            </a:xfrm>
            <a:prstGeom prst="homePlate">
              <a:avLst/>
            </a:prstGeom>
            <a:gradFill flip="none" rotWithShape="1">
              <a:gsLst>
                <a:gs pos="0">
                  <a:srgbClr val="FFC000">
                    <a:tint val="66000"/>
                    <a:satMod val="160000"/>
                  </a:srgbClr>
                </a:gs>
                <a:gs pos="50000">
                  <a:srgbClr val="FFC000">
                    <a:tint val="44500"/>
                    <a:satMod val="160000"/>
                  </a:srgbClr>
                </a:gs>
                <a:gs pos="100000">
                  <a:srgbClr val="FFC0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3175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6" name="TextBox 55"/>
            <p:cNvSpPr txBox="1"/>
            <p:nvPr/>
          </p:nvSpPr>
          <p:spPr>
            <a:xfrm>
              <a:off x="439387" y="2490429"/>
              <a:ext cx="2897579" cy="5818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 smtClean="0"/>
                <a:t>Again, the top digit is smaller than the bottom one, so we have to borrow.</a:t>
              </a:r>
              <a:endParaRPr lang="en-GB" sz="1400" dirty="0"/>
            </a:p>
          </p:txBody>
        </p:sp>
      </p:grpSp>
      <p:cxnSp>
        <p:nvCxnSpPr>
          <p:cNvPr id="57" name="Straight Connector 56"/>
          <p:cNvCxnSpPr/>
          <p:nvPr/>
        </p:nvCxnSpPr>
        <p:spPr>
          <a:xfrm flipV="1">
            <a:off x="5880334" y="3071225"/>
            <a:ext cx="296883" cy="581892"/>
          </a:xfrm>
          <a:prstGeom prst="line">
            <a:avLst/>
          </a:prstGeom>
          <a:ln w="114300">
            <a:solidFill>
              <a:srgbClr val="FF9900">
                <a:alpha val="9098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TextBox 57"/>
          <p:cNvSpPr txBox="1"/>
          <p:nvPr/>
        </p:nvSpPr>
        <p:spPr>
          <a:xfrm>
            <a:off x="5654702" y="2708663"/>
            <a:ext cx="42157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3400" b="1" dirty="0" smtClean="0"/>
              <a:t>5</a:t>
            </a:r>
            <a:endParaRPr lang="en-GB" sz="3400" b="1" dirty="0"/>
          </a:p>
        </p:txBody>
      </p:sp>
      <p:sp>
        <p:nvSpPr>
          <p:cNvPr id="59" name="TextBox 58"/>
          <p:cNvSpPr txBox="1"/>
          <p:nvPr/>
        </p:nvSpPr>
        <p:spPr>
          <a:xfrm>
            <a:off x="4896161" y="2876904"/>
            <a:ext cx="3048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000" b="1" dirty="0" smtClean="0"/>
              <a:t>1</a:t>
            </a:r>
            <a:endParaRPr lang="en-GB" sz="2000" b="1" dirty="0"/>
          </a:p>
        </p:txBody>
      </p:sp>
      <p:sp>
        <p:nvSpPr>
          <p:cNvPr id="62" name="TextBox 61"/>
          <p:cNvSpPr txBox="1"/>
          <p:nvPr/>
        </p:nvSpPr>
        <p:spPr>
          <a:xfrm>
            <a:off x="4456067" y="2708663"/>
            <a:ext cx="42157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3400" b="1" dirty="0" smtClean="0"/>
              <a:t>8</a:t>
            </a:r>
            <a:endParaRPr lang="en-GB" sz="3400" b="1" dirty="0"/>
          </a:p>
        </p:txBody>
      </p:sp>
      <p:sp>
        <p:nvSpPr>
          <p:cNvPr id="63" name="TextBox 62"/>
          <p:cNvSpPr txBox="1"/>
          <p:nvPr/>
        </p:nvSpPr>
        <p:spPr>
          <a:xfrm>
            <a:off x="6963756" y="4116440"/>
            <a:ext cx="18881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800" b="1" dirty="0" smtClean="0"/>
              <a:t>5  -  4  =  1</a:t>
            </a:r>
            <a:endParaRPr lang="en-GB" sz="2800" b="1" dirty="0"/>
          </a:p>
        </p:txBody>
      </p:sp>
      <p:sp>
        <p:nvSpPr>
          <p:cNvPr id="64" name="TextBox 63"/>
          <p:cNvSpPr txBox="1"/>
          <p:nvPr/>
        </p:nvSpPr>
        <p:spPr>
          <a:xfrm>
            <a:off x="6963756" y="4715152"/>
            <a:ext cx="18881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800" b="1" dirty="0" smtClean="0"/>
              <a:t>12  -  9  =  3</a:t>
            </a:r>
            <a:endParaRPr lang="en-GB" sz="2800" b="1" dirty="0"/>
          </a:p>
        </p:txBody>
      </p:sp>
      <p:grpSp>
        <p:nvGrpSpPr>
          <p:cNvPr id="65" name="Group 108"/>
          <p:cNvGrpSpPr/>
          <p:nvPr/>
        </p:nvGrpSpPr>
        <p:grpSpPr>
          <a:xfrm>
            <a:off x="316377" y="5081520"/>
            <a:ext cx="3693225" cy="523220"/>
            <a:chOff x="415637" y="2490429"/>
            <a:chExt cx="3218212" cy="581879"/>
          </a:xfrm>
        </p:grpSpPr>
        <p:sp>
          <p:nvSpPr>
            <p:cNvPr id="66" name="Pentagon 65"/>
            <p:cNvSpPr/>
            <p:nvPr/>
          </p:nvSpPr>
          <p:spPr>
            <a:xfrm>
              <a:off x="415637" y="2531987"/>
              <a:ext cx="3218212" cy="498763"/>
            </a:xfrm>
            <a:prstGeom prst="homePlate">
              <a:avLst/>
            </a:prstGeom>
            <a:gradFill flip="none" rotWithShape="1">
              <a:gsLst>
                <a:gs pos="0">
                  <a:srgbClr val="FFC000">
                    <a:tint val="66000"/>
                    <a:satMod val="160000"/>
                  </a:srgbClr>
                </a:gs>
                <a:gs pos="50000">
                  <a:srgbClr val="FFC000">
                    <a:tint val="44500"/>
                    <a:satMod val="160000"/>
                  </a:srgbClr>
                </a:gs>
                <a:gs pos="100000">
                  <a:srgbClr val="FFC0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3175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7" name="TextBox 66"/>
            <p:cNvSpPr txBox="1"/>
            <p:nvPr/>
          </p:nvSpPr>
          <p:spPr>
            <a:xfrm>
              <a:off x="439387" y="2490429"/>
              <a:ext cx="2897579" cy="5818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 smtClean="0"/>
                <a:t>Reduce the 9 by 1, to make it into 8.  Then put a 1 in front of the 2 to make it 12.</a:t>
              </a:r>
              <a:endParaRPr lang="en-GB" sz="1400" dirty="0"/>
            </a:p>
          </p:txBody>
        </p:sp>
      </p:grpSp>
      <p:grpSp>
        <p:nvGrpSpPr>
          <p:cNvPr id="68" name="Group 111"/>
          <p:cNvGrpSpPr/>
          <p:nvPr/>
        </p:nvGrpSpPr>
        <p:grpSpPr>
          <a:xfrm>
            <a:off x="316377" y="5625078"/>
            <a:ext cx="3693225" cy="320459"/>
            <a:chOff x="415637" y="2540464"/>
            <a:chExt cx="3218212" cy="498764"/>
          </a:xfrm>
        </p:grpSpPr>
        <p:sp>
          <p:nvSpPr>
            <p:cNvPr id="69" name="Pentagon 68"/>
            <p:cNvSpPr/>
            <p:nvPr/>
          </p:nvSpPr>
          <p:spPr>
            <a:xfrm>
              <a:off x="415637" y="2540464"/>
              <a:ext cx="3218212" cy="498764"/>
            </a:xfrm>
            <a:prstGeom prst="homePlate">
              <a:avLst/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3175"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0" name="TextBox 69"/>
            <p:cNvSpPr txBox="1"/>
            <p:nvPr/>
          </p:nvSpPr>
          <p:spPr>
            <a:xfrm>
              <a:off x="439387" y="2550336"/>
              <a:ext cx="2897579" cy="4790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 smtClean="0"/>
                <a:t>Finally subtract the TENS DIGITS.</a:t>
              </a:r>
              <a:endParaRPr lang="en-GB" sz="1400" dirty="0"/>
            </a:p>
          </p:txBody>
        </p:sp>
      </p:grpSp>
      <p:cxnSp>
        <p:nvCxnSpPr>
          <p:cNvPr id="71" name="Straight Connector 70"/>
          <p:cNvCxnSpPr/>
          <p:nvPr/>
        </p:nvCxnSpPr>
        <p:spPr>
          <a:xfrm flipV="1">
            <a:off x="4637886" y="3071225"/>
            <a:ext cx="296883" cy="581892"/>
          </a:xfrm>
          <a:prstGeom prst="line">
            <a:avLst/>
          </a:prstGeom>
          <a:ln w="114300">
            <a:solidFill>
              <a:srgbClr val="FF9900">
                <a:alpha val="9098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2" name="Group 58"/>
          <p:cNvGrpSpPr/>
          <p:nvPr/>
        </p:nvGrpSpPr>
        <p:grpSpPr>
          <a:xfrm>
            <a:off x="6757060" y="2266934"/>
            <a:ext cx="1923802" cy="830997"/>
            <a:chOff x="6757060" y="1451372"/>
            <a:chExt cx="1923802" cy="830997"/>
          </a:xfrm>
        </p:grpSpPr>
        <p:sp>
          <p:nvSpPr>
            <p:cNvPr id="73" name="Rounded Rectangle 72"/>
            <p:cNvSpPr/>
            <p:nvPr/>
          </p:nvSpPr>
          <p:spPr>
            <a:xfrm>
              <a:off x="6757060" y="1457666"/>
              <a:ext cx="1923802" cy="818408"/>
            </a:xfrm>
            <a:prstGeom prst="roundRect">
              <a:avLst>
                <a:gd name="adj" fmla="val 13346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3175"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4" name="TextBox 73"/>
            <p:cNvSpPr txBox="1"/>
            <p:nvPr/>
          </p:nvSpPr>
          <p:spPr>
            <a:xfrm>
              <a:off x="6863938" y="1451372"/>
              <a:ext cx="1710047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 smtClean="0">
                  <a:solidFill>
                    <a:srgbClr val="663300"/>
                  </a:solidFill>
                </a:rPr>
                <a:t>Put zeros  so that you have a digit in each column</a:t>
              </a:r>
              <a:endParaRPr lang="en-GB" sz="1600" b="1" dirty="0">
                <a:solidFill>
                  <a:srgbClr val="663300"/>
                </a:solidFill>
              </a:endParaRPr>
            </a:p>
          </p:txBody>
        </p:sp>
      </p:grpSp>
      <p:sp>
        <p:nvSpPr>
          <p:cNvPr id="75" name="TextBox 74"/>
          <p:cNvSpPr txBox="1"/>
          <p:nvPr/>
        </p:nvSpPr>
        <p:spPr>
          <a:xfrm>
            <a:off x="4492286" y="3697655"/>
            <a:ext cx="634417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0</a:t>
            </a:r>
            <a:endParaRPr lang="en-GB" sz="50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6179399" y="2905006"/>
            <a:ext cx="634417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0</a:t>
            </a:r>
            <a:endParaRPr lang="en-GB" sz="50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5229747" y="4562509"/>
            <a:ext cx="594066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5000" b="1" dirty="0" smtClean="0">
                <a:solidFill>
                  <a:srgbClr val="663300"/>
                </a:solidFill>
              </a:rPr>
              <a:t>.</a:t>
            </a:r>
            <a:endParaRPr lang="en-GB" sz="5000" b="1" dirty="0">
              <a:solidFill>
                <a:srgbClr val="663300"/>
              </a:solidFill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4468472" y="4562509"/>
            <a:ext cx="594066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5000" b="1" dirty="0" smtClean="0">
                <a:solidFill>
                  <a:srgbClr val="663300"/>
                </a:solidFill>
              </a:rPr>
              <a:t>8</a:t>
            </a:r>
            <a:endParaRPr lang="en-GB" sz="5000" b="1" dirty="0">
              <a:solidFill>
                <a:srgbClr val="663300"/>
              </a:solidFill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6963756" y="5306943"/>
            <a:ext cx="18881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800" b="1" dirty="0" smtClean="0"/>
              <a:t>8  -  0  =  8</a:t>
            </a:r>
            <a:endParaRPr lang="en-GB" sz="2800" b="1" dirty="0"/>
          </a:p>
        </p:txBody>
      </p:sp>
      <p:grpSp>
        <p:nvGrpSpPr>
          <p:cNvPr id="80" name="Group 93"/>
          <p:cNvGrpSpPr/>
          <p:nvPr/>
        </p:nvGrpSpPr>
        <p:grpSpPr>
          <a:xfrm>
            <a:off x="316377" y="4229700"/>
            <a:ext cx="3693225" cy="320459"/>
            <a:chOff x="415637" y="2540471"/>
            <a:chExt cx="3218212" cy="498765"/>
          </a:xfrm>
        </p:grpSpPr>
        <p:sp>
          <p:nvSpPr>
            <p:cNvPr id="81" name="Pentagon 80"/>
            <p:cNvSpPr/>
            <p:nvPr/>
          </p:nvSpPr>
          <p:spPr>
            <a:xfrm>
              <a:off x="415637" y="2540471"/>
              <a:ext cx="3218212" cy="498765"/>
            </a:xfrm>
            <a:prstGeom prst="homePlate">
              <a:avLst/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3175"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2" name="TextBox 81"/>
            <p:cNvSpPr txBox="1"/>
            <p:nvPr/>
          </p:nvSpPr>
          <p:spPr>
            <a:xfrm>
              <a:off x="439387" y="2550340"/>
              <a:ext cx="2897579" cy="4790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 smtClean="0"/>
                <a:t>Then subtract the UNITS DIGITS.</a:t>
              </a:r>
              <a:endParaRPr lang="en-GB" sz="1400" dirty="0"/>
            </a:p>
          </p:txBody>
        </p:sp>
      </p:grpSp>
      <p:cxnSp>
        <p:nvCxnSpPr>
          <p:cNvPr id="84" name="Straight Connector 83"/>
          <p:cNvCxnSpPr/>
          <p:nvPr/>
        </p:nvCxnSpPr>
        <p:spPr>
          <a:xfrm>
            <a:off x="4460637" y="5491182"/>
            <a:ext cx="2307772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9775521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"/>
                            </p:stCondLst>
                            <p:childTnLst>
                              <p:par>
                                <p:cTn id="6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000"/>
                            </p:stCondLst>
                            <p:childTnLst>
                              <p:par>
                                <p:cTn id="8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000"/>
                            </p:stCondLst>
                            <p:childTnLst>
                              <p:par>
                                <p:cTn id="9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8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3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1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2000"/>
                            </p:stCondLst>
                            <p:childTnLst>
                              <p:par>
                                <p:cTn id="1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0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1000"/>
                            </p:stCondLst>
                            <p:childTnLst>
                              <p:par>
                                <p:cTn id="1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9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4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1000"/>
                            </p:stCondLst>
                            <p:childTnLst>
                              <p:par>
                                <p:cTn id="1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8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1500"/>
                            </p:stCondLst>
                            <p:childTnLst>
                              <p:par>
                                <p:cTn id="15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 animBg="1"/>
      <p:bldP spid="25" grpId="0"/>
      <p:bldP spid="29" grpId="0"/>
      <p:bldP spid="30" grpId="0"/>
      <p:bldP spid="31" grpId="0"/>
      <p:bldP spid="38" grpId="0"/>
      <p:bldP spid="39" grpId="0"/>
      <p:bldP spid="40" grpId="0"/>
      <p:bldP spid="41" grpId="0"/>
      <p:bldP spid="58" grpId="0"/>
      <p:bldP spid="59" grpId="0"/>
      <p:bldP spid="62" grpId="0"/>
      <p:bldP spid="63" grpId="0"/>
      <p:bldP spid="64" grpId="0"/>
      <p:bldP spid="75" grpId="0"/>
      <p:bldP spid="76" grpId="0"/>
      <p:bldP spid="77" grpId="0"/>
      <p:bldP spid="78" grpId="0"/>
      <p:bldP spid="7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Subtracting Decimals</a:t>
            </a:r>
            <a:endParaRPr lang="en-GB" b="1" i="1" dirty="0" smtClean="0"/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 smtClean="0">
                <a:solidFill>
                  <a:srgbClr val="003300"/>
                </a:solidFill>
              </a:rPr>
              <a:t>N</a:t>
            </a:r>
            <a:endParaRPr lang="en-GB" sz="1400" b="1" dirty="0">
              <a:solidFill>
                <a:srgbClr val="003300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223284" y="1294411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smtClean="0"/>
              <a:t>To subtract decimals we need to keep the decimal points in line.</a:t>
            </a:r>
          </a:p>
        </p:txBody>
      </p:sp>
      <p:grpSp>
        <p:nvGrpSpPr>
          <p:cNvPr id="2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dirty="0" smtClean="0"/>
                <a:t>Subtracting Decimals</a:t>
              </a:r>
              <a:endParaRPr lang="en-GB" sz="2400" b="1" i="1" dirty="0" smtClean="0"/>
            </a:p>
          </p:txBody>
        </p:sp>
      </p:grpSp>
      <p:sp>
        <p:nvSpPr>
          <p:cNvPr id="23" name="TextBox 22"/>
          <p:cNvSpPr txBox="1"/>
          <p:nvPr/>
        </p:nvSpPr>
        <p:spPr>
          <a:xfrm>
            <a:off x="374014" y="1365181"/>
            <a:ext cx="83959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Example 5:      </a:t>
            </a:r>
            <a:r>
              <a:rPr lang="en-GB" b="1" dirty="0" smtClean="0"/>
              <a:t>Work out   6.42  -  0.58</a:t>
            </a:r>
            <a:endParaRPr lang="en-GB" b="1" dirty="0"/>
          </a:p>
        </p:txBody>
      </p:sp>
      <p:grpSp>
        <p:nvGrpSpPr>
          <p:cNvPr id="3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grpSp>
        <p:nvGrpSpPr>
          <p:cNvPr id="6" name="Group 135"/>
          <p:cNvGrpSpPr/>
          <p:nvPr/>
        </p:nvGrpSpPr>
        <p:grpSpPr>
          <a:xfrm>
            <a:off x="600422" y="1794763"/>
            <a:ext cx="7943156" cy="369332"/>
            <a:chOff x="4239489" y="1976528"/>
            <a:chExt cx="3906984" cy="545719"/>
          </a:xfrm>
        </p:grpSpPr>
        <p:sp>
          <p:nvSpPr>
            <p:cNvPr id="60" name="Rounded Rectangle 59"/>
            <p:cNvSpPr/>
            <p:nvPr/>
          </p:nvSpPr>
          <p:spPr>
            <a:xfrm>
              <a:off x="4239489" y="1981160"/>
              <a:ext cx="3906984" cy="536456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FFC000">
                    <a:tint val="66000"/>
                    <a:satMod val="160000"/>
                  </a:srgbClr>
                </a:gs>
                <a:gs pos="50000">
                  <a:srgbClr val="FFC000">
                    <a:tint val="44500"/>
                    <a:satMod val="160000"/>
                  </a:srgbClr>
                </a:gs>
                <a:gs pos="100000">
                  <a:srgbClr val="FFC0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12700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4364181" y="1976528"/>
              <a:ext cx="3657599" cy="5457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 smtClean="0"/>
                <a:t>Write the numbers, biggest on top, with </a:t>
              </a:r>
              <a:r>
                <a:rPr lang="en-GB" b="1" dirty="0" smtClean="0">
                  <a:solidFill>
                    <a:srgbClr val="663300"/>
                  </a:solidFill>
                </a:rPr>
                <a:t>decimal points</a:t>
              </a:r>
              <a:r>
                <a:rPr lang="en-GB" b="1" dirty="0" smtClean="0"/>
                <a:t> in line.</a:t>
              </a:r>
              <a:endParaRPr lang="en-GB" dirty="0"/>
            </a:p>
          </p:txBody>
        </p:sp>
      </p:grpSp>
      <p:sp>
        <p:nvSpPr>
          <p:cNvPr id="24" name="Rounded Rectangle 23"/>
          <p:cNvSpPr/>
          <p:nvPr/>
        </p:nvSpPr>
        <p:spPr>
          <a:xfrm>
            <a:off x="4374283" y="4641738"/>
            <a:ext cx="2050268" cy="715190"/>
          </a:xfrm>
          <a:prstGeom prst="roundRect">
            <a:avLst>
              <a:gd name="adj" fmla="val 13346"/>
            </a:avLst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Box 24"/>
          <p:cNvSpPr txBox="1"/>
          <p:nvPr/>
        </p:nvSpPr>
        <p:spPr>
          <a:xfrm>
            <a:off x="3934729" y="2905567"/>
            <a:ext cx="235826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5000" b="1" dirty="0" smtClean="0"/>
              <a:t>6 . 4 2</a:t>
            </a:r>
            <a:endParaRPr lang="en-GB" sz="5000" b="1" dirty="0"/>
          </a:p>
        </p:txBody>
      </p:sp>
      <p:sp>
        <p:nvSpPr>
          <p:cNvPr id="29" name="TextBox 28"/>
          <p:cNvSpPr txBox="1"/>
          <p:nvPr/>
        </p:nvSpPr>
        <p:spPr>
          <a:xfrm>
            <a:off x="4144486" y="3663973"/>
            <a:ext cx="49731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5000" b="1" dirty="0" smtClean="0"/>
              <a:t>-</a:t>
            </a:r>
            <a:endParaRPr lang="en-GB" sz="5000" b="1" dirty="0"/>
          </a:p>
        </p:txBody>
      </p:sp>
      <p:sp>
        <p:nvSpPr>
          <p:cNvPr id="30" name="TextBox 29"/>
          <p:cNvSpPr txBox="1"/>
          <p:nvPr/>
        </p:nvSpPr>
        <p:spPr>
          <a:xfrm>
            <a:off x="6963756" y="3517727"/>
            <a:ext cx="18881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800" b="1" dirty="0" smtClean="0"/>
              <a:t>12  -  8  =  4</a:t>
            </a:r>
            <a:endParaRPr lang="en-GB" sz="2800" b="1" dirty="0"/>
          </a:p>
        </p:txBody>
      </p:sp>
      <p:sp>
        <p:nvSpPr>
          <p:cNvPr id="31" name="TextBox 30"/>
          <p:cNvSpPr txBox="1"/>
          <p:nvPr/>
        </p:nvSpPr>
        <p:spPr>
          <a:xfrm>
            <a:off x="3934729" y="3697655"/>
            <a:ext cx="235826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5000" b="1" dirty="0" smtClean="0"/>
              <a:t>0 . 5 8</a:t>
            </a:r>
            <a:endParaRPr lang="en-GB" sz="5000" b="1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4460637" y="4525747"/>
            <a:ext cx="1868911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37"/>
          <p:cNvSpPr txBox="1"/>
          <p:nvPr/>
        </p:nvSpPr>
        <p:spPr>
          <a:xfrm>
            <a:off x="5680185" y="2876904"/>
            <a:ext cx="3048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000" b="1" dirty="0" smtClean="0"/>
              <a:t>1</a:t>
            </a:r>
            <a:endParaRPr lang="en-GB" sz="2000" b="1" dirty="0"/>
          </a:p>
        </p:txBody>
      </p:sp>
      <p:sp>
        <p:nvSpPr>
          <p:cNvPr id="39" name="TextBox 38"/>
          <p:cNvSpPr txBox="1"/>
          <p:nvPr/>
        </p:nvSpPr>
        <p:spPr>
          <a:xfrm>
            <a:off x="5654715" y="4562509"/>
            <a:ext cx="634417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5000" b="1" dirty="0" smtClean="0">
                <a:solidFill>
                  <a:srgbClr val="663300"/>
                </a:solidFill>
              </a:rPr>
              <a:t>4</a:t>
            </a:r>
            <a:endParaRPr lang="en-GB" sz="5000" b="1" dirty="0">
              <a:solidFill>
                <a:srgbClr val="663300"/>
              </a:solidFill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5227155" y="4562509"/>
            <a:ext cx="594066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5000" b="1" dirty="0" smtClean="0">
                <a:solidFill>
                  <a:srgbClr val="663300"/>
                </a:solidFill>
              </a:rPr>
              <a:t>8</a:t>
            </a:r>
            <a:endParaRPr lang="en-GB" sz="5000" b="1" dirty="0">
              <a:solidFill>
                <a:srgbClr val="663300"/>
              </a:solidFill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456906" y="4562509"/>
            <a:ext cx="594066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5000" b="1" dirty="0" smtClean="0">
                <a:solidFill>
                  <a:srgbClr val="663300"/>
                </a:solidFill>
              </a:rPr>
              <a:t>5</a:t>
            </a:r>
            <a:endParaRPr lang="en-GB" sz="5000" b="1" dirty="0">
              <a:solidFill>
                <a:srgbClr val="663300"/>
              </a:solidFill>
            </a:endParaRPr>
          </a:p>
        </p:txBody>
      </p:sp>
      <p:grpSp>
        <p:nvGrpSpPr>
          <p:cNvPr id="7" name="Group 84"/>
          <p:cNvGrpSpPr/>
          <p:nvPr/>
        </p:nvGrpSpPr>
        <p:grpSpPr>
          <a:xfrm>
            <a:off x="316377" y="2452115"/>
            <a:ext cx="3693225" cy="320459"/>
            <a:chOff x="415637" y="2540468"/>
            <a:chExt cx="3218212" cy="498764"/>
          </a:xfrm>
        </p:grpSpPr>
        <p:sp>
          <p:nvSpPr>
            <p:cNvPr id="43" name="Pentagon 42"/>
            <p:cNvSpPr/>
            <p:nvPr/>
          </p:nvSpPr>
          <p:spPr>
            <a:xfrm>
              <a:off x="415637" y="2540468"/>
              <a:ext cx="3218212" cy="498764"/>
            </a:xfrm>
            <a:prstGeom prst="homePlate">
              <a:avLst/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3175"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439387" y="2550339"/>
              <a:ext cx="2897579" cy="4790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 smtClean="0"/>
                <a:t>First subtract the HUNDREDTHS DIGITS.</a:t>
              </a:r>
              <a:endParaRPr lang="en-GB" sz="1400" dirty="0"/>
            </a:p>
          </p:txBody>
        </p:sp>
      </p:grpSp>
      <p:grpSp>
        <p:nvGrpSpPr>
          <p:cNvPr id="13" name="Group 87"/>
          <p:cNvGrpSpPr/>
          <p:nvPr/>
        </p:nvGrpSpPr>
        <p:grpSpPr>
          <a:xfrm>
            <a:off x="316377" y="2795873"/>
            <a:ext cx="3693225" cy="523220"/>
            <a:chOff x="415637" y="2490428"/>
            <a:chExt cx="3218212" cy="581879"/>
          </a:xfrm>
        </p:grpSpPr>
        <p:sp>
          <p:nvSpPr>
            <p:cNvPr id="46" name="Pentagon 45"/>
            <p:cNvSpPr/>
            <p:nvPr/>
          </p:nvSpPr>
          <p:spPr>
            <a:xfrm>
              <a:off x="415637" y="2531986"/>
              <a:ext cx="3218212" cy="498763"/>
            </a:xfrm>
            <a:prstGeom prst="homePlate">
              <a:avLst/>
            </a:prstGeom>
            <a:gradFill flip="none" rotWithShape="1">
              <a:gsLst>
                <a:gs pos="0">
                  <a:srgbClr val="FFC000">
                    <a:tint val="66000"/>
                    <a:satMod val="160000"/>
                  </a:srgbClr>
                </a:gs>
                <a:gs pos="50000">
                  <a:srgbClr val="FFC000">
                    <a:tint val="44500"/>
                    <a:satMod val="160000"/>
                  </a:srgbClr>
                </a:gs>
                <a:gs pos="100000">
                  <a:srgbClr val="FFC0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3175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439387" y="2490428"/>
              <a:ext cx="2897579" cy="5818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 smtClean="0"/>
                <a:t>Because the top digit is smaller than the bottom one we have to borrow.</a:t>
              </a:r>
              <a:endParaRPr lang="en-GB" sz="1400" dirty="0"/>
            </a:p>
          </p:txBody>
        </p:sp>
      </p:grpSp>
      <p:grpSp>
        <p:nvGrpSpPr>
          <p:cNvPr id="16" name="Group 90"/>
          <p:cNvGrpSpPr/>
          <p:nvPr/>
        </p:nvGrpSpPr>
        <p:grpSpPr>
          <a:xfrm>
            <a:off x="316377" y="3303925"/>
            <a:ext cx="3693225" cy="523220"/>
            <a:chOff x="415637" y="2490432"/>
            <a:chExt cx="3218212" cy="581880"/>
          </a:xfrm>
        </p:grpSpPr>
        <p:sp>
          <p:nvSpPr>
            <p:cNvPr id="49" name="Pentagon 48"/>
            <p:cNvSpPr/>
            <p:nvPr/>
          </p:nvSpPr>
          <p:spPr>
            <a:xfrm>
              <a:off x="415637" y="2531991"/>
              <a:ext cx="3218212" cy="498764"/>
            </a:xfrm>
            <a:prstGeom prst="homePlate">
              <a:avLst/>
            </a:prstGeom>
            <a:gradFill flip="none" rotWithShape="1">
              <a:gsLst>
                <a:gs pos="0">
                  <a:srgbClr val="FFC000">
                    <a:tint val="66000"/>
                    <a:satMod val="160000"/>
                  </a:srgbClr>
                </a:gs>
                <a:gs pos="50000">
                  <a:srgbClr val="FFC000">
                    <a:tint val="44500"/>
                    <a:satMod val="160000"/>
                  </a:srgbClr>
                </a:gs>
                <a:gs pos="100000">
                  <a:srgbClr val="FFC0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3175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439387" y="2490432"/>
              <a:ext cx="2897579" cy="5818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 smtClean="0"/>
                <a:t>Reduce the 4 by 1, to make it into 3.  Then put a 1 in front of the 2 to make it 12.</a:t>
              </a:r>
              <a:endParaRPr lang="en-GB" sz="1400" dirty="0"/>
            </a:p>
          </p:txBody>
        </p:sp>
      </p:grpSp>
      <p:grpSp>
        <p:nvGrpSpPr>
          <p:cNvPr id="19" name="Group 96"/>
          <p:cNvGrpSpPr/>
          <p:nvPr/>
        </p:nvGrpSpPr>
        <p:grpSpPr>
          <a:xfrm>
            <a:off x="316377" y="4203257"/>
            <a:ext cx="3693225" cy="523220"/>
            <a:chOff x="415637" y="2490429"/>
            <a:chExt cx="3218212" cy="581879"/>
          </a:xfrm>
        </p:grpSpPr>
        <p:sp>
          <p:nvSpPr>
            <p:cNvPr id="52" name="Pentagon 51"/>
            <p:cNvSpPr/>
            <p:nvPr/>
          </p:nvSpPr>
          <p:spPr>
            <a:xfrm>
              <a:off x="415637" y="2531987"/>
              <a:ext cx="3218212" cy="498763"/>
            </a:xfrm>
            <a:prstGeom prst="homePlate">
              <a:avLst/>
            </a:prstGeom>
            <a:gradFill flip="none" rotWithShape="1">
              <a:gsLst>
                <a:gs pos="0">
                  <a:srgbClr val="FFC000">
                    <a:tint val="66000"/>
                    <a:satMod val="160000"/>
                  </a:srgbClr>
                </a:gs>
                <a:gs pos="50000">
                  <a:srgbClr val="FFC000">
                    <a:tint val="44500"/>
                    <a:satMod val="160000"/>
                  </a:srgbClr>
                </a:gs>
                <a:gs pos="100000">
                  <a:srgbClr val="FFC0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3175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439387" y="2490429"/>
              <a:ext cx="2897579" cy="5818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 smtClean="0"/>
                <a:t>Again, the top digit is smaller than the bottom one, so we have to borrow.</a:t>
              </a:r>
              <a:endParaRPr lang="en-GB" sz="1400" dirty="0"/>
            </a:p>
          </p:txBody>
        </p:sp>
      </p:grpSp>
      <p:cxnSp>
        <p:nvCxnSpPr>
          <p:cNvPr id="54" name="Straight Connector 53"/>
          <p:cNvCxnSpPr/>
          <p:nvPr/>
        </p:nvCxnSpPr>
        <p:spPr>
          <a:xfrm flipV="1">
            <a:off x="5431687" y="3071225"/>
            <a:ext cx="296883" cy="581892"/>
          </a:xfrm>
          <a:prstGeom prst="line">
            <a:avLst/>
          </a:prstGeom>
          <a:ln w="114300">
            <a:solidFill>
              <a:srgbClr val="FF9900">
                <a:alpha val="9098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TextBox 54"/>
          <p:cNvSpPr txBox="1"/>
          <p:nvPr/>
        </p:nvSpPr>
        <p:spPr>
          <a:xfrm>
            <a:off x="5206055" y="2708663"/>
            <a:ext cx="42157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3400" b="1" dirty="0" smtClean="0"/>
              <a:t>3</a:t>
            </a:r>
            <a:endParaRPr lang="en-GB" sz="3400" b="1" dirty="0"/>
          </a:p>
        </p:txBody>
      </p:sp>
      <p:sp>
        <p:nvSpPr>
          <p:cNvPr id="56" name="TextBox 55"/>
          <p:cNvSpPr txBox="1"/>
          <p:nvPr/>
        </p:nvSpPr>
        <p:spPr>
          <a:xfrm>
            <a:off x="5124136" y="2759208"/>
            <a:ext cx="3048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000" b="1" dirty="0" smtClean="0"/>
              <a:t>1</a:t>
            </a:r>
            <a:endParaRPr lang="en-GB" sz="2000" b="1" dirty="0"/>
          </a:p>
        </p:txBody>
      </p:sp>
      <p:sp>
        <p:nvSpPr>
          <p:cNvPr id="57" name="TextBox 56"/>
          <p:cNvSpPr txBox="1"/>
          <p:nvPr/>
        </p:nvSpPr>
        <p:spPr>
          <a:xfrm>
            <a:off x="4329311" y="2708663"/>
            <a:ext cx="42157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3400" b="1" dirty="0" smtClean="0"/>
              <a:t>5</a:t>
            </a:r>
            <a:endParaRPr lang="en-GB" sz="3400" b="1" dirty="0"/>
          </a:p>
        </p:txBody>
      </p:sp>
      <p:sp>
        <p:nvSpPr>
          <p:cNvPr id="58" name="TextBox 57"/>
          <p:cNvSpPr txBox="1"/>
          <p:nvPr/>
        </p:nvSpPr>
        <p:spPr>
          <a:xfrm>
            <a:off x="6963756" y="4116440"/>
            <a:ext cx="18881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800" b="1" dirty="0" smtClean="0"/>
              <a:t>13  -  5  =  8</a:t>
            </a:r>
            <a:endParaRPr lang="en-GB" sz="2800" b="1" dirty="0"/>
          </a:p>
        </p:txBody>
      </p:sp>
      <p:sp>
        <p:nvSpPr>
          <p:cNvPr id="59" name="TextBox 58"/>
          <p:cNvSpPr txBox="1"/>
          <p:nvPr/>
        </p:nvSpPr>
        <p:spPr>
          <a:xfrm>
            <a:off x="6963756" y="4715152"/>
            <a:ext cx="18881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800" b="1" dirty="0" smtClean="0"/>
              <a:t>5  -  0  =  5</a:t>
            </a:r>
            <a:endParaRPr lang="en-GB" sz="2800" b="1" dirty="0"/>
          </a:p>
        </p:txBody>
      </p:sp>
      <p:grpSp>
        <p:nvGrpSpPr>
          <p:cNvPr id="20" name="Group 108"/>
          <p:cNvGrpSpPr/>
          <p:nvPr/>
        </p:nvGrpSpPr>
        <p:grpSpPr>
          <a:xfrm>
            <a:off x="316377" y="4711316"/>
            <a:ext cx="3693225" cy="523220"/>
            <a:chOff x="415637" y="2490429"/>
            <a:chExt cx="3218212" cy="581879"/>
          </a:xfrm>
        </p:grpSpPr>
        <p:sp>
          <p:nvSpPr>
            <p:cNvPr id="63" name="Pentagon 62"/>
            <p:cNvSpPr/>
            <p:nvPr/>
          </p:nvSpPr>
          <p:spPr>
            <a:xfrm>
              <a:off x="415637" y="2531987"/>
              <a:ext cx="3218212" cy="498763"/>
            </a:xfrm>
            <a:prstGeom prst="homePlate">
              <a:avLst/>
            </a:prstGeom>
            <a:gradFill flip="none" rotWithShape="1">
              <a:gsLst>
                <a:gs pos="0">
                  <a:srgbClr val="FFC000">
                    <a:tint val="66000"/>
                    <a:satMod val="160000"/>
                  </a:srgbClr>
                </a:gs>
                <a:gs pos="50000">
                  <a:srgbClr val="FFC000">
                    <a:tint val="44500"/>
                    <a:satMod val="160000"/>
                  </a:srgbClr>
                </a:gs>
                <a:gs pos="100000">
                  <a:srgbClr val="FFC0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3175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4" name="TextBox 63"/>
            <p:cNvSpPr txBox="1"/>
            <p:nvPr/>
          </p:nvSpPr>
          <p:spPr>
            <a:xfrm>
              <a:off x="439387" y="2490429"/>
              <a:ext cx="2897579" cy="5818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 smtClean="0"/>
                <a:t>Reduce the 6 by 1, to make it into 5.  Then put a 1 in front of the 3 to make it 13.</a:t>
              </a:r>
              <a:endParaRPr lang="en-GB" sz="1400" dirty="0"/>
            </a:p>
          </p:txBody>
        </p:sp>
      </p:grpSp>
      <p:grpSp>
        <p:nvGrpSpPr>
          <p:cNvPr id="21" name="Group 111"/>
          <p:cNvGrpSpPr/>
          <p:nvPr/>
        </p:nvGrpSpPr>
        <p:grpSpPr>
          <a:xfrm>
            <a:off x="316377" y="5254874"/>
            <a:ext cx="3693225" cy="320459"/>
            <a:chOff x="415637" y="2540464"/>
            <a:chExt cx="3218212" cy="498764"/>
          </a:xfrm>
        </p:grpSpPr>
        <p:sp>
          <p:nvSpPr>
            <p:cNvPr id="66" name="Pentagon 65"/>
            <p:cNvSpPr/>
            <p:nvPr/>
          </p:nvSpPr>
          <p:spPr>
            <a:xfrm>
              <a:off x="415637" y="2540464"/>
              <a:ext cx="3218212" cy="498764"/>
            </a:xfrm>
            <a:prstGeom prst="homePlate">
              <a:avLst/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3175"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7" name="TextBox 66"/>
            <p:cNvSpPr txBox="1"/>
            <p:nvPr/>
          </p:nvSpPr>
          <p:spPr>
            <a:xfrm>
              <a:off x="439387" y="2550336"/>
              <a:ext cx="2897579" cy="4790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 smtClean="0"/>
                <a:t>Finally subtract the UNITS DIGITS.</a:t>
              </a:r>
              <a:endParaRPr lang="en-GB" sz="1400" dirty="0"/>
            </a:p>
          </p:txBody>
        </p:sp>
      </p:grpSp>
      <p:cxnSp>
        <p:nvCxnSpPr>
          <p:cNvPr id="68" name="Straight Connector 67"/>
          <p:cNvCxnSpPr/>
          <p:nvPr/>
        </p:nvCxnSpPr>
        <p:spPr>
          <a:xfrm flipV="1">
            <a:off x="4637886" y="3071225"/>
            <a:ext cx="296883" cy="581892"/>
          </a:xfrm>
          <a:prstGeom prst="line">
            <a:avLst/>
          </a:prstGeom>
          <a:ln w="114300">
            <a:solidFill>
              <a:srgbClr val="FF9900">
                <a:alpha val="9098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TextBox 68"/>
          <p:cNvSpPr txBox="1"/>
          <p:nvPr/>
        </p:nvSpPr>
        <p:spPr>
          <a:xfrm>
            <a:off x="4970297" y="4565314"/>
            <a:ext cx="38597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5000" b="1" dirty="0" smtClean="0">
                <a:solidFill>
                  <a:srgbClr val="663300"/>
                </a:solidFill>
              </a:rPr>
              <a:t>.</a:t>
            </a:r>
            <a:endParaRPr lang="en-GB" sz="5000" b="1" dirty="0">
              <a:solidFill>
                <a:srgbClr val="663300"/>
              </a:solidFill>
            </a:endParaRPr>
          </a:p>
        </p:txBody>
      </p:sp>
      <p:grpSp>
        <p:nvGrpSpPr>
          <p:cNvPr id="22" name="Group 93"/>
          <p:cNvGrpSpPr/>
          <p:nvPr/>
        </p:nvGrpSpPr>
        <p:grpSpPr>
          <a:xfrm>
            <a:off x="316377" y="3859496"/>
            <a:ext cx="3693225" cy="320459"/>
            <a:chOff x="415637" y="2540471"/>
            <a:chExt cx="3218212" cy="498765"/>
          </a:xfrm>
        </p:grpSpPr>
        <p:sp>
          <p:nvSpPr>
            <p:cNvPr id="71" name="Pentagon 70"/>
            <p:cNvSpPr/>
            <p:nvPr/>
          </p:nvSpPr>
          <p:spPr>
            <a:xfrm>
              <a:off x="415637" y="2540471"/>
              <a:ext cx="3218212" cy="498765"/>
            </a:xfrm>
            <a:prstGeom prst="homePlate">
              <a:avLst/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3175"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439387" y="2550340"/>
              <a:ext cx="2897579" cy="4790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 smtClean="0"/>
                <a:t>Then subtract the TENTHS DIGITS.</a:t>
              </a:r>
              <a:endParaRPr lang="en-GB" sz="1400" dirty="0"/>
            </a:p>
          </p:txBody>
        </p:sp>
      </p:grpSp>
      <p:cxnSp>
        <p:nvCxnSpPr>
          <p:cNvPr id="74" name="Straight Connector 73"/>
          <p:cNvCxnSpPr/>
          <p:nvPr/>
        </p:nvCxnSpPr>
        <p:spPr>
          <a:xfrm>
            <a:off x="4460637" y="5491182"/>
            <a:ext cx="1868911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1860937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"/>
                            </p:stCondLst>
                            <p:childTnLst>
                              <p:par>
                                <p:cTn id="4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0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500"/>
                            </p:stCondLst>
                            <p:childTnLst>
                              <p:par>
                                <p:cTn id="5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00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000"/>
                            </p:stCondLst>
                            <p:childTnLst>
                              <p:par>
                                <p:cTn id="8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500"/>
                            </p:stCondLst>
                            <p:childTnLst>
                              <p:par>
                                <p:cTn id="9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20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1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00"/>
                            </p:stCondLst>
                            <p:childTnLst>
                              <p:par>
                                <p:cTn id="10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5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500"/>
                            </p:stCondLst>
                            <p:childTnLst>
                              <p:par>
                                <p:cTn id="1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 animBg="1"/>
      <p:bldP spid="25" grpId="0"/>
      <p:bldP spid="29" grpId="0"/>
      <p:bldP spid="30" grpId="0"/>
      <p:bldP spid="31" grpId="0"/>
      <p:bldP spid="38" grpId="0"/>
      <p:bldP spid="39" grpId="0"/>
      <p:bldP spid="40" grpId="0"/>
      <p:bldP spid="41" grpId="0"/>
      <p:bldP spid="55" grpId="0"/>
      <p:bldP spid="56" grpId="0"/>
      <p:bldP spid="57" grpId="0"/>
      <p:bldP spid="58" grpId="0"/>
      <p:bldP spid="59" grpId="0"/>
      <p:bldP spid="6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Subtracting Decimals</a:t>
            </a:r>
            <a:endParaRPr lang="en-GB" b="1" i="1" dirty="0" smtClean="0"/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 smtClean="0">
                <a:solidFill>
                  <a:srgbClr val="003300"/>
                </a:solidFill>
              </a:rPr>
              <a:t>N</a:t>
            </a:r>
            <a:endParaRPr lang="en-GB" sz="1400" b="1" dirty="0">
              <a:solidFill>
                <a:srgbClr val="003300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223284" y="1294411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smtClean="0"/>
              <a:t>To subtract decimals we need to keep the decimal points in line.</a:t>
            </a:r>
          </a:p>
        </p:txBody>
      </p:sp>
      <p:grpSp>
        <p:nvGrpSpPr>
          <p:cNvPr id="2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dirty="0" smtClean="0"/>
                <a:t>Subtracting Decimals</a:t>
              </a:r>
              <a:endParaRPr lang="en-GB" sz="2400" b="1" i="1" dirty="0" smtClean="0"/>
            </a:p>
          </p:txBody>
        </p:sp>
      </p:grpSp>
      <p:sp>
        <p:nvSpPr>
          <p:cNvPr id="23" name="TextBox 22"/>
          <p:cNvSpPr txBox="1"/>
          <p:nvPr/>
        </p:nvSpPr>
        <p:spPr>
          <a:xfrm>
            <a:off x="374014" y="1365181"/>
            <a:ext cx="83959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Example 6:      </a:t>
            </a:r>
            <a:r>
              <a:rPr lang="en-GB" b="1" dirty="0" smtClean="0"/>
              <a:t>Work out 83.72  -  7.53</a:t>
            </a:r>
            <a:endParaRPr lang="en-GB" b="1" dirty="0"/>
          </a:p>
        </p:txBody>
      </p:sp>
      <p:grpSp>
        <p:nvGrpSpPr>
          <p:cNvPr id="3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grpSp>
        <p:nvGrpSpPr>
          <p:cNvPr id="6" name="Group 135"/>
          <p:cNvGrpSpPr/>
          <p:nvPr/>
        </p:nvGrpSpPr>
        <p:grpSpPr>
          <a:xfrm>
            <a:off x="600422" y="1794763"/>
            <a:ext cx="7943156" cy="369332"/>
            <a:chOff x="4239489" y="1976528"/>
            <a:chExt cx="3906984" cy="545719"/>
          </a:xfrm>
        </p:grpSpPr>
        <p:sp>
          <p:nvSpPr>
            <p:cNvPr id="60" name="Rounded Rectangle 59"/>
            <p:cNvSpPr/>
            <p:nvPr/>
          </p:nvSpPr>
          <p:spPr>
            <a:xfrm>
              <a:off x="4239489" y="1981160"/>
              <a:ext cx="3906984" cy="536456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FFC000">
                    <a:tint val="66000"/>
                    <a:satMod val="160000"/>
                  </a:srgbClr>
                </a:gs>
                <a:gs pos="50000">
                  <a:srgbClr val="FFC000">
                    <a:tint val="44500"/>
                    <a:satMod val="160000"/>
                  </a:srgbClr>
                </a:gs>
                <a:gs pos="100000">
                  <a:srgbClr val="FFC0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12700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4364181" y="1976528"/>
              <a:ext cx="3657599" cy="5457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 smtClean="0"/>
                <a:t>Write the numbers, biggest on top, with </a:t>
              </a:r>
              <a:r>
                <a:rPr lang="en-GB" b="1" dirty="0" smtClean="0">
                  <a:solidFill>
                    <a:srgbClr val="663300"/>
                  </a:solidFill>
                </a:rPr>
                <a:t>decimal points</a:t>
              </a:r>
              <a:r>
                <a:rPr lang="en-GB" b="1" dirty="0" smtClean="0"/>
                <a:t> in line.</a:t>
              </a:r>
              <a:endParaRPr lang="en-GB" dirty="0"/>
            </a:p>
          </p:txBody>
        </p:sp>
      </p:grpSp>
      <p:sp>
        <p:nvSpPr>
          <p:cNvPr id="24" name="Rounded Rectangle 23"/>
          <p:cNvSpPr/>
          <p:nvPr/>
        </p:nvSpPr>
        <p:spPr>
          <a:xfrm>
            <a:off x="4415132" y="4641738"/>
            <a:ext cx="2421409" cy="715190"/>
          </a:xfrm>
          <a:prstGeom prst="roundRect">
            <a:avLst>
              <a:gd name="adj" fmla="val 13346"/>
            </a:avLst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Box 24"/>
          <p:cNvSpPr txBox="1"/>
          <p:nvPr/>
        </p:nvSpPr>
        <p:spPr>
          <a:xfrm>
            <a:off x="4385218" y="2905567"/>
            <a:ext cx="235826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5000" b="1" dirty="0" smtClean="0"/>
              <a:t>8 3 . 7 2</a:t>
            </a:r>
            <a:endParaRPr lang="en-GB" sz="5000" b="1" dirty="0"/>
          </a:p>
        </p:txBody>
      </p:sp>
      <p:sp>
        <p:nvSpPr>
          <p:cNvPr id="29" name="TextBox 28"/>
          <p:cNvSpPr txBox="1"/>
          <p:nvPr/>
        </p:nvSpPr>
        <p:spPr>
          <a:xfrm>
            <a:off x="4144486" y="3663973"/>
            <a:ext cx="49731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5000" b="1" dirty="0" smtClean="0"/>
              <a:t>-</a:t>
            </a:r>
            <a:endParaRPr lang="en-GB" sz="5000" b="1" dirty="0"/>
          </a:p>
        </p:txBody>
      </p:sp>
      <p:sp>
        <p:nvSpPr>
          <p:cNvPr id="30" name="TextBox 29"/>
          <p:cNvSpPr txBox="1"/>
          <p:nvPr/>
        </p:nvSpPr>
        <p:spPr>
          <a:xfrm>
            <a:off x="6963756" y="3517727"/>
            <a:ext cx="18881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800" b="1" dirty="0" smtClean="0"/>
              <a:t>12  -  3  =  9</a:t>
            </a:r>
            <a:endParaRPr lang="en-GB" sz="2800" b="1" dirty="0"/>
          </a:p>
        </p:txBody>
      </p:sp>
      <p:sp>
        <p:nvSpPr>
          <p:cNvPr id="31" name="TextBox 30"/>
          <p:cNvSpPr txBox="1"/>
          <p:nvPr/>
        </p:nvSpPr>
        <p:spPr>
          <a:xfrm>
            <a:off x="4398401" y="3697655"/>
            <a:ext cx="235826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5000" b="1" dirty="0" smtClean="0"/>
              <a:t>7 . 5 3</a:t>
            </a:r>
            <a:endParaRPr lang="en-GB" sz="5000" b="1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4460637" y="4525747"/>
            <a:ext cx="2307772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37"/>
          <p:cNvSpPr txBox="1"/>
          <p:nvPr/>
        </p:nvSpPr>
        <p:spPr>
          <a:xfrm>
            <a:off x="6148007" y="2876904"/>
            <a:ext cx="3048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000" b="1" dirty="0" smtClean="0"/>
              <a:t>1</a:t>
            </a:r>
            <a:endParaRPr lang="en-GB" sz="2000" b="1" dirty="0"/>
          </a:p>
        </p:txBody>
      </p:sp>
      <p:sp>
        <p:nvSpPr>
          <p:cNvPr id="39" name="TextBox 38"/>
          <p:cNvSpPr txBox="1"/>
          <p:nvPr/>
        </p:nvSpPr>
        <p:spPr>
          <a:xfrm>
            <a:off x="6117276" y="4562509"/>
            <a:ext cx="634417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5000" b="1" dirty="0" smtClean="0">
                <a:solidFill>
                  <a:srgbClr val="663300"/>
                </a:solidFill>
              </a:rPr>
              <a:t>9</a:t>
            </a:r>
            <a:endParaRPr lang="en-GB" sz="5000" b="1" dirty="0">
              <a:solidFill>
                <a:srgbClr val="663300"/>
              </a:solidFill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5695326" y="4562509"/>
            <a:ext cx="594066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5000" b="1" dirty="0" smtClean="0">
                <a:solidFill>
                  <a:srgbClr val="663300"/>
                </a:solidFill>
              </a:rPr>
              <a:t>1</a:t>
            </a:r>
            <a:endParaRPr lang="en-GB" sz="5000" b="1" dirty="0">
              <a:solidFill>
                <a:srgbClr val="663300"/>
              </a:solidFill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919467" y="4562509"/>
            <a:ext cx="594066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5000" b="1" dirty="0" smtClean="0">
                <a:solidFill>
                  <a:srgbClr val="663300"/>
                </a:solidFill>
              </a:rPr>
              <a:t>6</a:t>
            </a:r>
            <a:endParaRPr lang="en-GB" sz="5000" b="1" dirty="0">
              <a:solidFill>
                <a:srgbClr val="663300"/>
              </a:solidFill>
            </a:endParaRPr>
          </a:p>
        </p:txBody>
      </p:sp>
      <p:grpSp>
        <p:nvGrpSpPr>
          <p:cNvPr id="7" name="Group 84"/>
          <p:cNvGrpSpPr/>
          <p:nvPr/>
        </p:nvGrpSpPr>
        <p:grpSpPr>
          <a:xfrm>
            <a:off x="316377" y="2452115"/>
            <a:ext cx="3693225" cy="320459"/>
            <a:chOff x="415637" y="2540468"/>
            <a:chExt cx="3218212" cy="498764"/>
          </a:xfrm>
        </p:grpSpPr>
        <p:sp>
          <p:nvSpPr>
            <p:cNvPr id="43" name="Pentagon 42"/>
            <p:cNvSpPr/>
            <p:nvPr/>
          </p:nvSpPr>
          <p:spPr>
            <a:xfrm>
              <a:off x="415637" y="2540468"/>
              <a:ext cx="3218212" cy="498764"/>
            </a:xfrm>
            <a:prstGeom prst="homePlate">
              <a:avLst/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3175"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439387" y="2550339"/>
              <a:ext cx="2897579" cy="4790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 smtClean="0"/>
                <a:t>First subtract the HUNDREDTHS DIGITS.</a:t>
              </a:r>
              <a:endParaRPr lang="en-GB" sz="1400" dirty="0"/>
            </a:p>
          </p:txBody>
        </p:sp>
      </p:grpSp>
      <p:grpSp>
        <p:nvGrpSpPr>
          <p:cNvPr id="13" name="Group 87"/>
          <p:cNvGrpSpPr/>
          <p:nvPr/>
        </p:nvGrpSpPr>
        <p:grpSpPr>
          <a:xfrm>
            <a:off x="316377" y="2795873"/>
            <a:ext cx="3693225" cy="523220"/>
            <a:chOff x="415637" y="2490428"/>
            <a:chExt cx="3218212" cy="581879"/>
          </a:xfrm>
        </p:grpSpPr>
        <p:sp>
          <p:nvSpPr>
            <p:cNvPr id="46" name="Pentagon 45"/>
            <p:cNvSpPr/>
            <p:nvPr/>
          </p:nvSpPr>
          <p:spPr>
            <a:xfrm>
              <a:off x="415637" y="2531986"/>
              <a:ext cx="3218212" cy="498763"/>
            </a:xfrm>
            <a:prstGeom prst="homePlate">
              <a:avLst/>
            </a:prstGeom>
            <a:gradFill flip="none" rotWithShape="1">
              <a:gsLst>
                <a:gs pos="0">
                  <a:srgbClr val="FFC000">
                    <a:tint val="66000"/>
                    <a:satMod val="160000"/>
                  </a:srgbClr>
                </a:gs>
                <a:gs pos="50000">
                  <a:srgbClr val="FFC000">
                    <a:tint val="44500"/>
                    <a:satMod val="160000"/>
                  </a:srgbClr>
                </a:gs>
                <a:gs pos="100000">
                  <a:srgbClr val="FFC0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3175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439387" y="2490428"/>
              <a:ext cx="2897579" cy="5818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 smtClean="0"/>
                <a:t>Because the top digit is smaller than the bottom one we have to borrow.</a:t>
              </a:r>
              <a:endParaRPr lang="en-GB" sz="1400" dirty="0"/>
            </a:p>
          </p:txBody>
        </p:sp>
      </p:grpSp>
      <p:grpSp>
        <p:nvGrpSpPr>
          <p:cNvPr id="16" name="Group 90"/>
          <p:cNvGrpSpPr/>
          <p:nvPr/>
        </p:nvGrpSpPr>
        <p:grpSpPr>
          <a:xfrm>
            <a:off x="316377" y="3303925"/>
            <a:ext cx="3693225" cy="523220"/>
            <a:chOff x="415637" y="2490432"/>
            <a:chExt cx="3218212" cy="581880"/>
          </a:xfrm>
        </p:grpSpPr>
        <p:sp>
          <p:nvSpPr>
            <p:cNvPr id="49" name="Pentagon 48"/>
            <p:cNvSpPr/>
            <p:nvPr/>
          </p:nvSpPr>
          <p:spPr>
            <a:xfrm>
              <a:off x="415637" y="2531991"/>
              <a:ext cx="3218212" cy="498764"/>
            </a:xfrm>
            <a:prstGeom prst="homePlate">
              <a:avLst/>
            </a:prstGeom>
            <a:gradFill flip="none" rotWithShape="1">
              <a:gsLst>
                <a:gs pos="0">
                  <a:srgbClr val="FFC000">
                    <a:tint val="66000"/>
                    <a:satMod val="160000"/>
                  </a:srgbClr>
                </a:gs>
                <a:gs pos="50000">
                  <a:srgbClr val="FFC000">
                    <a:tint val="44500"/>
                    <a:satMod val="160000"/>
                  </a:srgbClr>
                </a:gs>
                <a:gs pos="100000">
                  <a:srgbClr val="FFC0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3175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439387" y="2490432"/>
              <a:ext cx="2897579" cy="5818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 smtClean="0"/>
                <a:t>Reduce the 7 by 1, to make it into 6.  Then put a 1 in front of the 2 to make it 12.</a:t>
              </a:r>
              <a:endParaRPr lang="en-GB" sz="1400" dirty="0"/>
            </a:p>
          </p:txBody>
        </p:sp>
      </p:grpSp>
      <p:grpSp>
        <p:nvGrpSpPr>
          <p:cNvPr id="19" name="Group 93"/>
          <p:cNvGrpSpPr/>
          <p:nvPr/>
        </p:nvGrpSpPr>
        <p:grpSpPr>
          <a:xfrm>
            <a:off x="316377" y="3850434"/>
            <a:ext cx="3693225" cy="320459"/>
            <a:chOff x="415637" y="2540471"/>
            <a:chExt cx="3218212" cy="498765"/>
          </a:xfrm>
        </p:grpSpPr>
        <p:sp>
          <p:nvSpPr>
            <p:cNvPr id="52" name="Pentagon 51"/>
            <p:cNvSpPr/>
            <p:nvPr/>
          </p:nvSpPr>
          <p:spPr>
            <a:xfrm>
              <a:off x="415637" y="2540471"/>
              <a:ext cx="3218212" cy="498765"/>
            </a:xfrm>
            <a:prstGeom prst="homePlate">
              <a:avLst/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3175"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439387" y="2550339"/>
              <a:ext cx="2897579" cy="4790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 smtClean="0"/>
                <a:t>Then subtract the TENTHS DIGITS.</a:t>
              </a:r>
              <a:endParaRPr lang="en-GB" sz="1400" dirty="0"/>
            </a:p>
          </p:txBody>
        </p:sp>
      </p:grpSp>
      <p:grpSp>
        <p:nvGrpSpPr>
          <p:cNvPr id="20" name="Group 96"/>
          <p:cNvGrpSpPr/>
          <p:nvPr/>
        </p:nvGrpSpPr>
        <p:grpSpPr>
          <a:xfrm>
            <a:off x="316377" y="4573461"/>
            <a:ext cx="3693225" cy="523220"/>
            <a:chOff x="415637" y="2490429"/>
            <a:chExt cx="3218212" cy="581879"/>
          </a:xfrm>
        </p:grpSpPr>
        <p:sp>
          <p:nvSpPr>
            <p:cNvPr id="55" name="Pentagon 54"/>
            <p:cNvSpPr/>
            <p:nvPr/>
          </p:nvSpPr>
          <p:spPr>
            <a:xfrm>
              <a:off x="415637" y="2531987"/>
              <a:ext cx="3218212" cy="498763"/>
            </a:xfrm>
            <a:prstGeom prst="homePlate">
              <a:avLst/>
            </a:prstGeom>
            <a:gradFill flip="none" rotWithShape="1">
              <a:gsLst>
                <a:gs pos="0">
                  <a:srgbClr val="FFC000">
                    <a:tint val="66000"/>
                    <a:satMod val="160000"/>
                  </a:srgbClr>
                </a:gs>
                <a:gs pos="50000">
                  <a:srgbClr val="FFC000">
                    <a:tint val="44500"/>
                    <a:satMod val="160000"/>
                  </a:srgbClr>
                </a:gs>
                <a:gs pos="100000">
                  <a:srgbClr val="FFC0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3175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6" name="TextBox 55"/>
            <p:cNvSpPr txBox="1"/>
            <p:nvPr/>
          </p:nvSpPr>
          <p:spPr>
            <a:xfrm>
              <a:off x="439387" y="2490429"/>
              <a:ext cx="2897579" cy="5818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 smtClean="0"/>
                <a:t>Again, the top digit is smaller than the bottom one, so we have to borrow.</a:t>
              </a:r>
              <a:endParaRPr lang="en-GB" sz="1400" dirty="0"/>
            </a:p>
          </p:txBody>
        </p:sp>
      </p:grpSp>
      <p:cxnSp>
        <p:nvCxnSpPr>
          <p:cNvPr id="57" name="Straight Connector 56"/>
          <p:cNvCxnSpPr/>
          <p:nvPr/>
        </p:nvCxnSpPr>
        <p:spPr>
          <a:xfrm flipV="1">
            <a:off x="5840142" y="3071225"/>
            <a:ext cx="296883" cy="581892"/>
          </a:xfrm>
          <a:prstGeom prst="line">
            <a:avLst/>
          </a:prstGeom>
          <a:ln w="114300">
            <a:solidFill>
              <a:srgbClr val="FF9900">
                <a:alpha val="9098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TextBox 57"/>
          <p:cNvSpPr txBox="1"/>
          <p:nvPr/>
        </p:nvSpPr>
        <p:spPr>
          <a:xfrm>
            <a:off x="5574318" y="2708663"/>
            <a:ext cx="42157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3400" b="1" dirty="0" smtClean="0"/>
              <a:t>6</a:t>
            </a:r>
            <a:endParaRPr lang="en-GB" sz="3400" b="1" dirty="0"/>
          </a:p>
        </p:txBody>
      </p:sp>
      <p:sp>
        <p:nvSpPr>
          <p:cNvPr id="59" name="TextBox 58"/>
          <p:cNvSpPr txBox="1"/>
          <p:nvPr/>
        </p:nvSpPr>
        <p:spPr>
          <a:xfrm>
            <a:off x="4896161" y="2876904"/>
            <a:ext cx="3048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000" b="1" dirty="0" smtClean="0"/>
              <a:t>1</a:t>
            </a:r>
            <a:endParaRPr lang="en-GB" sz="2000" b="1" dirty="0"/>
          </a:p>
        </p:txBody>
      </p:sp>
      <p:sp>
        <p:nvSpPr>
          <p:cNvPr id="62" name="TextBox 61"/>
          <p:cNvSpPr txBox="1"/>
          <p:nvPr/>
        </p:nvSpPr>
        <p:spPr>
          <a:xfrm>
            <a:off x="4456067" y="2708663"/>
            <a:ext cx="42157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3400" b="1" dirty="0" smtClean="0"/>
              <a:t>7</a:t>
            </a:r>
            <a:endParaRPr lang="en-GB" sz="3400" b="1" dirty="0"/>
          </a:p>
        </p:txBody>
      </p:sp>
      <p:sp>
        <p:nvSpPr>
          <p:cNvPr id="63" name="TextBox 62"/>
          <p:cNvSpPr txBox="1"/>
          <p:nvPr/>
        </p:nvSpPr>
        <p:spPr>
          <a:xfrm>
            <a:off x="6963756" y="4116440"/>
            <a:ext cx="18881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800" b="1" dirty="0" smtClean="0"/>
              <a:t>6  -  5  =  1</a:t>
            </a:r>
            <a:endParaRPr lang="en-GB" sz="2800" b="1" dirty="0"/>
          </a:p>
        </p:txBody>
      </p:sp>
      <p:sp>
        <p:nvSpPr>
          <p:cNvPr id="64" name="TextBox 63"/>
          <p:cNvSpPr txBox="1"/>
          <p:nvPr/>
        </p:nvSpPr>
        <p:spPr>
          <a:xfrm>
            <a:off x="6963756" y="4715152"/>
            <a:ext cx="18881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800" b="1" dirty="0" smtClean="0"/>
              <a:t>13  -  7  =  6</a:t>
            </a:r>
            <a:endParaRPr lang="en-GB" sz="2800" b="1" dirty="0"/>
          </a:p>
        </p:txBody>
      </p:sp>
      <p:grpSp>
        <p:nvGrpSpPr>
          <p:cNvPr id="21" name="Group 108"/>
          <p:cNvGrpSpPr/>
          <p:nvPr/>
        </p:nvGrpSpPr>
        <p:grpSpPr>
          <a:xfrm>
            <a:off x="316377" y="5081520"/>
            <a:ext cx="3693225" cy="523220"/>
            <a:chOff x="415637" y="2490429"/>
            <a:chExt cx="3218212" cy="581879"/>
          </a:xfrm>
        </p:grpSpPr>
        <p:sp>
          <p:nvSpPr>
            <p:cNvPr id="66" name="Pentagon 65"/>
            <p:cNvSpPr/>
            <p:nvPr/>
          </p:nvSpPr>
          <p:spPr>
            <a:xfrm>
              <a:off x="415637" y="2531987"/>
              <a:ext cx="3218212" cy="498763"/>
            </a:xfrm>
            <a:prstGeom prst="homePlate">
              <a:avLst/>
            </a:prstGeom>
            <a:gradFill flip="none" rotWithShape="1">
              <a:gsLst>
                <a:gs pos="0">
                  <a:srgbClr val="FFC000">
                    <a:tint val="66000"/>
                    <a:satMod val="160000"/>
                  </a:srgbClr>
                </a:gs>
                <a:gs pos="50000">
                  <a:srgbClr val="FFC000">
                    <a:tint val="44500"/>
                    <a:satMod val="160000"/>
                  </a:srgbClr>
                </a:gs>
                <a:gs pos="100000">
                  <a:srgbClr val="FFC0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3175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7" name="TextBox 66"/>
            <p:cNvSpPr txBox="1"/>
            <p:nvPr/>
          </p:nvSpPr>
          <p:spPr>
            <a:xfrm>
              <a:off x="439387" y="2490429"/>
              <a:ext cx="2897579" cy="5818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 smtClean="0"/>
                <a:t>Reduce the 8 by 1, to make it into 7.  Then put a 1 in front of the 3 to make it 13.</a:t>
              </a:r>
              <a:endParaRPr lang="en-GB" sz="1400" dirty="0"/>
            </a:p>
          </p:txBody>
        </p:sp>
      </p:grpSp>
      <p:grpSp>
        <p:nvGrpSpPr>
          <p:cNvPr id="22" name="Group 111"/>
          <p:cNvGrpSpPr/>
          <p:nvPr/>
        </p:nvGrpSpPr>
        <p:grpSpPr>
          <a:xfrm>
            <a:off x="316377" y="5625078"/>
            <a:ext cx="3693225" cy="320459"/>
            <a:chOff x="415637" y="2540464"/>
            <a:chExt cx="3218212" cy="498764"/>
          </a:xfrm>
        </p:grpSpPr>
        <p:sp>
          <p:nvSpPr>
            <p:cNvPr id="69" name="Pentagon 68"/>
            <p:cNvSpPr/>
            <p:nvPr/>
          </p:nvSpPr>
          <p:spPr>
            <a:xfrm>
              <a:off x="415637" y="2540464"/>
              <a:ext cx="3218212" cy="498764"/>
            </a:xfrm>
            <a:prstGeom prst="homePlate">
              <a:avLst/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3175"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0" name="TextBox 69"/>
            <p:cNvSpPr txBox="1"/>
            <p:nvPr/>
          </p:nvSpPr>
          <p:spPr>
            <a:xfrm>
              <a:off x="439387" y="2550336"/>
              <a:ext cx="2897579" cy="4790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 smtClean="0"/>
                <a:t>Finally subtract the TENS DIGITS.</a:t>
              </a:r>
              <a:endParaRPr lang="en-GB" sz="1400" dirty="0"/>
            </a:p>
          </p:txBody>
        </p:sp>
      </p:grpSp>
      <p:cxnSp>
        <p:nvCxnSpPr>
          <p:cNvPr id="71" name="Straight Connector 70"/>
          <p:cNvCxnSpPr/>
          <p:nvPr/>
        </p:nvCxnSpPr>
        <p:spPr>
          <a:xfrm flipV="1">
            <a:off x="4637886" y="3071225"/>
            <a:ext cx="296883" cy="581892"/>
          </a:xfrm>
          <a:prstGeom prst="line">
            <a:avLst/>
          </a:prstGeom>
          <a:ln w="114300">
            <a:solidFill>
              <a:srgbClr val="FF9900">
                <a:alpha val="9098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6" name="Group 58"/>
          <p:cNvGrpSpPr/>
          <p:nvPr/>
        </p:nvGrpSpPr>
        <p:grpSpPr>
          <a:xfrm>
            <a:off x="6757060" y="2266934"/>
            <a:ext cx="1923802" cy="830997"/>
            <a:chOff x="6757060" y="1451372"/>
            <a:chExt cx="1923802" cy="830997"/>
          </a:xfrm>
        </p:grpSpPr>
        <p:sp>
          <p:nvSpPr>
            <p:cNvPr id="73" name="Rounded Rectangle 72"/>
            <p:cNvSpPr/>
            <p:nvPr/>
          </p:nvSpPr>
          <p:spPr>
            <a:xfrm>
              <a:off x="6757060" y="1457666"/>
              <a:ext cx="1923802" cy="818408"/>
            </a:xfrm>
            <a:prstGeom prst="roundRect">
              <a:avLst>
                <a:gd name="adj" fmla="val 13346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3175"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4" name="TextBox 73"/>
            <p:cNvSpPr txBox="1"/>
            <p:nvPr/>
          </p:nvSpPr>
          <p:spPr>
            <a:xfrm>
              <a:off x="6863938" y="1451372"/>
              <a:ext cx="1710047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 smtClean="0">
                  <a:solidFill>
                    <a:srgbClr val="663300"/>
                  </a:solidFill>
                </a:rPr>
                <a:t>Put zeros  so that you have a digit in each column</a:t>
              </a:r>
              <a:endParaRPr lang="en-GB" sz="1600" b="1" dirty="0">
                <a:solidFill>
                  <a:srgbClr val="663300"/>
                </a:solidFill>
              </a:endParaRPr>
            </a:p>
          </p:txBody>
        </p:sp>
      </p:grpSp>
      <p:sp>
        <p:nvSpPr>
          <p:cNvPr id="75" name="TextBox 74"/>
          <p:cNvSpPr txBox="1"/>
          <p:nvPr/>
        </p:nvSpPr>
        <p:spPr>
          <a:xfrm>
            <a:off x="4492286" y="3697655"/>
            <a:ext cx="634417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0</a:t>
            </a:r>
            <a:endParaRPr lang="en-GB" sz="50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5229747" y="4562509"/>
            <a:ext cx="594066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5000" b="1" dirty="0" smtClean="0">
                <a:solidFill>
                  <a:srgbClr val="663300"/>
                </a:solidFill>
              </a:rPr>
              <a:t>.</a:t>
            </a:r>
            <a:endParaRPr lang="en-GB" sz="5000" b="1" dirty="0">
              <a:solidFill>
                <a:srgbClr val="663300"/>
              </a:solidFill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4468472" y="4562509"/>
            <a:ext cx="594066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5000" b="1" dirty="0" smtClean="0">
                <a:solidFill>
                  <a:srgbClr val="663300"/>
                </a:solidFill>
              </a:rPr>
              <a:t>7</a:t>
            </a:r>
            <a:endParaRPr lang="en-GB" sz="5000" b="1" dirty="0">
              <a:solidFill>
                <a:srgbClr val="663300"/>
              </a:solidFill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6963756" y="5306943"/>
            <a:ext cx="18881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800" b="1" dirty="0" smtClean="0"/>
              <a:t>7  -  0  =  7</a:t>
            </a:r>
            <a:endParaRPr lang="en-GB" sz="2800" b="1" dirty="0"/>
          </a:p>
        </p:txBody>
      </p:sp>
      <p:grpSp>
        <p:nvGrpSpPr>
          <p:cNvPr id="27" name="Group 93"/>
          <p:cNvGrpSpPr/>
          <p:nvPr/>
        </p:nvGrpSpPr>
        <p:grpSpPr>
          <a:xfrm>
            <a:off x="316377" y="4229700"/>
            <a:ext cx="3693225" cy="320459"/>
            <a:chOff x="415637" y="2540471"/>
            <a:chExt cx="3218212" cy="498765"/>
          </a:xfrm>
        </p:grpSpPr>
        <p:sp>
          <p:nvSpPr>
            <p:cNvPr id="81" name="Pentagon 80"/>
            <p:cNvSpPr/>
            <p:nvPr/>
          </p:nvSpPr>
          <p:spPr>
            <a:xfrm>
              <a:off x="415637" y="2540471"/>
              <a:ext cx="3218212" cy="498765"/>
            </a:xfrm>
            <a:prstGeom prst="homePlate">
              <a:avLst/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3175"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2" name="TextBox 81"/>
            <p:cNvSpPr txBox="1"/>
            <p:nvPr/>
          </p:nvSpPr>
          <p:spPr>
            <a:xfrm>
              <a:off x="439387" y="2550340"/>
              <a:ext cx="2897579" cy="4790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 smtClean="0"/>
                <a:t>Then subtract the UNITS DIGITS.</a:t>
              </a:r>
              <a:endParaRPr lang="en-GB" sz="1400" dirty="0"/>
            </a:p>
          </p:txBody>
        </p:sp>
      </p:grpSp>
      <p:cxnSp>
        <p:nvCxnSpPr>
          <p:cNvPr id="84" name="Straight Connector 83"/>
          <p:cNvCxnSpPr/>
          <p:nvPr/>
        </p:nvCxnSpPr>
        <p:spPr>
          <a:xfrm>
            <a:off x="4460637" y="5491182"/>
            <a:ext cx="2307772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3240621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000"/>
                            </p:stCondLst>
                            <p:childTnLst>
                              <p:par>
                                <p:cTn id="5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000"/>
                            </p:stCondLst>
                            <p:childTnLst>
                              <p:par>
                                <p:cTn id="6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5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0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000"/>
                            </p:stCondLst>
                            <p:childTnLst>
                              <p:par>
                                <p:cTn id="9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3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6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000"/>
                            </p:stCondLst>
                            <p:childTnLst>
                              <p:par>
                                <p:cTn id="1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0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1000"/>
                            </p:stCondLst>
                            <p:childTnLst>
                              <p:par>
                                <p:cTn id="1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1500"/>
                            </p:stCondLst>
                            <p:childTnLst>
                              <p:par>
                                <p:cTn id="14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 animBg="1"/>
      <p:bldP spid="25" grpId="0"/>
      <p:bldP spid="29" grpId="0"/>
      <p:bldP spid="30" grpId="0"/>
      <p:bldP spid="31" grpId="0"/>
      <p:bldP spid="38" grpId="0"/>
      <p:bldP spid="39" grpId="0"/>
      <p:bldP spid="40" grpId="0"/>
      <p:bldP spid="41" grpId="0"/>
      <p:bldP spid="58" grpId="0"/>
      <p:bldP spid="59" grpId="0"/>
      <p:bldP spid="62" grpId="0"/>
      <p:bldP spid="63" grpId="0"/>
      <p:bldP spid="64" grpId="0"/>
      <p:bldP spid="75" grpId="0"/>
      <p:bldP spid="77" grpId="0"/>
      <p:bldP spid="78" grpId="0"/>
      <p:bldP spid="79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2266</Words>
  <Application>Microsoft Macintosh PowerPoint</Application>
  <PresentationFormat>On-screen Show (4:3)</PresentationFormat>
  <Paragraphs>414</Paragraphs>
  <Slides>21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Emily Sharratt</dc:creator>
  <cp:lastModifiedBy>Emily Sharratt</cp:lastModifiedBy>
  <cp:revision>8</cp:revision>
  <dcterms:created xsi:type="dcterms:W3CDTF">2020-03-25T17:04:57Z</dcterms:created>
  <dcterms:modified xsi:type="dcterms:W3CDTF">2020-04-30T23:58:37Z</dcterms:modified>
</cp:coreProperties>
</file>