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8" r:id="rId4"/>
    <p:sldId id="269" r:id="rId5"/>
    <p:sldId id="270" r:id="rId6"/>
    <p:sldId id="271" r:id="rId7"/>
    <p:sldId id="272" r:id="rId8"/>
    <p:sldId id="273" r:id="rId9"/>
    <p:sldId id="274" r:id="rId10"/>
    <p:sldId id="275" r:id="rId11"/>
    <p:sldId id="276"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anose="020B0604020202020204"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DC7DB"/>
    <a:srgbClr val="63BAC3"/>
    <a:srgbClr val="67BCBF"/>
    <a:srgbClr val="3E9CA1"/>
    <a:srgbClr val="5BD369"/>
    <a:srgbClr val="ADD0E3"/>
    <a:srgbClr val="B0D3E6"/>
    <a:srgbClr val="82B4CD"/>
    <a:srgbClr val="2B9397"/>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6" d="100"/>
          <a:sy n="76" d="100"/>
        </p:scale>
        <p:origin x="1110" y="90"/>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26/01/2021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26/01/2021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829F13-63AD-4611-938F-4C9E00900373}"/>
              </a:ext>
            </a:extLst>
          </p:cNvPr>
          <p:cNvSpPr txBox="1"/>
          <p:nvPr/>
        </p:nvSpPr>
        <p:spPr>
          <a:xfrm>
            <a:off x="436228" y="922789"/>
            <a:ext cx="8254766" cy="981512"/>
          </a:xfrm>
          <a:prstGeom prst="rect">
            <a:avLst/>
          </a:prstGeom>
          <a:solidFill>
            <a:srgbClr val="67BCBF"/>
          </a:solidFill>
        </p:spPr>
        <p:txBody>
          <a:bodyPr wrap="square" rtlCol="0">
            <a:spAutoFit/>
          </a:bodyPr>
          <a:lstStyle/>
          <a:p>
            <a:endParaRPr lang="en-GB" dirty="0"/>
          </a:p>
        </p:txBody>
      </p:sp>
      <p:sp>
        <p:nvSpPr>
          <p:cNvPr id="4" name="Rectangle 3">
            <a:extLst>
              <a:ext uri="{FF2B5EF4-FFF2-40B4-BE49-F238E27FC236}">
                <a16:creationId xmlns:a16="http://schemas.microsoft.com/office/drawing/2014/main" id="{F8A1B55C-A229-43BA-9712-A8A09CFE9E53}"/>
              </a:ext>
            </a:extLst>
          </p:cNvPr>
          <p:cNvSpPr/>
          <p:nvPr/>
        </p:nvSpPr>
        <p:spPr>
          <a:xfrm>
            <a:off x="755651" y="1213490"/>
            <a:ext cx="7632699" cy="400110"/>
          </a:xfrm>
          <a:prstGeom prst="rect">
            <a:avLst/>
          </a:prstGeom>
        </p:spPr>
        <p:txBody>
          <a:bodyPr wrap="square">
            <a:spAutoFit/>
          </a:bodyPr>
          <a:lstStyle/>
          <a:p>
            <a:pPr algn="ctr"/>
            <a:r>
              <a:rPr lang="en-AU" sz="2000" dirty="0">
                <a:solidFill>
                  <a:schemeClr val="bg1"/>
                </a:solidFill>
              </a:rPr>
              <a:t>What does the word ‘tsunami’ mean in Japanese?</a:t>
            </a:r>
            <a:endParaRPr lang="en-GB" sz="2000" dirty="0">
              <a:solidFill>
                <a:schemeClr val="bg1"/>
              </a:solidFill>
            </a:endParaRPr>
          </a:p>
        </p:txBody>
      </p:sp>
      <p:sp>
        <p:nvSpPr>
          <p:cNvPr id="6" name="Rectangle 5">
            <a:extLst>
              <a:ext uri="{FF2B5EF4-FFF2-40B4-BE49-F238E27FC236}">
                <a16:creationId xmlns:a16="http://schemas.microsoft.com/office/drawing/2014/main" id="{72FC9D74-BB18-4DF7-A029-D4FC92524D08}"/>
              </a:ext>
            </a:extLst>
          </p:cNvPr>
          <p:cNvSpPr/>
          <p:nvPr/>
        </p:nvSpPr>
        <p:spPr>
          <a:xfrm>
            <a:off x="939567" y="2067267"/>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tidal waves</a:t>
            </a:r>
            <a:endParaRPr lang="en-GB" dirty="0"/>
          </a:p>
        </p:txBody>
      </p:sp>
      <p:sp>
        <p:nvSpPr>
          <p:cNvPr id="8" name="Rectangle 7">
            <a:extLst>
              <a:ext uri="{FF2B5EF4-FFF2-40B4-BE49-F238E27FC236}">
                <a16:creationId xmlns:a16="http://schemas.microsoft.com/office/drawing/2014/main" id="{B362D4E5-7773-465B-AC90-EF3FEF9447FF}"/>
              </a:ext>
            </a:extLst>
          </p:cNvPr>
          <p:cNvSpPr/>
          <p:nvPr/>
        </p:nvSpPr>
        <p:spPr>
          <a:xfrm>
            <a:off x="939567" y="3116204"/>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harbour wave</a:t>
            </a:r>
            <a:endParaRPr lang="en-GB" dirty="0"/>
          </a:p>
        </p:txBody>
      </p:sp>
      <p:sp>
        <p:nvSpPr>
          <p:cNvPr id="9" name="Rectangle 8">
            <a:extLst>
              <a:ext uri="{FF2B5EF4-FFF2-40B4-BE49-F238E27FC236}">
                <a16:creationId xmlns:a16="http://schemas.microsoft.com/office/drawing/2014/main" id="{4FA123B0-6C2E-4482-8718-414EB68AA320}"/>
              </a:ext>
            </a:extLst>
          </p:cNvPr>
          <p:cNvSpPr/>
          <p:nvPr/>
        </p:nvSpPr>
        <p:spPr>
          <a:xfrm>
            <a:off x="943762" y="4165141"/>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killer wave</a:t>
            </a:r>
            <a:endParaRPr lang="en-GB" dirty="0"/>
          </a:p>
        </p:txBody>
      </p:sp>
      <p:sp>
        <p:nvSpPr>
          <p:cNvPr id="10" name="Rectangle 9">
            <a:extLst>
              <a:ext uri="{FF2B5EF4-FFF2-40B4-BE49-F238E27FC236}">
                <a16:creationId xmlns:a16="http://schemas.microsoft.com/office/drawing/2014/main" id="{09E666E0-B465-4C20-A05C-8FE419F3EBFC}"/>
              </a:ext>
            </a:extLst>
          </p:cNvPr>
          <p:cNvSpPr/>
          <p:nvPr/>
        </p:nvSpPr>
        <p:spPr>
          <a:xfrm>
            <a:off x="939567" y="5214078"/>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century wave</a:t>
            </a:r>
            <a:endParaRPr lang="en-GB" dirty="0"/>
          </a:p>
        </p:txBody>
      </p:sp>
      <p:sp>
        <p:nvSpPr>
          <p:cNvPr id="15" name="Rectangle 14">
            <a:extLst>
              <a:ext uri="{FF2B5EF4-FFF2-40B4-BE49-F238E27FC236}">
                <a16:creationId xmlns:a16="http://schemas.microsoft.com/office/drawing/2014/main" id="{DA8B7675-F3AB-4A88-A5D0-68114574E9DB}"/>
              </a:ext>
            </a:extLst>
          </p:cNvPr>
          <p:cNvSpPr/>
          <p:nvPr/>
        </p:nvSpPr>
        <p:spPr>
          <a:xfrm>
            <a:off x="939567" y="2065782"/>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6" name="Rectangle 15">
            <a:extLst>
              <a:ext uri="{FF2B5EF4-FFF2-40B4-BE49-F238E27FC236}">
                <a16:creationId xmlns:a16="http://schemas.microsoft.com/office/drawing/2014/main" id="{61CAE178-8CDD-4774-B3AB-1782A98FC732}"/>
              </a:ext>
            </a:extLst>
          </p:cNvPr>
          <p:cNvSpPr/>
          <p:nvPr/>
        </p:nvSpPr>
        <p:spPr>
          <a:xfrm>
            <a:off x="939567" y="4165141"/>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7" name="Rectangle 16">
            <a:extLst>
              <a:ext uri="{FF2B5EF4-FFF2-40B4-BE49-F238E27FC236}">
                <a16:creationId xmlns:a16="http://schemas.microsoft.com/office/drawing/2014/main" id="{75A4F7BE-7762-4C1F-BE2C-A8FC2BC85F9D}"/>
              </a:ext>
            </a:extLst>
          </p:cNvPr>
          <p:cNvSpPr/>
          <p:nvPr/>
        </p:nvSpPr>
        <p:spPr>
          <a:xfrm>
            <a:off x="939567" y="5214078"/>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8" name="Rectangle 17">
            <a:extLst>
              <a:ext uri="{FF2B5EF4-FFF2-40B4-BE49-F238E27FC236}">
                <a16:creationId xmlns:a16="http://schemas.microsoft.com/office/drawing/2014/main" id="{6E7C71F1-F7F2-400D-ACBE-866A35FCB786}"/>
              </a:ext>
            </a:extLst>
          </p:cNvPr>
          <p:cNvSpPr/>
          <p:nvPr/>
        </p:nvSpPr>
        <p:spPr>
          <a:xfrm>
            <a:off x="939567" y="3106011"/>
            <a:ext cx="3447876" cy="89483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dirty="0"/>
              <a:t>Correct!</a:t>
            </a:r>
            <a:endParaRPr lang="en-GB" b="1" dirty="0"/>
          </a:p>
        </p:txBody>
      </p:sp>
      <p:grpSp>
        <p:nvGrpSpPr>
          <p:cNvPr id="22" name="Group 21">
            <a:extLst>
              <a:ext uri="{FF2B5EF4-FFF2-40B4-BE49-F238E27FC236}">
                <a16:creationId xmlns:a16="http://schemas.microsoft.com/office/drawing/2014/main" id="{76CFC2AE-5D25-4119-82B0-8E201C071EAA}"/>
              </a:ext>
            </a:extLst>
          </p:cNvPr>
          <p:cNvGrpSpPr/>
          <p:nvPr/>
        </p:nvGrpSpPr>
        <p:grpSpPr>
          <a:xfrm>
            <a:off x="4316595" y="2699657"/>
            <a:ext cx="4137751" cy="3393168"/>
            <a:chOff x="4316595" y="2699657"/>
            <a:chExt cx="4137751" cy="3393168"/>
          </a:xfrm>
          <a:solidFill>
            <a:schemeClr val="accent4"/>
          </a:solidFill>
        </p:grpSpPr>
        <p:sp>
          <p:nvSpPr>
            <p:cNvPr id="14" name="Oval 13">
              <a:extLst>
                <a:ext uri="{FF2B5EF4-FFF2-40B4-BE49-F238E27FC236}">
                  <a16:creationId xmlns:a16="http://schemas.microsoft.com/office/drawing/2014/main" id="{F9E2A011-1E17-49C2-B183-EB43DEFA8504}"/>
                </a:ext>
              </a:extLst>
            </p:cNvPr>
            <p:cNvSpPr/>
            <p:nvPr/>
          </p:nvSpPr>
          <p:spPr>
            <a:xfrm>
              <a:off x="5006470" y="2699657"/>
              <a:ext cx="3447876" cy="3393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The English word ‘tsunami’ comes from the Japanese term for ‘harbour wave’. Tsunamis are not the same things as </a:t>
              </a:r>
              <a:r>
                <a:rPr lang="en-AU"/>
                <a:t>tidal waves </a:t>
              </a:r>
              <a:r>
                <a:rPr lang="en-AU" dirty="0"/>
                <a:t>and actually consist of a series of waves. </a:t>
              </a:r>
              <a:endParaRPr lang="en-GB" dirty="0"/>
            </a:p>
          </p:txBody>
        </p:sp>
        <p:sp>
          <p:nvSpPr>
            <p:cNvPr id="19" name="Trapezoid 18">
              <a:extLst>
                <a:ext uri="{FF2B5EF4-FFF2-40B4-BE49-F238E27FC236}">
                  <a16:creationId xmlns:a16="http://schemas.microsoft.com/office/drawing/2014/main" id="{F3163451-3FB8-41B7-ACA2-0B12571AFA28}"/>
                </a:ext>
              </a:extLst>
            </p:cNvPr>
            <p:cNvSpPr/>
            <p:nvPr/>
          </p:nvSpPr>
          <p:spPr>
            <a:xfrm rot="17526586">
              <a:off x="4652804" y="3081317"/>
              <a:ext cx="488898" cy="1161315"/>
            </a:xfrm>
            <a:prstGeom prst="trapezoid">
              <a:avLst>
                <a:gd name="adj" fmla="val 4581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4" name="Arrow: Right 23">
            <a:hlinkClick r:id="" action="ppaction://hlinkshowjump?jump=nextslide"/>
            <a:extLst>
              <a:ext uri="{FF2B5EF4-FFF2-40B4-BE49-F238E27FC236}">
                <a16:creationId xmlns:a16="http://schemas.microsoft.com/office/drawing/2014/main" id="{2C5C0A5C-4D2C-45A9-A9DF-3731648DCABC}"/>
              </a:ext>
            </a:extLst>
          </p:cNvPr>
          <p:cNvSpPr/>
          <p:nvPr/>
        </p:nvSpPr>
        <p:spPr>
          <a:xfrm>
            <a:off x="8008374" y="1474296"/>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800" dirty="0">
                <a:solidFill>
                  <a:schemeClr val="tx1"/>
                </a:solidFill>
              </a:rPr>
              <a:t>Next</a:t>
            </a:r>
            <a:endParaRPr lang="en-GB" sz="800" dirty="0">
              <a:solidFill>
                <a:schemeClr val="tx1"/>
              </a:solidFill>
            </a:endParaRP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nextCondLst>
                <p:cond evt="onClick" delay="0">
                  <p:tgtEl>
                    <p:spTgt spid="10"/>
                  </p:tgtEl>
                </p:cond>
              </p:nextCondLst>
            </p:seq>
            <p:seq concurrent="1" nextAc="seek">
              <p:cTn id="20" restart="whenNotActive" fill="hold" evtFilter="cancelBubble" nodeType="interactiveSeq">
                <p:stCondLst>
                  <p:cond evt="onClick" delay="0">
                    <p:tgtEl>
                      <p:spTgt spid="8"/>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750"/>
                                        <p:tgtEl>
                                          <p:spTgt spid="22"/>
                                        </p:tgtEl>
                                      </p:cBhvr>
                                    </p:animEffect>
                                  </p:childTnLst>
                                </p:cTn>
                              </p:par>
                            </p:childTnLst>
                          </p:cTn>
                        </p:par>
                      </p:childTnLst>
                    </p:cTn>
                  </p:par>
                </p:childTnLst>
              </p:cTn>
              <p:nextCondLst>
                <p:cond evt="onClick" delay="0">
                  <p:tgtEl>
                    <p:spTgt spid="8"/>
                  </p:tgtEl>
                </p:cond>
              </p:nextCondLst>
            </p:seq>
          </p:childTnLst>
        </p:cTn>
      </p:par>
    </p:tnLst>
    <p:bldLst>
      <p:bldP spid="15" grpId="0" animBg="1"/>
      <p:bldP spid="16" grpId="0" animBg="1"/>
      <p:bldP spid="17" grpId="0" animBg="1"/>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829F13-63AD-4611-938F-4C9E00900373}"/>
              </a:ext>
            </a:extLst>
          </p:cNvPr>
          <p:cNvSpPr txBox="1"/>
          <p:nvPr/>
        </p:nvSpPr>
        <p:spPr>
          <a:xfrm>
            <a:off x="436228" y="922789"/>
            <a:ext cx="8254766" cy="981512"/>
          </a:xfrm>
          <a:prstGeom prst="rect">
            <a:avLst/>
          </a:prstGeom>
          <a:solidFill>
            <a:srgbClr val="67BCBF"/>
          </a:solidFill>
        </p:spPr>
        <p:txBody>
          <a:bodyPr wrap="square" rtlCol="0">
            <a:spAutoFit/>
          </a:bodyPr>
          <a:lstStyle/>
          <a:p>
            <a:endParaRPr lang="en-GB" dirty="0"/>
          </a:p>
        </p:txBody>
      </p:sp>
      <p:sp>
        <p:nvSpPr>
          <p:cNvPr id="4" name="Rectangle 3">
            <a:extLst>
              <a:ext uri="{FF2B5EF4-FFF2-40B4-BE49-F238E27FC236}">
                <a16:creationId xmlns:a16="http://schemas.microsoft.com/office/drawing/2014/main" id="{F8A1B55C-A229-43BA-9712-A8A09CFE9E53}"/>
              </a:ext>
            </a:extLst>
          </p:cNvPr>
          <p:cNvSpPr/>
          <p:nvPr/>
        </p:nvSpPr>
        <p:spPr>
          <a:xfrm>
            <a:off x="755651" y="1213490"/>
            <a:ext cx="7632699" cy="400110"/>
          </a:xfrm>
          <a:prstGeom prst="rect">
            <a:avLst/>
          </a:prstGeom>
        </p:spPr>
        <p:txBody>
          <a:bodyPr wrap="square">
            <a:spAutoFit/>
          </a:bodyPr>
          <a:lstStyle/>
          <a:p>
            <a:pPr algn="ctr"/>
            <a:r>
              <a:rPr lang="en-AU" sz="2000" dirty="0">
                <a:solidFill>
                  <a:schemeClr val="bg1"/>
                </a:solidFill>
              </a:rPr>
              <a:t>What is the main cause of tsunamis?</a:t>
            </a:r>
            <a:endParaRPr lang="en-GB" sz="2000" dirty="0">
              <a:solidFill>
                <a:schemeClr val="bg1"/>
              </a:solidFill>
            </a:endParaRPr>
          </a:p>
        </p:txBody>
      </p:sp>
      <p:sp>
        <p:nvSpPr>
          <p:cNvPr id="6" name="Rectangle 5">
            <a:extLst>
              <a:ext uri="{FF2B5EF4-FFF2-40B4-BE49-F238E27FC236}">
                <a16:creationId xmlns:a16="http://schemas.microsoft.com/office/drawing/2014/main" id="{72FC9D74-BB18-4DF7-A029-D4FC92524D08}"/>
              </a:ext>
            </a:extLst>
          </p:cNvPr>
          <p:cNvSpPr/>
          <p:nvPr/>
        </p:nvSpPr>
        <p:spPr>
          <a:xfrm>
            <a:off x="4753920" y="2075976"/>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volcanic eruptions</a:t>
            </a:r>
            <a:endParaRPr lang="en-GB" dirty="0"/>
          </a:p>
        </p:txBody>
      </p:sp>
      <p:sp>
        <p:nvSpPr>
          <p:cNvPr id="8" name="Rectangle 7">
            <a:extLst>
              <a:ext uri="{FF2B5EF4-FFF2-40B4-BE49-F238E27FC236}">
                <a16:creationId xmlns:a16="http://schemas.microsoft.com/office/drawing/2014/main" id="{B362D4E5-7773-465B-AC90-EF3FEF9447FF}"/>
              </a:ext>
            </a:extLst>
          </p:cNvPr>
          <p:cNvSpPr/>
          <p:nvPr/>
        </p:nvSpPr>
        <p:spPr>
          <a:xfrm>
            <a:off x="4753920" y="3124913"/>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underwater earthquakes</a:t>
            </a:r>
            <a:endParaRPr lang="en-GB" dirty="0"/>
          </a:p>
        </p:txBody>
      </p:sp>
      <p:sp>
        <p:nvSpPr>
          <p:cNvPr id="9" name="Rectangle 8">
            <a:extLst>
              <a:ext uri="{FF2B5EF4-FFF2-40B4-BE49-F238E27FC236}">
                <a16:creationId xmlns:a16="http://schemas.microsoft.com/office/drawing/2014/main" id="{4FA123B0-6C2E-4482-8718-414EB68AA320}"/>
              </a:ext>
            </a:extLst>
          </p:cNvPr>
          <p:cNvSpPr/>
          <p:nvPr/>
        </p:nvSpPr>
        <p:spPr>
          <a:xfrm>
            <a:off x="4758115" y="4173850"/>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landslides</a:t>
            </a:r>
            <a:endParaRPr lang="en-GB" dirty="0"/>
          </a:p>
        </p:txBody>
      </p:sp>
      <p:sp>
        <p:nvSpPr>
          <p:cNvPr id="10" name="Rectangle 9">
            <a:extLst>
              <a:ext uri="{FF2B5EF4-FFF2-40B4-BE49-F238E27FC236}">
                <a16:creationId xmlns:a16="http://schemas.microsoft.com/office/drawing/2014/main" id="{09E666E0-B465-4C20-A05C-8FE419F3EBFC}"/>
              </a:ext>
            </a:extLst>
          </p:cNvPr>
          <p:cNvSpPr/>
          <p:nvPr/>
        </p:nvSpPr>
        <p:spPr>
          <a:xfrm>
            <a:off x="4753920" y="5222787"/>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explosions</a:t>
            </a:r>
            <a:endParaRPr lang="en-GB" dirty="0"/>
          </a:p>
        </p:txBody>
      </p:sp>
      <p:sp>
        <p:nvSpPr>
          <p:cNvPr id="15" name="Rectangle 14">
            <a:extLst>
              <a:ext uri="{FF2B5EF4-FFF2-40B4-BE49-F238E27FC236}">
                <a16:creationId xmlns:a16="http://schemas.microsoft.com/office/drawing/2014/main" id="{DA8B7675-F3AB-4A88-A5D0-68114574E9DB}"/>
              </a:ext>
            </a:extLst>
          </p:cNvPr>
          <p:cNvSpPr/>
          <p:nvPr/>
        </p:nvSpPr>
        <p:spPr>
          <a:xfrm>
            <a:off x="4753920" y="2074490"/>
            <a:ext cx="3447876" cy="887711"/>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6" name="Rectangle 15">
            <a:extLst>
              <a:ext uri="{FF2B5EF4-FFF2-40B4-BE49-F238E27FC236}">
                <a16:creationId xmlns:a16="http://schemas.microsoft.com/office/drawing/2014/main" id="{61CAE178-8CDD-4774-B3AB-1782A98FC732}"/>
              </a:ext>
            </a:extLst>
          </p:cNvPr>
          <p:cNvSpPr/>
          <p:nvPr/>
        </p:nvSpPr>
        <p:spPr>
          <a:xfrm>
            <a:off x="4756378" y="4173849"/>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7" name="Rectangle 16">
            <a:extLst>
              <a:ext uri="{FF2B5EF4-FFF2-40B4-BE49-F238E27FC236}">
                <a16:creationId xmlns:a16="http://schemas.microsoft.com/office/drawing/2014/main" id="{75A4F7BE-7762-4C1F-BE2C-A8FC2BC85F9D}"/>
              </a:ext>
            </a:extLst>
          </p:cNvPr>
          <p:cNvSpPr/>
          <p:nvPr/>
        </p:nvSpPr>
        <p:spPr>
          <a:xfrm>
            <a:off x="4756378" y="5222786"/>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8" name="Rectangle 17">
            <a:extLst>
              <a:ext uri="{FF2B5EF4-FFF2-40B4-BE49-F238E27FC236}">
                <a16:creationId xmlns:a16="http://schemas.microsoft.com/office/drawing/2014/main" id="{6E7C71F1-F7F2-400D-ACBE-866A35FCB786}"/>
              </a:ext>
            </a:extLst>
          </p:cNvPr>
          <p:cNvSpPr/>
          <p:nvPr/>
        </p:nvSpPr>
        <p:spPr>
          <a:xfrm>
            <a:off x="4756378" y="3114719"/>
            <a:ext cx="3447876" cy="89483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dirty="0"/>
              <a:t>Correct!</a:t>
            </a:r>
            <a:endParaRPr lang="en-GB" b="1" dirty="0"/>
          </a:p>
        </p:txBody>
      </p:sp>
      <p:grpSp>
        <p:nvGrpSpPr>
          <p:cNvPr id="3" name="Group 2">
            <a:extLst>
              <a:ext uri="{FF2B5EF4-FFF2-40B4-BE49-F238E27FC236}">
                <a16:creationId xmlns:a16="http://schemas.microsoft.com/office/drawing/2014/main" id="{5E15F4BC-FF26-407C-AD55-34216F142648}"/>
              </a:ext>
            </a:extLst>
          </p:cNvPr>
          <p:cNvGrpSpPr/>
          <p:nvPr/>
        </p:nvGrpSpPr>
        <p:grpSpPr>
          <a:xfrm>
            <a:off x="374391" y="2079851"/>
            <a:ext cx="4690985" cy="3968269"/>
            <a:chOff x="212159" y="2124556"/>
            <a:chExt cx="4690985" cy="3968269"/>
          </a:xfrm>
          <a:solidFill>
            <a:schemeClr val="accent4"/>
          </a:solidFill>
        </p:grpSpPr>
        <p:sp>
          <p:nvSpPr>
            <p:cNvPr id="14" name="Oval 13">
              <a:extLst>
                <a:ext uri="{FF2B5EF4-FFF2-40B4-BE49-F238E27FC236}">
                  <a16:creationId xmlns:a16="http://schemas.microsoft.com/office/drawing/2014/main" id="{F9E2A011-1E17-49C2-B183-EB43DEFA8504}"/>
                </a:ext>
              </a:extLst>
            </p:cNvPr>
            <p:cNvSpPr/>
            <p:nvPr/>
          </p:nvSpPr>
          <p:spPr>
            <a:xfrm>
              <a:off x="212159" y="2124556"/>
              <a:ext cx="4032250" cy="396826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72000" rIns="0" bIns="36000" rtlCol="0" anchor="ctr"/>
            <a:lstStyle/>
            <a:p>
              <a:pPr algn="ctr"/>
              <a:r>
                <a:rPr lang="en-AU" dirty="0"/>
                <a:t>Although volcanic </a:t>
              </a:r>
              <a:br>
                <a:rPr lang="en-AU" dirty="0"/>
              </a:br>
              <a:r>
                <a:rPr lang="en-AU" dirty="0"/>
                <a:t>eruptions and landslides do sometimes cause tsunamis, most are caused by underwater earthquakes. The vertical movement of the seafloor displaces the column of water above. </a:t>
              </a:r>
              <a:r>
                <a:rPr lang="en-GB" dirty="0"/>
                <a:t>An underwater earthquake caused the 2011 tsunami in Japan and the 2004 Indian Ocean tsunami.</a:t>
              </a:r>
            </a:p>
          </p:txBody>
        </p:sp>
        <p:sp>
          <p:nvSpPr>
            <p:cNvPr id="22" name="Trapezoid 21">
              <a:extLst>
                <a:ext uri="{FF2B5EF4-FFF2-40B4-BE49-F238E27FC236}">
                  <a16:creationId xmlns:a16="http://schemas.microsoft.com/office/drawing/2014/main" id="{CF455827-CFF1-4706-AFA1-BACC8395749C}"/>
                </a:ext>
              </a:extLst>
            </p:cNvPr>
            <p:cNvSpPr/>
            <p:nvPr/>
          </p:nvSpPr>
          <p:spPr>
            <a:xfrm rot="4254455">
              <a:off x="4078038" y="3115242"/>
              <a:ext cx="488898" cy="1161315"/>
            </a:xfrm>
            <a:prstGeom prst="trapezoid">
              <a:avLst>
                <a:gd name="adj" fmla="val 4581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Arrow: Right 22">
            <a:hlinkClick r:id="" action="ppaction://hlinkshowjump?jump=nextslide"/>
            <a:extLst>
              <a:ext uri="{FF2B5EF4-FFF2-40B4-BE49-F238E27FC236}">
                <a16:creationId xmlns:a16="http://schemas.microsoft.com/office/drawing/2014/main" id="{B6225670-3947-45E2-B302-6CD86C9643D1}"/>
              </a:ext>
            </a:extLst>
          </p:cNvPr>
          <p:cNvSpPr/>
          <p:nvPr/>
        </p:nvSpPr>
        <p:spPr>
          <a:xfrm>
            <a:off x="8008374"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next</a:t>
            </a:r>
            <a:endParaRPr lang="en-GB" sz="1100" dirty="0">
              <a:solidFill>
                <a:schemeClr val="tx1"/>
              </a:solidFill>
            </a:endParaRPr>
          </a:p>
        </p:txBody>
      </p:sp>
      <p:sp>
        <p:nvSpPr>
          <p:cNvPr id="24" name="Arrow: Right 23">
            <a:hlinkClick r:id="" action="ppaction://hlinkshowjump?jump=previousslide"/>
            <a:extLst>
              <a:ext uri="{FF2B5EF4-FFF2-40B4-BE49-F238E27FC236}">
                <a16:creationId xmlns:a16="http://schemas.microsoft.com/office/drawing/2014/main" id="{9FC95494-ACFC-470B-9182-09CB49398D84}"/>
              </a:ext>
            </a:extLst>
          </p:cNvPr>
          <p:cNvSpPr/>
          <p:nvPr/>
        </p:nvSpPr>
        <p:spPr>
          <a:xfrm flipH="1">
            <a:off x="609599"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back</a:t>
            </a:r>
            <a:endParaRPr lang="en-GB" sz="1100" dirty="0">
              <a:solidFill>
                <a:schemeClr val="tx1"/>
              </a:solidFill>
            </a:endParaRPr>
          </a:p>
        </p:txBody>
      </p:sp>
    </p:spTree>
    <p:extLst>
      <p:ext uri="{BB962C8B-B14F-4D97-AF65-F5344CB8AC3E}">
        <p14:creationId xmlns:p14="http://schemas.microsoft.com/office/powerpoint/2010/main" val="95987308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nextCondLst>
                <p:cond evt="onClick" delay="0">
                  <p:tgtEl>
                    <p:spTgt spid="10"/>
                  </p:tgtEl>
                </p:cond>
              </p:nextCondLst>
            </p:seq>
            <p:seq concurrent="1" nextAc="seek">
              <p:cTn id="20" restart="whenNotActive" fill="hold" evtFilter="cancelBubble" nodeType="interactiveSeq">
                <p:stCondLst>
                  <p:cond evt="onClick" delay="0">
                    <p:tgtEl>
                      <p:spTgt spid="8"/>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750"/>
                                        <p:tgtEl>
                                          <p:spTgt spid="3"/>
                                        </p:tgtEl>
                                      </p:cBhvr>
                                    </p:animEffect>
                                  </p:childTnLst>
                                </p:cTn>
                              </p:par>
                            </p:childTnLst>
                          </p:cTn>
                        </p:par>
                      </p:childTnLst>
                    </p:cTn>
                  </p:par>
                </p:childTnLst>
              </p:cTn>
              <p:nextCondLst>
                <p:cond evt="onClick" delay="0">
                  <p:tgtEl>
                    <p:spTgt spid="8"/>
                  </p:tgtEl>
                </p:cond>
              </p:nextCondLst>
            </p:seq>
          </p:childTnLst>
        </p:cTn>
      </p:par>
    </p:tnLst>
    <p:bldLst>
      <p:bldP spid="15" grpId="0" animBg="1"/>
      <p:bldP spid="16" grpId="0" animBg="1"/>
      <p:bldP spid="17"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829F13-63AD-4611-938F-4C9E00900373}"/>
              </a:ext>
            </a:extLst>
          </p:cNvPr>
          <p:cNvSpPr txBox="1"/>
          <p:nvPr/>
        </p:nvSpPr>
        <p:spPr>
          <a:xfrm>
            <a:off x="436228" y="922789"/>
            <a:ext cx="8254766" cy="981512"/>
          </a:xfrm>
          <a:prstGeom prst="rect">
            <a:avLst/>
          </a:prstGeom>
          <a:solidFill>
            <a:srgbClr val="67BCBF"/>
          </a:solidFill>
        </p:spPr>
        <p:txBody>
          <a:bodyPr wrap="square" rtlCol="0">
            <a:spAutoFit/>
          </a:bodyPr>
          <a:lstStyle/>
          <a:p>
            <a:endParaRPr lang="en-GB" dirty="0"/>
          </a:p>
        </p:txBody>
      </p:sp>
      <p:sp>
        <p:nvSpPr>
          <p:cNvPr id="4" name="Rectangle 3">
            <a:extLst>
              <a:ext uri="{FF2B5EF4-FFF2-40B4-BE49-F238E27FC236}">
                <a16:creationId xmlns:a16="http://schemas.microsoft.com/office/drawing/2014/main" id="{F8A1B55C-A229-43BA-9712-A8A09CFE9E53}"/>
              </a:ext>
            </a:extLst>
          </p:cNvPr>
          <p:cNvSpPr/>
          <p:nvPr/>
        </p:nvSpPr>
        <p:spPr>
          <a:xfrm>
            <a:off x="755651" y="1213490"/>
            <a:ext cx="7632699" cy="400110"/>
          </a:xfrm>
          <a:prstGeom prst="rect">
            <a:avLst/>
          </a:prstGeom>
        </p:spPr>
        <p:txBody>
          <a:bodyPr wrap="square">
            <a:spAutoFit/>
          </a:bodyPr>
          <a:lstStyle/>
          <a:p>
            <a:pPr algn="ctr"/>
            <a:r>
              <a:rPr lang="en-AU" sz="2000" dirty="0">
                <a:solidFill>
                  <a:schemeClr val="bg1"/>
                </a:solidFill>
              </a:rPr>
              <a:t>What can an approaching tsunami sound like?</a:t>
            </a:r>
            <a:endParaRPr lang="en-GB" sz="2000" dirty="0">
              <a:solidFill>
                <a:schemeClr val="bg1"/>
              </a:solidFill>
            </a:endParaRPr>
          </a:p>
        </p:txBody>
      </p:sp>
      <p:sp>
        <p:nvSpPr>
          <p:cNvPr id="6" name="Rectangle 5">
            <a:extLst>
              <a:ext uri="{FF2B5EF4-FFF2-40B4-BE49-F238E27FC236}">
                <a16:creationId xmlns:a16="http://schemas.microsoft.com/office/drawing/2014/main" id="{72FC9D74-BB18-4DF7-A029-D4FC92524D08}"/>
              </a:ext>
            </a:extLst>
          </p:cNvPr>
          <p:cNvSpPr/>
          <p:nvPr/>
        </p:nvSpPr>
        <p:spPr>
          <a:xfrm>
            <a:off x="939567" y="3115462"/>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firecrackers exploding</a:t>
            </a:r>
            <a:endParaRPr lang="en-GB" dirty="0"/>
          </a:p>
        </p:txBody>
      </p:sp>
      <p:sp>
        <p:nvSpPr>
          <p:cNvPr id="8" name="Rectangle 7">
            <a:extLst>
              <a:ext uri="{FF2B5EF4-FFF2-40B4-BE49-F238E27FC236}">
                <a16:creationId xmlns:a16="http://schemas.microsoft.com/office/drawing/2014/main" id="{B362D4E5-7773-465B-AC90-EF3FEF9447FF}"/>
              </a:ext>
            </a:extLst>
          </p:cNvPr>
          <p:cNvSpPr/>
          <p:nvPr/>
        </p:nvSpPr>
        <p:spPr>
          <a:xfrm>
            <a:off x="939567" y="2059892"/>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A passing train</a:t>
            </a:r>
            <a:endParaRPr lang="en-GB" dirty="0"/>
          </a:p>
        </p:txBody>
      </p:sp>
      <p:sp>
        <p:nvSpPr>
          <p:cNvPr id="9" name="Rectangle 8">
            <a:extLst>
              <a:ext uri="{FF2B5EF4-FFF2-40B4-BE49-F238E27FC236}">
                <a16:creationId xmlns:a16="http://schemas.microsoft.com/office/drawing/2014/main" id="{4FA123B0-6C2E-4482-8718-414EB68AA320}"/>
              </a:ext>
            </a:extLst>
          </p:cNvPr>
          <p:cNvSpPr/>
          <p:nvPr/>
        </p:nvSpPr>
        <p:spPr>
          <a:xfrm>
            <a:off x="943762" y="4165141"/>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ice cracking</a:t>
            </a:r>
            <a:endParaRPr lang="en-GB" dirty="0"/>
          </a:p>
        </p:txBody>
      </p:sp>
      <p:sp>
        <p:nvSpPr>
          <p:cNvPr id="10" name="Rectangle 9">
            <a:extLst>
              <a:ext uri="{FF2B5EF4-FFF2-40B4-BE49-F238E27FC236}">
                <a16:creationId xmlns:a16="http://schemas.microsoft.com/office/drawing/2014/main" id="{09E666E0-B465-4C20-A05C-8FE419F3EBFC}"/>
              </a:ext>
            </a:extLst>
          </p:cNvPr>
          <p:cNvSpPr/>
          <p:nvPr/>
        </p:nvSpPr>
        <p:spPr>
          <a:xfrm>
            <a:off x="939567" y="5214078"/>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silence</a:t>
            </a:r>
            <a:endParaRPr lang="en-GB" dirty="0"/>
          </a:p>
        </p:txBody>
      </p:sp>
      <p:sp>
        <p:nvSpPr>
          <p:cNvPr id="15" name="Rectangle 14">
            <a:extLst>
              <a:ext uri="{FF2B5EF4-FFF2-40B4-BE49-F238E27FC236}">
                <a16:creationId xmlns:a16="http://schemas.microsoft.com/office/drawing/2014/main" id="{DA8B7675-F3AB-4A88-A5D0-68114574E9DB}"/>
              </a:ext>
            </a:extLst>
          </p:cNvPr>
          <p:cNvSpPr/>
          <p:nvPr/>
        </p:nvSpPr>
        <p:spPr>
          <a:xfrm>
            <a:off x="939567" y="3115462"/>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6" name="Rectangle 15">
            <a:extLst>
              <a:ext uri="{FF2B5EF4-FFF2-40B4-BE49-F238E27FC236}">
                <a16:creationId xmlns:a16="http://schemas.microsoft.com/office/drawing/2014/main" id="{61CAE178-8CDD-4774-B3AB-1782A98FC732}"/>
              </a:ext>
            </a:extLst>
          </p:cNvPr>
          <p:cNvSpPr/>
          <p:nvPr/>
        </p:nvSpPr>
        <p:spPr>
          <a:xfrm>
            <a:off x="939567" y="4164118"/>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7" name="Rectangle 16">
            <a:extLst>
              <a:ext uri="{FF2B5EF4-FFF2-40B4-BE49-F238E27FC236}">
                <a16:creationId xmlns:a16="http://schemas.microsoft.com/office/drawing/2014/main" id="{75A4F7BE-7762-4C1F-BE2C-A8FC2BC85F9D}"/>
              </a:ext>
            </a:extLst>
          </p:cNvPr>
          <p:cNvSpPr/>
          <p:nvPr/>
        </p:nvSpPr>
        <p:spPr>
          <a:xfrm>
            <a:off x="939567" y="5212775"/>
            <a:ext cx="3447876" cy="88153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8" name="Rectangle 17">
            <a:extLst>
              <a:ext uri="{FF2B5EF4-FFF2-40B4-BE49-F238E27FC236}">
                <a16:creationId xmlns:a16="http://schemas.microsoft.com/office/drawing/2014/main" id="{6E7C71F1-F7F2-400D-ACBE-866A35FCB786}"/>
              </a:ext>
            </a:extLst>
          </p:cNvPr>
          <p:cNvSpPr/>
          <p:nvPr/>
        </p:nvSpPr>
        <p:spPr>
          <a:xfrm>
            <a:off x="939567" y="2051184"/>
            <a:ext cx="3447876" cy="89483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dirty="0"/>
              <a:t>Correct!</a:t>
            </a:r>
            <a:endParaRPr lang="en-GB" b="1" dirty="0"/>
          </a:p>
        </p:txBody>
      </p:sp>
      <p:grpSp>
        <p:nvGrpSpPr>
          <p:cNvPr id="22" name="Group 21">
            <a:extLst>
              <a:ext uri="{FF2B5EF4-FFF2-40B4-BE49-F238E27FC236}">
                <a16:creationId xmlns:a16="http://schemas.microsoft.com/office/drawing/2014/main" id="{76CFC2AE-5D25-4119-82B0-8E201C071EAA}"/>
              </a:ext>
            </a:extLst>
          </p:cNvPr>
          <p:cNvGrpSpPr/>
          <p:nvPr/>
        </p:nvGrpSpPr>
        <p:grpSpPr>
          <a:xfrm>
            <a:off x="4035929" y="2195002"/>
            <a:ext cx="4352421" cy="3393168"/>
            <a:chOff x="3965081" y="2597034"/>
            <a:chExt cx="4352421" cy="3393168"/>
          </a:xfrm>
          <a:solidFill>
            <a:schemeClr val="accent4"/>
          </a:solidFill>
        </p:grpSpPr>
        <p:sp>
          <p:nvSpPr>
            <p:cNvPr id="14" name="Oval 13">
              <a:extLst>
                <a:ext uri="{FF2B5EF4-FFF2-40B4-BE49-F238E27FC236}">
                  <a16:creationId xmlns:a16="http://schemas.microsoft.com/office/drawing/2014/main" id="{F9E2A011-1E17-49C2-B183-EB43DEFA8504}"/>
                </a:ext>
              </a:extLst>
            </p:cNvPr>
            <p:cNvSpPr/>
            <p:nvPr/>
          </p:nvSpPr>
          <p:spPr>
            <a:xfrm>
              <a:off x="4869626" y="2597034"/>
              <a:ext cx="3447876" cy="3393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People who have experienced a tsunami approaching described the sound as being similar to a freight train. </a:t>
              </a:r>
              <a:endParaRPr lang="en-GB" dirty="0"/>
            </a:p>
          </p:txBody>
        </p:sp>
        <p:sp>
          <p:nvSpPr>
            <p:cNvPr id="19" name="Trapezoid 18">
              <a:extLst>
                <a:ext uri="{FF2B5EF4-FFF2-40B4-BE49-F238E27FC236}">
                  <a16:creationId xmlns:a16="http://schemas.microsoft.com/office/drawing/2014/main" id="{F3163451-3FB8-41B7-ACA2-0B12571AFA28}"/>
                </a:ext>
              </a:extLst>
            </p:cNvPr>
            <p:cNvSpPr/>
            <p:nvPr/>
          </p:nvSpPr>
          <p:spPr>
            <a:xfrm rot="18369286">
              <a:off x="4473615" y="2436439"/>
              <a:ext cx="488898" cy="1505965"/>
            </a:xfrm>
            <a:prstGeom prst="trapezoid">
              <a:avLst>
                <a:gd name="adj" fmla="val 4581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Arrow: Right 22">
            <a:hlinkClick r:id="" action="ppaction://hlinkshowjump?jump=nextslide"/>
            <a:extLst>
              <a:ext uri="{FF2B5EF4-FFF2-40B4-BE49-F238E27FC236}">
                <a16:creationId xmlns:a16="http://schemas.microsoft.com/office/drawing/2014/main" id="{D20DAE1E-BE62-4F85-8D3D-A59813E40B51}"/>
              </a:ext>
            </a:extLst>
          </p:cNvPr>
          <p:cNvSpPr/>
          <p:nvPr/>
        </p:nvSpPr>
        <p:spPr>
          <a:xfrm>
            <a:off x="8008374"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next</a:t>
            </a:r>
            <a:endParaRPr lang="en-GB" sz="1100" dirty="0">
              <a:solidFill>
                <a:schemeClr val="tx1"/>
              </a:solidFill>
            </a:endParaRPr>
          </a:p>
        </p:txBody>
      </p:sp>
      <p:sp>
        <p:nvSpPr>
          <p:cNvPr id="24" name="Arrow: Right 23">
            <a:hlinkClick r:id="" action="ppaction://hlinkshowjump?jump=previousslide"/>
            <a:extLst>
              <a:ext uri="{FF2B5EF4-FFF2-40B4-BE49-F238E27FC236}">
                <a16:creationId xmlns:a16="http://schemas.microsoft.com/office/drawing/2014/main" id="{BD9E1CD1-F661-4157-9CEF-B6B78741C23A}"/>
              </a:ext>
            </a:extLst>
          </p:cNvPr>
          <p:cNvSpPr/>
          <p:nvPr/>
        </p:nvSpPr>
        <p:spPr>
          <a:xfrm flipH="1">
            <a:off x="609599"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back</a:t>
            </a:r>
            <a:endParaRPr lang="en-GB" sz="1100" dirty="0">
              <a:solidFill>
                <a:schemeClr val="tx1"/>
              </a:solidFill>
            </a:endParaRPr>
          </a:p>
        </p:txBody>
      </p:sp>
    </p:spTree>
    <p:extLst>
      <p:ext uri="{BB962C8B-B14F-4D97-AF65-F5344CB8AC3E}">
        <p14:creationId xmlns:p14="http://schemas.microsoft.com/office/powerpoint/2010/main" val="91035851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nextCondLst>
                <p:cond evt="onClick" delay="0">
                  <p:tgtEl>
                    <p:spTgt spid="10"/>
                  </p:tgtEl>
                </p:cond>
              </p:nextCondLst>
            </p:seq>
            <p:seq concurrent="1" nextAc="seek">
              <p:cTn id="20" restart="whenNotActive" fill="hold" evtFilter="cancelBubble" nodeType="interactiveSeq">
                <p:stCondLst>
                  <p:cond evt="onClick" delay="0">
                    <p:tgtEl>
                      <p:spTgt spid="8"/>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750"/>
                                        <p:tgtEl>
                                          <p:spTgt spid="22"/>
                                        </p:tgtEl>
                                      </p:cBhvr>
                                    </p:animEffect>
                                  </p:childTnLst>
                                </p:cTn>
                              </p:par>
                            </p:childTnLst>
                          </p:cTn>
                        </p:par>
                      </p:childTnLst>
                    </p:cTn>
                  </p:par>
                </p:childTnLst>
              </p:cTn>
              <p:nextCondLst>
                <p:cond evt="onClick" delay="0">
                  <p:tgtEl>
                    <p:spTgt spid="8"/>
                  </p:tgtEl>
                </p:cond>
              </p:nextCondLst>
            </p:seq>
          </p:childTnLst>
        </p:cTn>
      </p:par>
    </p:tnLst>
    <p:bldLst>
      <p:bldP spid="15" grpId="0" animBg="1"/>
      <p:bldP spid="16" grpId="0" animBg="1"/>
      <p:bldP spid="17" grpId="0" animBg="1"/>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829F13-63AD-4611-938F-4C9E00900373}"/>
              </a:ext>
            </a:extLst>
          </p:cNvPr>
          <p:cNvSpPr txBox="1"/>
          <p:nvPr/>
        </p:nvSpPr>
        <p:spPr>
          <a:xfrm>
            <a:off x="436228" y="922789"/>
            <a:ext cx="8254766" cy="981512"/>
          </a:xfrm>
          <a:prstGeom prst="rect">
            <a:avLst/>
          </a:prstGeom>
          <a:solidFill>
            <a:srgbClr val="67BCBF"/>
          </a:solidFill>
        </p:spPr>
        <p:txBody>
          <a:bodyPr wrap="square" rtlCol="0">
            <a:spAutoFit/>
          </a:bodyPr>
          <a:lstStyle/>
          <a:p>
            <a:endParaRPr lang="en-GB" dirty="0"/>
          </a:p>
        </p:txBody>
      </p:sp>
      <p:sp>
        <p:nvSpPr>
          <p:cNvPr id="4" name="Rectangle 3">
            <a:extLst>
              <a:ext uri="{FF2B5EF4-FFF2-40B4-BE49-F238E27FC236}">
                <a16:creationId xmlns:a16="http://schemas.microsoft.com/office/drawing/2014/main" id="{F8A1B55C-A229-43BA-9712-A8A09CFE9E53}"/>
              </a:ext>
            </a:extLst>
          </p:cNvPr>
          <p:cNvSpPr/>
          <p:nvPr/>
        </p:nvSpPr>
        <p:spPr>
          <a:xfrm>
            <a:off x="755651" y="1213490"/>
            <a:ext cx="7632699" cy="400110"/>
          </a:xfrm>
          <a:prstGeom prst="rect">
            <a:avLst/>
          </a:prstGeom>
        </p:spPr>
        <p:txBody>
          <a:bodyPr wrap="square">
            <a:spAutoFit/>
          </a:bodyPr>
          <a:lstStyle/>
          <a:p>
            <a:pPr algn="ctr"/>
            <a:r>
              <a:rPr lang="en-AU" sz="2000" dirty="0">
                <a:solidFill>
                  <a:schemeClr val="bg1"/>
                </a:solidFill>
              </a:rPr>
              <a:t>What is the wavelength of a tsunami?</a:t>
            </a:r>
            <a:endParaRPr lang="en-GB" sz="2000" dirty="0">
              <a:solidFill>
                <a:schemeClr val="bg1"/>
              </a:solidFill>
            </a:endParaRPr>
          </a:p>
        </p:txBody>
      </p:sp>
      <p:sp>
        <p:nvSpPr>
          <p:cNvPr id="6" name="Rectangle 5">
            <a:extLst>
              <a:ext uri="{FF2B5EF4-FFF2-40B4-BE49-F238E27FC236}">
                <a16:creationId xmlns:a16="http://schemas.microsoft.com/office/drawing/2014/main" id="{72FC9D74-BB18-4DF7-A029-D4FC92524D08}"/>
              </a:ext>
            </a:extLst>
          </p:cNvPr>
          <p:cNvSpPr/>
          <p:nvPr/>
        </p:nvSpPr>
        <p:spPr>
          <a:xfrm>
            <a:off x="4753920" y="2075976"/>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the time it takes for the wave to pass a particular point </a:t>
            </a:r>
            <a:endParaRPr lang="en-GB" dirty="0"/>
          </a:p>
        </p:txBody>
      </p:sp>
      <p:sp>
        <p:nvSpPr>
          <p:cNvPr id="8" name="Rectangle 7">
            <a:extLst>
              <a:ext uri="{FF2B5EF4-FFF2-40B4-BE49-F238E27FC236}">
                <a16:creationId xmlns:a16="http://schemas.microsoft.com/office/drawing/2014/main" id="{B362D4E5-7773-465B-AC90-EF3FEF9447FF}"/>
              </a:ext>
            </a:extLst>
          </p:cNvPr>
          <p:cNvSpPr/>
          <p:nvPr/>
        </p:nvSpPr>
        <p:spPr>
          <a:xfrm>
            <a:off x="4753920" y="4166897"/>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the distance between peak to peak or trough to trough of </a:t>
            </a:r>
            <a:br>
              <a:rPr lang="en-AU" dirty="0"/>
            </a:br>
            <a:r>
              <a:rPr lang="en-AU" dirty="0"/>
              <a:t>the wave </a:t>
            </a:r>
            <a:endParaRPr lang="en-GB" dirty="0"/>
          </a:p>
        </p:txBody>
      </p:sp>
      <p:sp>
        <p:nvSpPr>
          <p:cNvPr id="9" name="Rectangle 8">
            <a:extLst>
              <a:ext uri="{FF2B5EF4-FFF2-40B4-BE49-F238E27FC236}">
                <a16:creationId xmlns:a16="http://schemas.microsoft.com/office/drawing/2014/main" id="{4FA123B0-6C2E-4482-8718-414EB68AA320}"/>
              </a:ext>
            </a:extLst>
          </p:cNvPr>
          <p:cNvSpPr/>
          <p:nvPr/>
        </p:nvSpPr>
        <p:spPr>
          <a:xfrm>
            <a:off x="4758115" y="3098672"/>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the distance between the source of the tsunami and the shore </a:t>
            </a:r>
            <a:endParaRPr lang="en-GB" dirty="0"/>
          </a:p>
        </p:txBody>
      </p:sp>
      <p:sp>
        <p:nvSpPr>
          <p:cNvPr id="10" name="Rectangle 9">
            <a:extLst>
              <a:ext uri="{FF2B5EF4-FFF2-40B4-BE49-F238E27FC236}">
                <a16:creationId xmlns:a16="http://schemas.microsoft.com/office/drawing/2014/main" id="{09E666E0-B465-4C20-A05C-8FE419F3EBFC}"/>
              </a:ext>
            </a:extLst>
          </p:cNvPr>
          <p:cNvSpPr/>
          <p:nvPr/>
        </p:nvSpPr>
        <p:spPr>
          <a:xfrm>
            <a:off x="4753920" y="5222787"/>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the height of the biggest wave </a:t>
            </a:r>
            <a:endParaRPr lang="en-GB" dirty="0"/>
          </a:p>
        </p:txBody>
      </p:sp>
      <p:sp>
        <p:nvSpPr>
          <p:cNvPr id="15" name="Rectangle 14">
            <a:extLst>
              <a:ext uri="{FF2B5EF4-FFF2-40B4-BE49-F238E27FC236}">
                <a16:creationId xmlns:a16="http://schemas.microsoft.com/office/drawing/2014/main" id="{DA8B7675-F3AB-4A88-A5D0-68114574E9DB}"/>
              </a:ext>
            </a:extLst>
          </p:cNvPr>
          <p:cNvSpPr/>
          <p:nvPr/>
        </p:nvSpPr>
        <p:spPr>
          <a:xfrm>
            <a:off x="4759521" y="2075554"/>
            <a:ext cx="3447876" cy="88505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6" name="Rectangle 15">
            <a:extLst>
              <a:ext uri="{FF2B5EF4-FFF2-40B4-BE49-F238E27FC236}">
                <a16:creationId xmlns:a16="http://schemas.microsoft.com/office/drawing/2014/main" id="{61CAE178-8CDD-4774-B3AB-1782A98FC732}"/>
              </a:ext>
            </a:extLst>
          </p:cNvPr>
          <p:cNvSpPr/>
          <p:nvPr/>
        </p:nvSpPr>
        <p:spPr>
          <a:xfrm>
            <a:off x="4766895" y="3098671"/>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7" name="Rectangle 16">
            <a:extLst>
              <a:ext uri="{FF2B5EF4-FFF2-40B4-BE49-F238E27FC236}">
                <a16:creationId xmlns:a16="http://schemas.microsoft.com/office/drawing/2014/main" id="{75A4F7BE-7762-4C1F-BE2C-A8FC2BC85F9D}"/>
              </a:ext>
            </a:extLst>
          </p:cNvPr>
          <p:cNvSpPr/>
          <p:nvPr/>
        </p:nvSpPr>
        <p:spPr>
          <a:xfrm>
            <a:off x="4759521" y="5222786"/>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8" name="Rectangle 17">
            <a:extLst>
              <a:ext uri="{FF2B5EF4-FFF2-40B4-BE49-F238E27FC236}">
                <a16:creationId xmlns:a16="http://schemas.microsoft.com/office/drawing/2014/main" id="{6E7C71F1-F7F2-400D-ACBE-866A35FCB786}"/>
              </a:ext>
            </a:extLst>
          </p:cNvPr>
          <p:cNvSpPr/>
          <p:nvPr/>
        </p:nvSpPr>
        <p:spPr>
          <a:xfrm>
            <a:off x="4759521" y="4156703"/>
            <a:ext cx="3447876" cy="89483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dirty="0"/>
              <a:t>Correct!</a:t>
            </a:r>
            <a:endParaRPr lang="en-GB" b="1" dirty="0"/>
          </a:p>
        </p:txBody>
      </p:sp>
      <p:grpSp>
        <p:nvGrpSpPr>
          <p:cNvPr id="3" name="Group 2">
            <a:extLst>
              <a:ext uri="{FF2B5EF4-FFF2-40B4-BE49-F238E27FC236}">
                <a16:creationId xmlns:a16="http://schemas.microsoft.com/office/drawing/2014/main" id="{3F653414-0F40-4C73-A376-3A04F1BD902E}"/>
              </a:ext>
            </a:extLst>
          </p:cNvPr>
          <p:cNvGrpSpPr/>
          <p:nvPr/>
        </p:nvGrpSpPr>
        <p:grpSpPr>
          <a:xfrm>
            <a:off x="1091381" y="2567434"/>
            <a:ext cx="3842701" cy="2819968"/>
            <a:chOff x="1091381" y="2567434"/>
            <a:chExt cx="3842701" cy="2819968"/>
          </a:xfrm>
          <a:solidFill>
            <a:schemeClr val="accent4"/>
          </a:solidFill>
        </p:grpSpPr>
        <p:sp>
          <p:nvSpPr>
            <p:cNvPr id="14" name="Oval 13">
              <a:extLst>
                <a:ext uri="{FF2B5EF4-FFF2-40B4-BE49-F238E27FC236}">
                  <a16:creationId xmlns:a16="http://schemas.microsoft.com/office/drawing/2014/main" id="{F9E2A011-1E17-49C2-B183-EB43DEFA8504}"/>
                </a:ext>
              </a:extLst>
            </p:cNvPr>
            <p:cNvSpPr/>
            <p:nvPr/>
          </p:nvSpPr>
          <p:spPr>
            <a:xfrm>
              <a:off x="1091381" y="2567434"/>
              <a:ext cx="2865435" cy="28199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72000" rIns="0" bIns="36000" rtlCol="0" anchor="ctr"/>
            <a:lstStyle/>
            <a:p>
              <a:pPr algn="ctr"/>
              <a:r>
                <a:rPr lang="en-AU" dirty="0"/>
                <a:t>The wavelength is the distance between peak to peak or trough to trough of the wave. </a:t>
              </a:r>
              <a:endParaRPr lang="en-GB" dirty="0"/>
            </a:p>
          </p:txBody>
        </p:sp>
        <p:sp>
          <p:nvSpPr>
            <p:cNvPr id="22" name="Trapezoid 21">
              <a:extLst>
                <a:ext uri="{FF2B5EF4-FFF2-40B4-BE49-F238E27FC236}">
                  <a16:creationId xmlns:a16="http://schemas.microsoft.com/office/drawing/2014/main" id="{CF455827-CFF1-4706-AFA1-BACC8395749C}"/>
                </a:ext>
              </a:extLst>
            </p:cNvPr>
            <p:cNvSpPr/>
            <p:nvPr/>
          </p:nvSpPr>
          <p:spPr>
            <a:xfrm rot="6640701">
              <a:off x="4108976" y="3934794"/>
              <a:ext cx="488898" cy="1161315"/>
            </a:xfrm>
            <a:prstGeom prst="trapezoid">
              <a:avLst>
                <a:gd name="adj" fmla="val 4581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1" name="Arrow: Right 20">
            <a:hlinkClick r:id="" action="ppaction://hlinkshowjump?jump=nextslide"/>
            <a:extLst>
              <a:ext uri="{FF2B5EF4-FFF2-40B4-BE49-F238E27FC236}">
                <a16:creationId xmlns:a16="http://schemas.microsoft.com/office/drawing/2014/main" id="{B925EAD4-979A-4784-945E-E1D9EF982FAE}"/>
              </a:ext>
            </a:extLst>
          </p:cNvPr>
          <p:cNvSpPr/>
          <p:nvPr/>
        </p:nvSpPr>
        <p:spPr>
          <a:xfrm>
            <a:off x="8008374"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next</a:t>
            </a:r>
            <a:endParaRPr lang="en-GB" sz="1100" dirty="0">
              <a:solidFill>
                <a:schemeClr val="tx1"/>
              </a:solidFill>
            </a:endParaRPr>
          </a:p>
        </p:txBody>
      </p:sp>
      <p:sp>
        <p:nvSpPr>
          <p:cNvPr id="23" name="Arrow: Right 22">
            <a:hlinkClick r:id="" action="ppaction://hlinkshowjump?jump=previousslide"/>
            <a:extLst>
              <a:ext uri="{FF2B5EF4-FFF2-40B4-BE49-F238E27FC236}">
                <a16:creationId xmlns:a16="http://schemas.microsoft.com/office/drawing/2014/main" id="{B7ABF81B-B630-4253-9248-7242E9E79D82}"/>
              </a:ext>
            </a:extLst>
          </p:cNvPr>
          <p:cNvSpPr/>
          <p:nvPr/>
        </p:nvSpPr>
        <p:spPr>
          <a:xfrm flipH="1">
            <a:off x="609599"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back</a:t>
            </a:r>
            <a:endParaRPr lang="en-GB" sz="1100" dirty="0">
              <a:solidFill>
                <a:schemeClr val="tx1"/>
              </a:solidFill>
            </a:endParaRPr>
          </a:p>
        </p:txBody>
      </p:sp>
    </p:spTree>
    <p:extLst>
      <p:ext uri="{BB962C8B-B14F-4D97-AF65-F5344CB8AC3E}">
        <p14:creationId xmlns:p14="http://schemas.microsoft.com/office/powerpoint/2010/main" val="110497008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nextCondLst>
                <p:cond evt="onClick" delay="0">
                  <p:tgtEl>
                    <p:spTgt spid="10"/>
                  </p:tgtEl>
                </p:cond>
              </p:nextCondLst>
            </p:seq>
            <p:seq concurrent="1" nextAc="seek">
              <p:cTn id="20" restart="whenNotActive" fill="hold" evtFilter="cancelBubble" nodeType="interactiveSeq">
                <p:stCondLst>
                  <p:cond evt="onClick" delay="0">
                    <p:tgtEl>
                      <p:spTgt spid="8"/>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750"/>
                                        <p:tgtEl>
                                          <p:spTgt spid="3"/>
                                        </p:tgtEl>
                                      </p:cBhvr>
                                    </p:animEffect>
                                  </p:childTnLst>
                                </p:cTn>
                              </p:par>
                            </p:childTnLst>
                          </p:cTn>
                        </p:par>
                      </p:childTnLst>
                    </p:cTn>
                  </p:par>
                </p:childTnLst>
              </p:cTn>
              <p:nextCondLst>
                <p:cond evt="onClick" delay="0">
                  <p:tgtEl>
                    <p:spTgt spid="8"/>
                  </p:tgtEl>
                </p:cond>
              </p:nextCondLst>
            </p:seq>
          </p:childTnLst>
        </p:cTn>
      </p:par>
    </p:tnLst>
    <p:bldLst>
      <p:bldP spid="15" grpId="0" animBg="1"/>
      <p:bldP spid="16" grpId="0" animBg="1"/>
      <p:bldP spid="17" grpId="0"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829F13-63AD-4611-938F-4C9E00900373}"/>
              </a:ext>
            </a:extLst>
          </p:cNvPr>
          <p:cNvSpPr txBox="1"/>
          <p:nvPr/>
        </p:nvSpPr>
        <p:spPr>
          <a:xfrm>
            <a:off x="436228" y="922789"/>
            <a:ext cx="8254766" cy="981512"/>
          </a:xfrm>
          <a:prstGeom prst="rect">
            <a:avLst/>
          </a:prstGeom>
          <a:solidFill>
            <a:srgbClr val="67BCBF"/>
          </a:solidFill>
        </p:spPr>
        <p:txBody>
          <a:bodyPr wrap="square" rtlCol="0">
            <a:spAutoFit/>
          </a:bodyPr>
          <a:lstStyle/>
          <a:p>
            <a:endParaRPr lang="en-GB" dirty="0"/>
          </a:p>
        </p:txBody>
      </p:sp>
      <p:sp>
        <p:nvSpPr>
          <p:cNvPr id="4" name="Rectangle 3">
            <a:extLst>
              <a:ext uri="{FF2B5EF4-FFF2-40B4-BE49-F238E27FC236}">
                <a16:creationId xmlns:a16="http://schemas.microsoft.com/office/drawing/2014/main" id="{F8A1B55C-A229-43BA-9712-A8A09CFE9E53}"/>
              </a:ext>
            </a:extLst>
          </p:cNvPr>
          <p:cNvSpPr/>
          <p:nvPr/>
        </p:nvSpPr>
        <p:spPr>
          <a:xfrm>
            <a:off x="868209" y="1059339"/>
            <a:ext cx="7407581" cy="707886"/>
          </a:xfrm>
          <a:prstGeom prst="rect">
            <a:avLst/>
          </a:prstGeom>
        </p:spPr>
        <p:txBody>
          <a:bodyPr wrap="square">
            <a:spAutoFit/>
          </a:bodyPr>
          <a:lstStyle/>
          <a:p>
            <a:pPr algn="ctr"/>
            <a:r>
              <a:rPr lang="en-AU" sz="2000" dirty="0">
                <a:solidFill>
                  <a:schemeClr val="bg1"/>
                </a:solidFill>
              </a:rPr>
              <a:t>Once it has begun, the speed and size of a tsunami is determined by…</a:t>
            </a:r>
            <a:endParaRPr lang="en-GB" sz="2000" dirty="0">
              <a:solidFill>
                <a:schemeClr val="bg1"/>
              </a:solidFill>
            </a:endParaRPr>
          </a:p>
        </p:txBody>
      </p:sp>
      <p:sp>
        <p:nvSpPr>
          <p:cNvPr id="6" name="Rectangle 5">
            <a:extLst>
              <a:ext uri="{FF2B5EF4-FFF2-40B4-BE49-F238E27FC236}">
                <a16:creationId xmlns:a16="http://schemas.microsoft.com/office/drawing/2014/main" id="{72FC9D74-BB18-4DF7-A029-D4FC92524D08}"/>
              </a:ext>
            </a:extLst>
          </p:cNvPr>
          <p:cNvSpPr/>
          <p:nvPr/>
        </p:nvSpPr>
        <p:spPr>
          <a:xfrm>
            <a:off x="939567" y="2532456"/>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the tides</a:t>
            </a:r>
            <a:endParaRPr lang="en-GB" dirty="0"/>
          </a:p>
        </p:txBody>
      </p:sp>
      <p:sp>
        <p:nvSpPr>
          <p:cNvPr id="8" name="Rectangle 7">
            <a:extLst>
              <a:ext uri="{FF2B5EF4-FFF2-40B4-BE49-F238E27FC236}">
                <a16:creationId xmlns:a16="http://schemas.microsoft.com/office/drawing/2014/main" id="{B362D4E5-7773-465B-AC90-EF3FEF9447FF}"/>
              </a:ext>
            </a:extLst>
          </p:cNvPr>
          <p:cNvSpPr/>
          <p:nvPr/>
        </p:nvSpPr>
        <p:spPr>
          <a:xfrm>
            <a:off x="939567" y="4591514"/>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water depth</a:t>
            </a:r>
            <a:endParaRPr lang="en-GB" dirty="0"/>
          </a:p>
        </p:txBody>
      </p:sp>
      <p:sp>
        <p:nvSpPr>
          <p:cNvPr id="9" name="Rectangle 8">
            <a:extLst>
              <a:ext uri="{FF2B5EF4-FFF2-40B4-BE49-F238E27FC236}">
                <a16:creationId xmlns:a16="http://schemas.microsoft.com/office/drawing/2014/main" id="{4FA123B0-6C2E-4482-8718-414EB68AA320}"/>
              </a:ext>
            </a:extLst>
          </p:cNvPr>
          <p:cNvSpPr/>
          <p:nvPr/>
        </p:nvSpPr>
        <p:spPr>
          <a:xfrm>
            <a:off x="943762" y="3582135"/>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the wind</a:t>
            </a:r>
            <a:endParaRPr lang="en-GB" dirty="0"/>
          </a:p>
        </p:txBody>
      </p:sp>
      <p:sp>
        <p:nvSpPr>
          <p:cNvPr id="15" name="Rectangle 14">
            <a:extLst>
              <a:ext uri="{FF2B5EF4-FFF2-40B4-BE49-F238E27FC236}">
                <a16:creationId xmlns:a16="http://schemas.microsoft.com/office/drawing/2014/main" id="{DA8B7675-F3AB-4A88-A5D0-68114574E9DB}"/>
              </a:ext>
            </a:extLst>
          </p:cNvPr>
          <p:cNvSpPr/>
          <p:nvPr/>
        </p:nvSpPr>
        <p:spPr>
          <a:xfrm>
            <a:off x="932192" y="2532456"/>
            <a:ext cx="3455251"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6" name="Rectangle 15">
            <a:extLst>
              <a:ext uri="{FF2B5EF4-FFF2-40B4-BE49-F238E27FC236}">
                <a16:creationId xmlns:a16="http://schemas.microsoft.com/office/drawing/2014/main" id="{61CAE178-8CDD-4774-B3AB-1782A98FC732}"/>
              </a:ext>
            </a:extLst>
          </p:cNvPr>
          <p:cNvSpPr/>
          <p:nvPr/>
        </p:nvSpPr>
        <p:spPr>
          <a:xfrm>
            <a:off x="939567" y="3581112"/>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8" name="Rectangle 17">
            <a:extLst>
              <a:ext uri="{FF2B5EF4-FFF2-40B4-BE49-F238E27FC236}">
                <a16:creationId xmlns:a16="http://schemas.microsoft.com/office/drawing/2014/main" id="{6E7C71F1-F7F2-400D-ACBE-866A35FCB786}"/>
              </a:ext>
            </a:extLst>
          </p:cNvPr>
          <p:cNvSpPr/>
          <p:nvPr/>
        </p:nvSpPr>
        <p:spPr>
          <a:xfrm>
            <a:off x="932193" y="4582806"/>
            <a:ext cx="3447876" cy="89483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dirty="0"/>
              <a:t>Correct!</a:t>
            </a:r>
            <a:endParaRPr lang="en-GB" b="1" dirty="0"/>
          </a:p>
        </p:txBody>
      </p:sp>
      <p:grpSp>
        <p:nvGrpSpPr>
          <p:cNvPr id="22" name="Group 21">
            <a:extLst>
              <a:ext uri="{FF2B5EF4-FFF2-40B4-BE49-F238E27FC236}">
                <a16:creationId xmlns:a16="http://schemas.microsoft.com/office/drawing/2014/main" id="{76CFC2AE-5D25-4119-82B0-8E201C071EAA}"/>
              </a:ext>
            </a:extLst>
          </p:cNvPr>
          <p:cNvGrpSpPr/>
          <p:nvPr/>
        </p:nvGrpSpPr>
        <p:grpSpPr>
          <a:xfrm>
            <a:off x="4010511" y="2121965"/>
            <a:ext cx="4547413" cy="3806825"/>
            <a:chOff x="3939663" y="2523997"/>
            <a:chExt cx="4547413" cy="3806825"/>
          </a:xfrm>
          <a:solidFill>
            <a:schemeClr val="accent4"/>
          </a:solidFill>
        </p:grpSpPr>
        <p:sp>
          <p:nvSpPr>
            <p:cNvPr id="19" name="Trapezoid 18">
              <a:extLst>
                <a:ext uri="{FF2B5EF4-FFF2-40B4-BE49-F238E27FC236}">
                  <a16:creationId xmlns:a16="http://schemas.microsoft.com/office/drawing/2014/main" id="{F3163451-3FB8-41B7-ACA2-0B12571AFA28}"/>
                </a:ext>
              </a:extLst>
            </p:cNvPr>
            <p:cNvSpPr/>
            <p:nvPr/>
          </p:nvSpPr>
          <p:spPr>
            <a:xfrm rot="14632283">
              <a:off x="4448197" y="4500200"/>
              <a:ext cx="488898" cy="1505965"/>
            </a:xfrm>
            <a:prstGeom prst="trapezoid">
              <a:avLst>
                <a:gd name="adj" fmla="val 4581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Oval 13">
              <a:extLst>
                <a:ext uri="{FF2B5EF4-FFF2-40B4-BE49-F238E27FC236}">
                  <a16:creationId xmlns:a16="http://schemas.microsoft.com/office/drawing/2014/main" id="{F9E2A011-1E17-49C2-B183-EB43DEFA8504}"/>
                </a:ext>
              </a:extLst>
            </p:cNvPr>
            <p:cNvSpPr/>
            <p:nvPr/>
          </p:nvSpPr>
          <p:spPr>
            <a:xfrm>
              <a:off x="4618874" y="2523997"/>
              <a:ext cx="3868202" cy="38068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108000" rtlCol="0" anchor="ctr"/>
            <a:lstStyle/>
            <a:p>
              <a:pPr algn="ctr"/>
              <a:endParaRPr lang="en-AU" sz="1400" dirty="0"/>
            </a:p>
            <a:p>
              <a:pPr algn="ctr"/>
              <a:r>
                <a:rPr lang="en-AU" sz="1400" dirty="0"/>
                <a:t>The deeper the water, the </a:t>
              </a:r>
              <a:br>
                <a:rPr lang="en-AU" sz="1400" dirty="0"/>
              </a:br>
              <a:r>
                <a:rPr lang="en-AU" sz="1400" dirty="0"/>
                <a:t>longer the tsunami’s wavelength and the faster it travels. Tsunamis in the open ocean travel at fast speeds (805 km/s), but are so low they can be ignored by planes and ships. As the tsunami moves to shallow water, its front slows down but its rear continues at the original speed. This means the water bunches up quickly, and the tsunami wavelength becomes much shorter. At this point, the wave can grow by metres in height. This is known as </a:t>
              </a:r>
              <a:br>
                <a:rPr lang="en-AU" sz="1400" dirty="0"/>
              </a:br>
              <a:r>
                <a:rPr lang="en-AU" sz="1400" dirty="0"/>
                <a:t>‘shoaling’. </a:t>
              </a:r>
              <a:endParaRPr lang="en-GB" sz="1400" dirty="0"/>
            </a:p>
          </p:txBody>
        </p:sp>
      </p:grpSp>
      <p:sp>
        <p:nvSpPr>
          <p:cNvPr id="23" name="Arrow: Right 22">
            <a:hlinkClick r:id="" action="ppaction://hlinkshowjump?jump=nextslide"/>
            <a:extLst>
              <a:ext uri="{FF2B5EF4-FFF2-40B4-BE49-F238E27FC236}">
                <a16:creationId xmlns:a16="http://schemas.microsoft.com/office/drawing/2014/main" id="{CF0E65FC-F8DB-4F2B-ADA2-394B4B898C52}"/>
              </a:ext>
            </a:extLst>
          </p:cNvPr>
          <p:cNvSpPr/>
          <p:nvPr/>
        </p:nvSpPr>
        <p:spPr>
          <a:xfrm>
            <a:off x="8008374"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next</a:t>
            </a:r>
            <a:endParaRPr lang="en-GB" sz="1100" dirty="0">
              <a:solidFill>
                <a:schemeClr val="tx1"/>
              </a:solidFill>
            </a:endParaRPr>
          </a:p>
        </p:txBody>
      </p:sp>
      <p:sp>
        <p:nvSpPr>
          <p:cNvPr id="24" name="Arrow: Right 23">
            <a:hlinkClick r:id="" action="ppaction://hlinkshowjump?jump=previousslide"/>
            <a:extLst>
              <a:ext uri="{FF2B5EF4-FFF2-40B4-BE49-F238E27FC236}">
                <a16:creationId xmlns:a16="http://schemas.microsoft.com/office/drawing/2014/main" id="{C25543AA-6A47-4C5A-8037-8A15F8B73411}"/>
              </a:ext>
            </a:extLst>
          </p:cNvPr>
          <p:cNvSpPr/>
          <p:nvPr/>
        </p:nvSpPr>
        <p:spPr>
          <a:xfrm flipH="1">
            <a:off x="609599"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back</a:t>
            </a:r>
            <a:endParaRPr lang="en-GB" sz="1100" dirty="0">
              <a:solidFill>
                <a:schemeClr val="tx1"/>
              </a:solidFill>
            </a:endParaRPr>
          </a:p>
        </p:txBody>
      </p:sp>
    </p:spTree>
    <p:extLst>
      <p:ext uri="{BB962C8B-B14F-4D97-AF65-F5344CB8AC3E}">
        <p14:creationId xmlns:p14="http://schemas.microsoft.com/office/powerpoint/2010/main" val="29565928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750"/>
                                        <p:tgtEl>
                                          <p:spTgt spid="22"/>
                                        </p:tgtEl>
                                      </p:cBhvr>
                                    </p:animEffect>
                                  </p:childTnLst>
                                </p:cTn>
                              </p:par>
                            </p:childTnLst>
                          </p:cTn>
                        </p:par>
                      </p:childTnLst>
                    </p:cTn>
                  </p:par>
                </p:childTnLst>
              </p:cTn>
              <p:nextCondLst>
                <p:cond evt="onClick" delay="0">
                  <p:tgtEl>
                    <p:spTgt spid="8"/>
                  </p:tgtEl>
                </p:cond>
              </p:nextCondLst>
            </p:seq>
          </p:childTnLst>
        </p:cTn>
      </p:par>
    </p:tnLst>
    <p:bldLst>
      <p:bldP spid="15" grpId="0" animBg="1"/>
      <p:bldP spid="16"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829F13-63AD-4611-938F-4C9E00900373}"/>
              </a:ext>
            </a:extLst>
          </p:cNvPr>
          <p:cNvSpPr txBox="1"/>
          <p:nvPr/>
        </p:nvSpPr>
        <p:spPr>
          <a:xfrm>
            <a:off x="436228" y="922789"/>
            <a:ext cx="8254766" cy="981512"/>
          </a:xfrm>
          <a:prstGeom prst="rect">
            <a:avLst/>
          </a:prstGeom>
          <a:solidFill>
            <a:srgbClr val="67BCBF"/>
          </a:solidFill>
        </p:spPr>
        <p:txBody>
          <a:bodyPr wrap="square" rtlCol="0">
            <a:spAutoFit/>
          </a:bodyPr>
          <a:lstStyle/>
          <a:p>
            <a:endParaRPr lang="en-GB" dirty="0"/>
          </a:p>
        </p:txBody>
      </p:sp>
      <p:sp>
        <p:nvSpPr>
          <p:cNvPr id="4" name="Rectangle 3">
            <a:extLst>
              <a:ext uri="{FF2B5EF4-FFF2-40B4-BE49-F238E27FC236}">
                <a16:creationId xmlns:a16="http://schemas.microsoft.com/office/drawing/2014/main" id="{F8A1B55C-A229-43BA-9712-A8A09CFE9E53}"/>
              </a:ext>
            </a:extLst>
          </p:cNvPr>
          <p:cNvSpPr/>
          <p:nvPr/>
        </p:nvSpPr>
        <p:spPr>
          <a:xfrm>
            <a:off x="755651" y="1213490"/>
            <a:ext cx="7632699" cy="400110"/>
          </a:xfrm>
          <a:prstGeom prst="rect">
            <a:avLst/>
          </a:prstGeom>
        </p:spPr>
        <p:txBody>
          <a:bodyPr wrap="square">
            <a:spAutoFit/>
          </a:bodyPr>
          <a:lstStyle/>
          <a:p>
            <a:pPr algn="ctr"/>
            <a:r>
              <a:rPr lang="en-AU" sz="2000" dirty="0">
                <a:solidFill>
                  <a:schemeClr val="bg1"/>
                </a:solidFill>
              </a:rPr>
              <a:t>What is the biggest tsunami on record?</a:t>
            </a:r>
            <a:endParaRPr lang="en-GB" sz="2000" dirty="0">
              <a:solidFill>
                <a:schemeClr val="bg1"/>
              </a:solidFill>
            </a:endParaRPr>
          </a:p>
        </p:txBody>
      </p:sp>
      <p:sp>
        <p:nvSpPr>
          <p:cNvPr id="6" name="Rectangle 5">
            <a:extLst>
              <a:ext uri="{FF2B5EF4-FFF2-40B4-BE49-F238E27FC236}">
                <a16:creationId xmlns:a16="http://schemas.microsoft.com/office/drawing/2014/main" id="{72FC9D74-BB18-4DF7-A029-D4FC92524D08}"/>
              </a:ext>
            </a:extLst>
          </p:cNvPr>
          <p:cNvSpPr/>
          <p:nvPr/>
        </p:nvSpPr>
        <p:spPr>
          <a:xfrm>
            <a:off x="4753920" y="4550082"/>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2004 - Indian Ocean Tsunami. </a:t>
            </a:r>
            <a:endParaRPr lang="en-GB" dirty="0"/>
          </a:p>
        </p:txBody>
      </p:sp>
      <p:sp>
        <p:nvSpPr>
          <p:cNvPr id="8" name="Rectangle 7">
            <a:extLst>
              <a:ext uri="{FF2B5EF4-FFF2-40B4-BE49-F238E27FC236}">
                <a16:creationId xmlns:a16="http://schemas.microsoft.com/office/drawing/2014/main" id="{B362D4E5-7773-465B-AC90-EF3FEF9447FF}"/>
              </a:ext>
            </a:extLst>
          </p:cNvPr>
          <p:cNvSpPr/>
          <p:nvPr/>
        </p:nvSpPr>
        <p:spPr>
          <a:xfrm>
            <a:off x="4753920" y="2577206"/>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1958 - </a:t>
            </a:r>
            <a:r>
              <a:rPr lang="en-AU" dirty="0" err="1"/>
              <a:t>Lituya</a:t>
            </a:r>
            <a:r>
              <a:rPr lang="en-AU" dirty="0"/>
              <a:t> Bay tsunami in Alaska</a:t>
            </a:r>
            <a:endParaRPr lang="en-GB" dirty="0"/>
          </a:p>
        </p:txBody>
      </p:sp>
      <p:sp>
        <p:nvSpPr>
          <p:cNvPr id="9" name="Rectangle 8">
            <a:extLst>
              <a:ext uri="{FF2B5EF4-FFF2-40B4-BE49-F238E27FC236}">
                <a16:creationId xmlns:a16="http://schemas.microsoft.com/office/drawing/2014/main" id="{4FA123B0-6C2E-4482-8718-414EB68AA320}"/>
              </a:ext>
            </a:extLst>
          </p:cNvPr>
          <p:cNvSpPr/>
          <p:nvPr/>
        </p:nvSpPr>
        <p:spPr>
          <a:xfrm>
            <a:off x="4758115" y="3568725"/>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2011 - Tohoku tsunami in Japan</a:t>
            </a:r>
            <a:endParaRPr lang="en-GB" dirty="0"/>
          </a:p>
        </p:txBody>
      </p:sp>
      <p:sp>
        <p:nvSpPr>
          <p:cNvPr id="15" name="Rectangle 14">
            <a:extLst>
              <a:ext uri="{FF2B5EF4-FFF2-40B4-BE49-F238E27FC236}">
                <a16:creationId xmlns:a16="http://schemas.microsoft.com/office/drawing/2014/main" id="{DA8B7675-F3AB-4A88-A5D0-68114574E9DB}"/>
              </a:ext>
            </a:extLst>
          </p:cNvPr>
          <p:cNvSpPr/>
          <p:nvPr/>
        </p:nvSpPr>
        <p:spPr>
          <a:xfrm>
            <a:off x="4765082" y="4550082"/>
            <a:ext cx="3447876" cy="88505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6" name="Rectangle 15">
            <a:extLst>
              <a:ext uri="{FF2B5EF4-FFF2-40B4-BE49-F238E27FC236}">
                <a16:creationId xmlns:a16="http://schemas.microsoft.com/office/drawing/2014/main" id="{61CAE178-8CDD-4774-B3AB-1782A98FC732}"/>
              </a:ext>
            </a:extLst>
          </p:cNvPr>
          <p:cNvSpPr/>
          <p:nvPr/>
        </p:nvSpPr>
        <p:spPr>
          <a:xfrm>
            <a:off x="4765082" y="3569146"/>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8" name="Rectangle 17">
            <a:extLst>
              <a:ext uri="{FF2B5EF4-FFF2-40B4-BE49-F238E27FC236}">
                <a16:creationId xmlns:a16="http://schemas.microsoft.com/office/drawing/2014/main" id="{6E7C71F1-F7F2-400D-ACBE-866A35FCB786}"/>
              </a:ext>
            </a:extLst>
          </p:cNvPr>
          <p:cNvSpPr/>
          <p:nvPr/>
        </p:nvSpPr>
        <p:spPr>
          <a:xfrm>
            <a:off x="4765082" y="2567434"/>
            <a:ext cx="3447876" cy="89483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dirty="0"/>
              <a:t>Correct!</a:t>
            </a:r>
            <a:endParaRPr lang="en-GB" b="1" dirty="0"/>
          </a:p>
        </p:txBody>
      </p:sp>
      <p:grpSp>
        <p:nvGrpSpPr>
          <p:cNvPr id="3" name="Group 2">
            <a:extLst>
              <a:ext uri="{FF2B5EF4-FFF2-40B4-BE49-F238E27FC236}">
                <a16:creationId xmlns:a16="http://schemas.microsoft.com/office/drawing/2014/main" id="{3F653414-0F40-4C73-A376-3A04F1BD902E}"/>
              </a:ext>
            </a:extLst>
          </p:cNvPr>
          <p:cNvGrpSpPr/>
          <p:nvPr/>
        </p:nvGrpSpPr>
        <p:grpSpPr>
          <a:xfrm>
            <a:off x="755650" y="2080736"/>
            <a:ext cx="4180618" cy="3675965"/>
            <a:chOff x="755650" y="2080736"/>
            <a:chExt cx="4180618" cy="3675965"/>
          </a:xfrm>
          <a:solidFill>
            <a:schemeClr val="accent4"/>
          </a:solidFill>
        </p:grpSpPr>
        <p:sp>
          <p:nvSpPr>
            <p:cNvPr id="14" name="Oval 13">
              <a:extLst>
                <a:ext uri="{FF2B5EF4-FFF2-40B4-BE49-F238E27FC236}">
                  <a16:creationId xmlns:a16="http://schemas.microsoft.com/office/drawing/2014/main" id="{F9E2A011-1E17-49C2-B183-EB43DEFA8504}"/>
                </a:ext>
              </a:extLst>
            </p:cNvPr>
            <p:cNvSpPr/>
            <p:nvPr/>
          </p:nvSpPr>
          <p:spPr>
            <a:xfrm>
              <a:off x="755650" y="2080736"/>
              <a:ext cx="3735233" cy="367596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72000" rIns="0" bIns="36000" rtlCol="0" anchor="ctr"/>
            <a:lstStyle/>
            <a:p>
              <a:pPr algn="ctr"/>
              <a:endParaRPr lang="en-AU" dirty="0"/>
            </a:p>
            <a:p>
              <a:pPr algn="ctr"/>
              <a:r>
                <a:rPr lang="en-AU" dirty="0"/>
                <a:t>The </a:t>
              </a:r>
              <a:r>
                <a:rPr lang="en-AU" dirty="0" err="1"/>
                <a:t>Lituya</a:t>
              </a:r>
              <a:r>
                <a:rPr lang="en-AU" dirty="0"/>
                <a:t> Bay tsunami in Alaska, which was caused by a landslide falling into a fjord, produced the largest waves ever seen. It flattened trees up to 500 metres above sea level. However, this tsunami is regarded as an unusual event. </a:t>
              </a:r>
              <a:endParaRPr lang="en-GB" dirty="0"/>
            </a:p>
          </p:txBody>
        </p:sp>
        <p:sp>
          <p:nvSpPr>
            <p:cNvPr id="22" name="Trapezoid 21">
              <a:extLst>
                <a:ext uri="{FF2B5EF4-FFF2-40B4-BE49-F238E27FC236}">
                  <a16:creationId xmlns:a16="http://schemas.microsoft.com/office/drawing/2014/main" id="{CF455827-CFF1-4706-AFA1-BACC8395749C}"/>
                </a:ext>
              </a:extLst>
            </p:cNvPr>
            <p:cNvSpPr/>
            <p:nvPr/>
          </p:nvSpPr>
          <p:spPr>
            <a:xfrm rot="4181490">
              <a:off x="4111162" y="2546699"/>
              <a:ext cx="488898" cy="1161315"/>
            </a:xfrm>
            <a:prstGeom prst="trapezoid">
              <a:avLst>
                <a:gd name="adj" fmla="val 4581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9" name="Arrow: Right 18">
            <a:hlinkClick r:id="" action="ppaction://hlinkshowjump?jump=nextslide"/>
            <a:extLst>
              <a:ext uri="{FF2B5EF4-FFF2-40B4-BE49-F238E27FC236}">
                <a16:creationId xmlns:a16="http://schemas.microsoft.com/office/drawing/2014/main" id="{B443042F-CC17-46DB-9068-ED1B753BD3B5}"/>
              </a:ext>
            </a:extLst>
          </p:cNvPr>
          <p:cNvSpPr/>
          <p:nvPr/>
        </p:nvSpPr>
        <p:spPr>
          <a:xfrm>
            <a:off x="8008374"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next</a:t>
            </a:r>
            <a:endParaRPr lang="en-GB" sz="1100" dirty="0">
              <a:solidFill>
                <a:schemeClr val="tx1"/>
              </a:solidFill>
            </a:endParaRPr>
          </a:p>
        </p:txBody>
      </p:sp>
      <p:sp>
        <p:nvSpPr>
          <p:cNvPr id="20" name="Arrow: Right 19">
            <a:hlinkClick r:id="" action="ppaction://hlinkshowjump?jump=previousslide"/>
            <a:extLst>
              <a:ext uri="{FF2B5EF4-FFF2-40B4-BE49-F238E27FC236}">
                <a16:creationId xmlns:a16="http://schemas.microsoft.com/office/drawing/2014/main" id="{EC27A200-7E58-4D3F-AE1F-EB4E9D0A5B1D}"/>
              </a:ext>
            </a:extLst>
          </p:cNvPr>
          <p:cNvSpPr/>
          <p:nvPr/>
        </p:nvSpPr>
        <p:spPr>
          <a:xfrm flipH="1">
            <a:off x="609599"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back</a:t>
            </a:r>
            <a:endParaRPr lang="en-GB" sz="1100" dirty="0">
              <a:solidFill>
                <a:schemeClr val="tx1"/>
              </a:solidFill>
            </a:endParaRPr>
          </a:p>
        </p:txBody>
      </p:sp>
    </p:spTree>
    <p:extLst>
      <p:ext uri="{BB962C8B-B14F-4D97-AF65-F5344CB8AC3E}">
        <p14:creationId xmlns:p14="http://schemas.microsoft.com/office/powerpoint/2010/main" val="227945594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750"/>
                                        <p:tgtEl>
                                          <p:spTgt spid="3"/>
                                        </p:tgtEl>
                                      </p:cBhvr>
                                    </p:animEffect>
                                  </p:childTnLst>
                                </p:cTn>
                              </p:par>
                            </p:childTnLst>
                          </p:cTn>
                        </p:par>
                      </p:childTnLst>
                    </p:cTn>
                  </p:par>
                </p:childTnLst>
              </p:cTn>
              <p:nextCondLst>
                <p:cond evt="onClick" delay="0">
                  <p:tgtEl>
                    <p:spTgt spid="8"/>
                  </p:tgtEl>
                </p:cond>
              </p:nextCondLst>
            </p:seq>
          </p:childTnLst>
        </p:cTn>
      </p:par>
    </p:tnLst>
    <p:bldLst>
      <p:bldP spid="15" grpId="0" animBg="1"/>
      <p:bldP spid="16"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829F13-63AD-4611-938F-4C9E00900373}"/>
              </a:ext>
            </a:extLst>
          </p:cNvPr>
          <p:cNvSpPr txBox="1"/>
          <p:nvPr/>
        </p:nvSpPr>
        <p:spPr>
          <a:xfrm>
            <a:off x="436228" y="922789"/>
            <a:ext cx="8254766" cy="981512"/>
          </a:xfrm>
          <a:prstGeom prst="rect">
            <a:avLst/>
          </a:prstGeom>
          <a:solidFill>
            <a:srgbClr val="67BCBF"/>
          </a:solidFill>
        </p:spPr>
        <p:txBody>
          <a:bodyPr wrap="square" rtlCol="0">
            <a:spAutoFit/>
          </a:bodyPr>
          <a:lstStyle/>
          <a:p>
            <a:endParaRPr lang="en-GB" dirty="0"/>
          </a:p>
        </p:txBody>
      </p:sp>
      <p:sp>
        <p:nvSpPr>
          <p:cNvPr id="4" name="Rectangle 3">
            <a:extLst>
              <a:ext uri="{FF2B5EF4-FFF2-40B4-BE49-F238E27FC236}">
                <a16:creationId xmlns:a16="http://schemas.microsoft.com/office/drawing/2014/main" id="{F8A1B55C-A229-43BA-9712-A8A09CFE9E53}"/>
              </a:ext>
            </a:extLst>
          </p:cNvPr>
          <p:cNvSpPr/>
          <p:nvPr/>
        </p:nvSpPr>
        <p:spPr>
          <a:xfrm>
            <a:off x="867194" y="1055782"/>
            <a:ext cx="7407581" cy="707886"/>
          </a:xfrm>
          <a:prstGeom prst="rect">
            <a:avLst/>
          </a:prstGeom>
        </p:spPr>
        <p:txBody>
          <a:bodyPr wrap="square">
            <a:spAutoFit/>
          </a:bodyPr>
          <a:lstStyle/>
          <a:p>
            <a:pPr algn="ctr"/>
            <a:r>
              <a:rPr lang="en-AU" sz="2000" dirty="0">
                <a:solidFill>
                  <a:schemeClr val="bg1"/>
                </a:solidFill>
              </a:rPr>
              <a:t>A large tsunami will be more destructive than a small one. </a:t>
            </a:r>
            <a:br>
              <a:rPr lang="en-AU" sz="2000" dirty="0">
                <a:solidFill>
                  <a:schemeClr val="bg1"/>
                </a:solidFill>
              </a:rPr>
            </a:br>
            <a:r>
              <a:rPr lang="en-AU" sz="2000" dirty="0">
                <a:solidFill>
                  <a:schemeClr val="bg1"/>
                </a:solidFill>
              </a:rPr>
              <a:t>True or false?</a:t>
            </a:r>
            <a:endParaRPr lang="en-GB" sz="2000" dirty="0">
              <a:solidFill>
                <a:schemeClr val="bg1"/>
              </a:solidFill>
            </a:endParaRPr>
          </a:p>
        </p:txBody>
      </p:sp>
      <p:sp>
        <p:nvSpPr>
          <p:cNvPr id="8" name="Rectangle 7">
            <a:extLst>
              <a:ext uri="{FF2B5EF4-FFF2-40B4-BE49-F238E27FC236}">
                <a16:creationId xmlns:a16="http://schemas.microsoft.com/office/drawing/2014/main" id="{B362D4E5-7773-465B-AC90-EF3FEF9447FF}"/>
              </a:ext>
            </a:extLst>
          </p:cNvPr>
          <p:cNvSpPr/>
          <p:nvPr/>
        </p:nvSpPr>
        <p:spPr>
          <a:xfrm>
            <a:off x="939567" y="3950489"/>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false</a:t>
            </a:r>
            <a:endParaRPr lang="en-GB" dirty="0"/>
          </a:p>
        </p:txBody>
      </p:sp>
      <p:sp>
        <p:nvSpPr>
          <p:cNvPr id="9" name="Rectangle 8">
            <a:extLst>
              <a:ext uri="{FF2B5EF4-FFF2-40B4-BE49-F238E27FC236}">
                <a16:creationId xmlns:a16="http://schemas.microsoft.com/office/drawing/2014/main" id="{4FA123B0-6C2E-4482-8718-414EB68AA320}"/>
              </a:ext>
            </a:extLst>
          </p:cNvPr>
          <p:cNvSpPr/>
          <p:nvPr/>
        </p:nvSpPr>
        <p:spPr>
          <a:xfrm>
            <a:off x="943762" y="2941110"/>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true</a:t>
            </a:r>
            <a:endParaRPr lang="en-GB" dirty="0"/>
          </a:p>
        </p:txBody>
      </p:sp>
      <p:sp>
        <p:nvSpPr>
          <p:cNvPr id="16" name="Rectangle 15">
            <a:extLst>
              <a:ext uri="{FF2B5EF4-FFF2-40B4-BE49-F238E27FC236}">
                <a16:creationId xmlns:a16="http://schemas.microsoft.com/office/drawing/2014/main" id="{61CAE178-8CDD-4774-B3AB-1782A98FC732}"/>
              </a:ext>
            </a:extLst>
          </p:cNvPr>
          <p:cNvSpPr/>
          <p:nvPr/>
        </p:nvSpPr>
        <p:spPr>
          <a:xfrm>
            <a:off x="946941" y="2940087"/>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8" name="Rectangle 17">
            <a:extLst>
              <a:ext uri="{FF2B5EF4-FFF2-40B4-BE49-F238E27FC236}">
                <a16:creationId xmlns:a16="http://schemas.microsoft.com/office/drawing/2014/main" id="{6E7C71F1-F7F2-400D-ACBE-866A35FCB786}"/>
              </a:ext>
            </a:extLst>
          </p:cNvPr>
          <p:cNvSpPr/>
          <p:nvPr/>
        </p:nvSpPr>
        <p:spPr>
          <a:xfrm>
            <a:off x="939567" y="3941781"/>
            <a:ext cx="3447876" cy="89483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dirty="0"/>
              <a:t>Correct!</a:t>
            </a:r>
            <a:endParaRPr lang="en-GB" b="1" dirty="0"/>
          </a:p>
        </p:txBody>
      </p:sp>
      <p:grpSp>
        <p:nvGrpSpPr>
          <p:cNvPr id="22" name="Group 21">
            <a:extLst>
              <a:ext uri="{FF2B5EF4-FFF2-40B4-BE49-F238E27FC236}">
                <a16:creationId xmlns:a16="http://schemas.microsoft.com/office/drawing/2014/main" id="{76CFC2AE-5D25-4119-82B0-8E201C071EAA}"/>
              </a:ext>
            </a:extLst>
          </p:cNvPr>
          <p:cNvGrpSpPr/>
          <p:nvPr/>
        </p:nvGrpSpPr>
        <p:grpSpPr>
          <a:xfrm>
            <a:off x="3929366" y="2121965"/>
            <a:ext cx="4628558" cy="3806825"/>
            <a:chOff x="3858518" y="2523997"/>
            <a:chExt cx="4628558" cy="3806825"/>
          </a:xfrm>
          <a:solidFill>
            <a:schemeClr val="accent4"/>
          </a:solidFill>
        </p:grpSpPr>
        <p:sp>
          <p:nvSpPr>
            <p:cNvPr id="19" name="Trapezoid 18">
              <a:extLst>
                <a:ext uri="{FF2B5EF4-FFF2-40B4-BE49-F238E27FC236}">
                  <a16:creationId xmlns:a16="http://schemas.microsoft.com/office/drawing/2014/main" id="{F3163451-3FB8-41B7-ACA2-0B12571AFA28}"/>
                </a:ext>
              </a:extLst>
            </p:cNvPr>
            <p:cNvSpPr/>
            <p:nvPr/>
          </p:nvSpPr>
          <p:spPr>
            <a:xfrm rot="14632283">
              <a:off x="4367052" y="3934588"/>
              <a:ext cx="488898" cy="1505965"/>
            </a:xfrm>
            <a:prstGeom prst="trapezoid">
              <a:avLst>
                <a:gd name="adj" fmla="val 4581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Oval 13">
              <a:extLst>
                <a:ext uri="{FF2B5EF4-FFF2-40B4-BE49-F238E27FC236}">
                  <a16:creationId xmlns:a16="http://schemas.microsoft.com/office/drawing/2014/main" id="{F9E2A011-1E17-49C2-B183-EB43DEFA8504}"/>
                </a:ext>
              </a:extLst>
            </p:cNvPr>
            <p:cNvSpPr/>
            <p:nvPr/>
          </p:nvSpPr>
          <p:spPr>
            <a:xfrm>
              <a:off x="4618874" y="2523997"/>
              <a:ext cx="3868202" cy="380682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108000" rtlCol="0" anchor="ctr"/>
            <a:lstStyle/>
            <a:p>
              <a:pPr algn="ctr"/>
              <a:r>
                <a:rPr lang="en-AU" sz="1400" dirty="0"/>
                <a:t>A bigger tsunami does have more energy to cause destruction. However, the impact of a tsunami also depends on the shape of the shore, how much land it inundates and what is on that land. The Japan tsunami, at 15 metres in height, killed 22,000 people and caused the Fukushima nuclear disaster. By comparison, the much larger 1958 Alaskan tsunami had a small impact on the people in terms of deaths. </a:t>
              </a:r>
            </a:p>
          </p:txBody>
        </p:sp>
      </p:grpSp>
      <p:sp>
        <p:nvSpPr>
          <p:cNvPr id="13" name="Arrow: Right 12">
            <a:hlinkClick r:id="" action="ppaction://hlinkshowjump?jump=nextslide"/>
            <a:extLst>
              <a:ext uri="{FF2B5EF4-FFF2-40B4-BE49-F238E27FC236}">
                <a16:creationId xmlns:a16="http://schemas.microsoft.com/office/drawing/2014/main" id="{0695050F-AF41-4F89-BE33-EF0A4257900A}"/>
              </a:ext>
            </a:extLst>
          </p:cNvPr>
          <p:cNvSpPr/>
          <p:nvPr/>
        </p:nvSpPr>
        <p:spPr>
          <a:xfrm>
            <a:off x="8008374"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next</a:t>
            </a:r>
            <a:endParaRPr lang="en-GB" sz="1100" dirty="0">
              <a:solidFill>
                <a:schemeClr val="tx1"/>
              </a:solidFill>
            </a:endParaRPr>
          </a:p>
        </p:txBody>
      </p:sp>
      <p:sp>
        <p:nvSpPr>
          <p:cNvPr id="17" name="Arrow: Right 16">
            <a:hlinkClick r:id="" action="ppaction://hlinkshowjump?jump=previousslide"/>
            <a:extLst>
              <a:ext uri="{FF2B5EF4-FFF2-40B4-BE49-F238E27FC236}">
                <a16:creationId xmlns:a16="http://schemas.microsoft.com/office/drawing/2014/main" id="{C92B9395-FE66-4F2A-A6C4-0AF6A881458A}"/>
              </a:ext>
            </a:extLst>
          </p:cNvPr>
          <p:cNvSpPr/>
          <p:nvPr/>
        </p:nvSpPr>
        <p:spPr>
          <a:xfrm flipH="1">
            <a:off x="609599"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back</a:t>
            </a:r>
            <a:endParaRPr lang="en-GB" sz="1100" dirty="0">
              <a:solidFill>
                <a:schemeClr val="tx1"/>
              </a:solidFill>
            </a:endParaRPr>
          </a:p>
        </p:txBody>
      </p:sp>
    </p:spTree>
    <p:extLst>
      <p:ext uri="{BB962C8B-B14F-4D97-AF65-F5344CB8AC3E}">
        <p14:creationId xmlns:p14="http://schemas.microsoft.com/office/powerpoint/2010/main" val="19399650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nextCondLst>
                <p:cond evt="onClick" delay="0">
                  <p:tgtEl>
                    <p:spTgt spid="9"/>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750"/>
                                        <p:tgtEl>
                                          <p:spTgt spid="22"/>
                                        </p:tgtEl>
                                      </p:cBhvr>
                                    </p:animEffect>
                                  </p:childTnLst>
                                </p:cTn>
                              </p:par>
                            </p:childTnLst>
                          </p:cTn>
                        </p:par>
                      </p:childTnLst>
                    </p:cTn>
                  </p:par>
                </p:childTnLst>
              </p:cTn>
              <p:nextCondLst>
                <p:cond evt="onClick" delay="0">
                  <p:tgtEl>
                    <p:spTgt spid="8"/>
                  </p:tgtEl>
                </p:cond>
              </p:nextCondLst>
            </p:seq>
          </p:childTnLst>
        </p:cTn>
      </p:par>
    </p:tnLst>
    <p:bldLst>
      <p:bldP spid="16" grpId="0" animBg="1"/>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829F13-63AD-4611-938F-4C9E00900373}"/>
              </a:ext>
            </a:extLst>
          </p:cNvPr>
          <p:cNvSpPr txBox="1"/>
          <p:nvPr/>
        </p:nvSpPr>
        <p:spPr>
          <a:xfrm>
            <a:off x="436228" y="922789"/>
            <a:ext cx="8254766" cy="981512"/>
          </a:xfrm>
          <a:prstGeom prst="rect">
            <a:avLst/>
          </a:prstGeom>
          <a:solidFill>
            <a:srgbClr val="67BCBF"/>
          </a:solidFill>
        </p:spPr>
        <p:txBody>
          <a:bodyPr wrap="square" rtlCol="0">
            <a:spAutoFit/>
          </a:bodyPr>
          <a:lstStyle/>
          <a:p>
            <a:endParaRPr lang="en-GB" dirty="0"/>
          </a:p>
        </p:txBody>
      </p:sp>
      <p:sp>
        <p:nvSpPr>
          <p:cNvPr id="4" name="Rectangle 3">
            <a:extLst>
              <a:ext uri="{FF2B5EF4-FFF2-40B4-BE49-F238E27FC236}">
                <a16:creationId xmlns:a16="http://schemas.microsoft.com/office/drawing/2014/main" id="{F8A1B55C-A229-43BA-9712-A8A09CFE9E53}"/>
              </a:ext>
            </a:extLst>
          </p:cNvPr>
          <p:cNvSpPr/>
          <p:nvPr/>
        </p:nvSpPr>
        <p:spPr>
          <a:xfrm>
            <a:off x="755651" y="1059602"/>
            <a:ext cx="7632699" cy="707886"/>
          </a:xfrm>
          <a:prstGeom prst="rect">
            <a:avLst/>
          </a:prstGeom>
        </p:spPr>
        <p:txBody>
          <a:bodyPr wrap="square">
            <a:spAutoFit/>
          </a:bodyPr>
          <a:lstStyle/>
          <a:p>
            <a:pPr algn="ctr"/>
            <a:r>
              <a:rPr lang="en-AU" sz="2000" dirty="0">
                <a:solidFill>
                  <a:schemeClr val="bg1"/>
                </a:solidFill>
              </a:rPr>
              <a:t>Australia is not in danger from tsunamis. </a:t>
            </a:r>
          </a:p>
          <a:p>
            <a:pPr algn="ctr"/>
            <a:r>
              <a:rPr lang="en-AU" sz="2000" dirty="0">
                <a:solidFill>
                  <a:schemeClr val="bg1"/>
                </a:solidFill>
              </a:rPr>
              <a:t>True or false? </a:t>
            </a:r>
          </a:p>
        </p:txBody>
      </p:sp>
      <p:sp>
        <p:nvSpPr>
          <p:cNvPr id="8" name="Rectangle 7">
            <a:extLst>
              <a:ext uri="{FF2B5EF4-FFF2-40B4-BE49-F238E27FC236}">
                <a16:creationId xmlns:a16="http://schemas.microsoft.com/office/drawing/2014/main" id="{B362D4E5-7773-465B-AC90-EF3FEF9447FF}"/>
              </a:ext>
            </a:extLst>
          </p:cNvPr>
          <p:cNvSpPr/>
          <p:nvPr/>
        </p:nvSpPr>
        <p:spPr>
          <a:xfrm>
            <a:off x="4753920" y="2898016"/>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true</a:t>
            </a:r>
            <a:endParaRPr lang="en-GB" dirty="0"/>
          </a:p>
        </p:txBody>
      </p:sp>
      <p:sp>
        <p:nvSpPr>
          <p:cNvPr id="9" name="Rectangle 8">
            <a:extLst>
              <a:ext uri="{FF2B5EF4-FFF2-40B4-BE49-F238E27FC236}">
                <a16:creationId xmlns:a16="http://schemas.microsoft.com/office/drawing/2014/main" id="{4FA123B0-6C2E-4482-8718-414EB68AA320}"/>
              </a:ext>
            </a:extLst>
          </p:cNvPr>
          <p:cNvSpPr/>
          <p:nvPr/>
        </p:nvSpPr>
        <p:spPr>
          <a:xfrm>
            <a:off x="4758115" y="3889535"/>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false</a:t>
            </a:r>
            <a:endParaRPr lang="en-GB" dirty="0"/>
          </a:p>
        </p:txBody>
      </p:sp>
      <p:sp>
        <p:nvSpPr>
          <p:cNvPr id="16" name="Rectangle 15">
            <a:extLst>
              <a:ext uri="{FF2B5EF4-FFF2-40B4-BE49-F238E27FC236}">
                <a16:creationId xmlns:a16="http://schemas.microsoft.com/office/drawing/2014/main" id="{61CAE178-8CDD-4774-B3AB-1782A98FC732}"/>
              </a:ext>
            </a:extLst>
          </p:cNvPr>
          <p:cNvSpPr/>
          <p:nvPr/>
        </p:nvSpPr>
        <p:spPr>
          <a:xfrm>
            <a:off x="4764567" y="2896000"/>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8" name="Rectangle 17">
            <a:extLst>
              <a:ext uri="{FF2B5EF4-FFF2-40B4-BE49-F238E27FC236}">
                <a16:creationId xmlns:a16="http://schemas.microsoft.com/office/drawing/2014/main" id="{6E7C71F1-F7F2-400D-ACBE-866A35FCB786}"/>
              </a:ext>
            </a:extLst>
          </p:cNvPr>
          <p:cNvSpPr/>
          <p:nvPr/>
        </p:nvSpPr>
        <p:spPr>
          <a:xfrm>
            <a:off x="4764567" y="3890230"/>
            <a:ext cx="3447876" cy="89483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dirty="0"/>
              <a:t>Correct!</a:t>
            </a:r>
            <a:endParaRPr lang="en-GB" b="1" dirty="0"/>
          </a:p>
        </p:txBody>
      </p:sp>
      <p:grpSp>
        <p:nvGrpSpPr>
          <p:cNvPr id="3" name="Group 2">
            <a:extLst>
              <a:ext uri="{FF2B5EF4-FFF2-40B4-BE49-F238E27FC236}">
                <a16:creationId xmlns:a16="http://schemas.microsoft.com/office/drawing/2014/main" id="{3F653414-0F40-4C73-A376-3A04F1BD902E}"/>
              </a:ext>
            </a:extLst>
          </p:cNvPr>
          <p:cNvGrpSpPr/>
          <p:nvPr/>
        </p:nvGrpSpPr>
        <p:grpSpPr>
          <a:xfrm>
            <a:off x="667575" y="2471953"/>
            <a:ext cx="4353091" cy="3712576"/>
            <a:chOff x="667575" y="2267490"/>
            <a:chExt cx="4353091" cy="3712576"/>
          </a:xfrm>
          <a:solidFill>
            <a:schemeClr val="accent4"/>
          </a:solidFill>
        </p:grpSpPr>
        <p:sp>
          <p:nvSpPr>
            <p:cNvPr id="14" name="Oval 13">
              <a:extLst>
                <a:ext uri="{FF2B5EF4-FFF2-40B4-BE49-F238E27FC236}">
                  <a16:creationId xmlns:a16="http://schemas.microsoft.com/office/drawing/2014/main" id="{F9E2A011-1E17-49C2-B183-EB43DEFA8504}"/>
                </a:ext>
              </a:extLst>
            </p:cNvPr>
            <p:cNvSpPr/>
            <p:nvPr/>
          </p:nvSpPr>
          <p:spPr>
            <a:xfrm>
              <a:off x="667575" y="2267490"/>
              <a:ext cx="3772434" cy="37125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72000" rIns="0" bIns="36000" rtlCol="0" anchor="ctr"/>
            <a:lstStyle/>
            <a:p>
              <a:pPr algn="ctr"/>
              <a:r>
                <a:rPr lang="en-AU" sz="1400" dirty="0"/>
                <a:t>Australia’s risk from </a:t>
              </a:r>
              <a:br>
                <a:rPr lang="en-AU" sz="1400" dirty="0"/>
              </a:br>
              <a:r>
                <a:rPr lang="en-AU" sz="1400" dirty="0"/>
                <a:t>tsunamis is low compared to Indonesia and Japan because it is in the middle of a tectonic plate. There have been about 50 recorded tsunamis that have affected Australia since European settlement. Scientists suggests that the biggest tsunamis are likely to hit the west coast, where there are fewer people. On the east coast, the Great Barrier Reef provides some protection from tsunamis. </a:t>
              </a:r>
            </a:p>
          </p:txBody>
        </p:sp>
        <p:sp>
          <p:nvSpPr>
            <p:cNvPr id="22" name="Trapezoid 21">
              <a:extLst>
                <a:ext uri="{FF2B5EF4-FFF2-40B4-BE49-F238E27FC236}">
                  <a16:creationId xmlns:a16="http://schemas.microsoft.com/office/drawing/2014/main" id="{CF455827-CFF1-4706-AFA1-BACC8395749C}"/>
                </a:ext>
              </a:extLst>
            </p:cNvPr>
            <p:cNvSpPr/>
            <p:nvPr/>
          </p:nvSpPr>
          <p:spPr>
            <a:xfrm rot="4680882">
              <a:off x="4195560" y="3559294"/>
              <a:ext cx="488898" cy="1161315"/>
            </a:xfrm>
            <a:prstGeom prst="trapezoid">
              <a:avLst>
                <a:gd name="adj" fmla="val 4581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3" name="Arrow: Right 12">
            <a:hlinkClick r:id="" action="ppaction://hlinkshowjump?jump=nextslide"/>
            <a:extLst>
              <a:ext uri="{FF2B5EF4-FFF2-40B4-BE49-F238E27FC236}">
                <a16:creationId xmlns:a16="http://schemas.microsoft.com/office/drawing/2014/main" id="{F76349C7-B288-4EC4-ADC6-66354E664BE3}"/>
              </a:ext>
            </a:extLst>
          </p:cNvPr>
          <p:cNvSpPr/>
          <p:nvPr/>
        </p:nvSpPr>
        <p:spPr>
          <a:xfrm>
            <a:off x="8008374"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next</a:t>
            </a:r>
            <a:endParaRPr lang="en-GB" sz="1100" dirty="0">
              <a:solidFill>
                <a:schemeClr val="tx1"/>
              </a:solidFill>
            </a:endParaRPr>
          </a:p>
        </p:txBody>
      </p:sp>
      <p:sp>
        <p:nvSpPr>
          <p:cNvPr id="17" name="Arrow: Right 16">
            <a:hlinkClick r:id="" action="ppaction://hlinkshowjump?jump=previousslide"/>
            <a:extLst>
              <a:ext uri="{FF2B5EF4-FFF2-40B4-BE49-F238E27FC236}">
                <a16:creationId xmlns:a16="http://schemas.microsoft.com/office/drawing/2014/main" id="{B28C8770-3735-426C-9ACD-31D054B310AA}"/>
              </a:ext>
            </a:extLst>
          </p:cNvPr>
          <p:cNvSpPr/>
          <p:nvPr/>
        </p:nvSpPr>
        <p:spPr>
          <a:xfrm flipH="1">
            <a:off x="609599"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back</a:t>
            </a:r>
            <a:endParaRPr lang="en-GB" sz="1100" dirty="0">
              <a:solidFill>
                <a:schemeClr val="tx1"/>
              </a:solidFill>
            </a:endParaRPr>
          </a:p>
        </p:txBody>
      </p:sp>
    </p:spTree>
    <p:extLst>
      <p:ext uri="{BB962C8B-B14F-4D97-AF65-F5344CB8AC3E}">
        <p14:creationId xmlns:p14="http://schemas.microsoft.com/office/powerpoint/2010/main" val="34441461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750"/>
                                        <p:tgtEl>
                                          <p:spTgt spid="3"/>
                                        </p:tgtEl>
                                      </p:cBhvr>
                                    </p:animEffect>
                                  </p:childTnLst>
                                </p:cTn>
                              </p:par>
                            </p:childTnLst>
                          </p:cTn>
                        </p:par>
                      </p:childTnLst>
                    </p:cTn>
                  </p:par>
                </p:childTnLst>
              </p:cTn>
              <p:nextCondLst>
                <p:cond evt="onClick" delay="0">
                  <p:tgtEl>
                    <p:spTgt spid="9"/>
                  </p:tgtEl>
                </p:cond>
              </p:nextCondLst>
            </p:seq>
            <p:seq concurrent="1" nextAc="seek">
              <p:cTn id="12" restart="whenNotActive" fill="hold" evtFilter="cancelBubble" nodeType="interactiveSeq">
                <p:stCondLst>
                  <p:cond evt="onClick" delay="0">
                    <p:tgtEl>
                      <p:spTgt spid="8"/>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nextCondLst>
                <p:cond evt="onClick" delay="0">
                  <p:tgtEl>
                    <p:spTgt spid="8"/>
                  </p:tgtEl>
                </p:cond>
              </p:nextCondLst>
            </p:seq>
          </p:childTnLst>
        </p:cTn>
      </p:par>
    </p:tnLst>
    <p:bldLst>
      <p:bldP spid="16" grpId="0"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829F13-63AD-4611-938F-4C9E00900373}"/>
              </a:ext>
            </a:extLst>
          </p:cNvPr>
          <p:cNvSpPr txBox="1"/>
          <p:nvPr/>
        </p:nvSpPr>
        <p:spPr>
          <a:xfrm>
            <a:off x="436228" y="922789"/>
            <a:ext cx="8254766" cy="981512"/>
          </a:xfrm>
          <a:prstGeom prst="rect">
            <a:avLst/>
          </a:prstGeom>
          <a:solidFill>
            <a:srgbClr val="67BCBF"/>
          </a:solidFill>
        </p:spPr>
        <p:txBody>
          <a:bodyPr wrap="square" rtlCol="0">
            <a:spAutoFit/>
          </a:bodyPr>
          <a:lstStyle/>
          <a:p>
            <a:endParaRPr lang="en-GB" dirty="0"/>
          </a:p>
        </p:txBody>
      </p:sp>
      <p:sp>
        <p:nvSpPr>
          <p:cNvPr id="4" name="Rectangle 3">
            <a:extLst>
              <a:ext uri="{FF2B5EF4-FFF2-40B4-BE49-F238E27FC236}">
                <a16:creationId xmlns:a16="http://schemas.microsoft.com/office/drawing/2014/main" id="{F8A1B55C-A229-43BA-9712-A8A09CFE9E53}"/>
              </a:ext>
            </a:extLst>
          </p:cNvPr>
          <p:cNvSpPr/>
          <p:nvPr/>
        </p:nvSpPr>
        <p:spPr>
          <a:xfrm>
            <a:off x="755651" y="1213490"/>
            <a:ext cx="7632699" cy="400110"/>
          </a:xfrm>
          <a:prstGeom prst="rect">
            <a:avLst/>
          </a:prstGeom>
        </p:spPr>
        <p:txBody>
          <a:bodyPr wrap="square">
            <a:spAutoFit/>
          </a:bodyPr>
          <a:lstStyle/>
          <a:p>
            <a:pPr algn="ctr"/>
            <a:r>
              <a:rPr lang="en-AU" sz="2000" dirty="0">
                <a:solidFill>
                  <a:schemeClr val="bg1"/>
                </a:solidFill>
              </a:rPr>
              <a:t>What are warning signs that a tsunami could be coming?</a:t>
            </a:r>
            <a:endParaRPr lang="en-GB" sz="2000" dirty="0">
              <a:solidFill>
                <a:schemeClr val="bg1"/>
              </a:solidFill>
            </a:endParaRPr>
          </a:p>
        </p:txBody>
      </p:sp>
      <p:sp>
        <p:nvSpPr>
          <p:cNvPr id="6" name="Rectangle 5">
            <a:extLst>
              <a:ext uri="{FF2B5EF4-FFF2-40B4-BE49-F238E27FC236}">
                <a16:creationId xmlns:a16="http://schemas.microsoft.com/office/drawing/2014/main" id="{72FC9D74-BB18-4DF7-A029-D4FC92524D08}"/>
              </a:ext>
            </a:extLst>
          </p:cNvPr>
          <p:cNvSpPr/>
          <p:nvPr/>
        </p:nvSpPr>
        <p:spPr>
          <a:xfrm>
            <a:off x="939567" y="3115462"/>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a roaring sound</a:t>
            </a:r>
            <a:endParaRPr lang="en-GB" dirty="0"/>
          </a:p>
        </p:txBody>
      </p:sp>
      <p:sp>
        <p:nvSpPr>
          <p:cNvPr id="8" name="Rectangle 7">
            <a:extLst>
              <a:ext uri="{FF2B5EF4-FFF2-40B4-BE49-F238E27FC236}">
                <a16:creationId xmlns:a16="http://schemas.microsoft.com/office/drawing/2014/main" id="{B362D4E5-7773-465B-AC90-EF3FEF9447FF}"/>
              </a:ext>
            </a:extLst>
          </p:cNvPr>
          <p:cNvSpPr/>
          <p:nvPr/>
        </p:nvSpPr>
        <p:spPr>
          <a:xfrm>
            <a:off x="939567" y="5221482"/>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all of the above </a:t>
            </a:r>
            <a:endParaRPr lang="en-GB" dirty="0"/>
          </a:p>
        </p:txBody>
      </p:sp>
      <p:sp>
        <p:nvSpPr>
          <p:cNvPr id="9" name="Rectangle 8">
            <a:extLst>
              <a:ext uri="{FF2B5EF4-FFF2-40B4-BE49-F238E27FC236}">
                <a16:creationId xmlns:a16="http://schemas.microsoft.com/office/drawing/2014/main" id="{4FA123B0-6C2E-4482-8718-414EB68AA320}"/>
              </a:ext>
            </a:extLst>
          </p:cNvPr>
          <p:cNvSpPr/>
          <p:nvPr/>
        </p:nvSpPr>
        <p:spPr>
          <a:xfrm>
            <a:off x="943762" y="4165141"/>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shaking of the ground </a:t>
            </a:r>
            <a:endParaRPr lang="en-GB" dirty="0"/>
          </a:p>
        </p:txBody>
      </p:sp>
      <p:sp>
        <p:nvSpPr>
          <p:cNvPr id="10" name="Rectangle 9">
            <a:extLst>
              <a:ext uri="{FF2B5EF4-FFF2-40B4-BE49-F238E27FC236}">
                <a16:creationId xmlns:a16="http://schemas.microsoft.com/office/drawing/2014/main" id="{09E666E0-B465-4C20-A05C-8FE419F3EBFC}"/>
              </a:ext>
            </a:extLst>
          </p:cNvPr>
          <p:cNvSpPr/>
          <p:nvPr/>
        </p:nvSpPr>
        <p:spPr>
          <a:xfrm>
            <a:off x="939567" y="2062361"/>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the sea withdrawing from the beach</a:t>
            </a:r>
            <a:endParaRPr lang="en-GB" dirty="0"/>
          </a:p>
        </p:txBody>
      </p:sp>
      <p:sp>
        <p:nvSpPr>
          <p:cNvPr id="15" name="Rectangle 14">
            <a:extLst>
              <a:ext uri="{FF2B5EF4-FFF2-40B4-BE49-F238E27FC236}">
                <a16:creationId xmlns:a16="http://schemas.microsoft.com/office/drawing/2014/main" id="{DA8B7675-F3AB-4A88-A5D0-68114574E9DB}"/>
              </a:ext>
            </a:extLst>
          </p:cNvPr>
          <p:cNvSpPr/>
          <p:nvPr/>
        </p:nvSpPr>
        <p:spPr>
          <a:xfrm>
            <a:off x="924528" y="3096270"/>
            <a:ext cx="3462915" cy="901774"/>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That’s right, but you can pick another answer</a:t>
            </a:r>
            <a:endParaRPr lang="en-GB" dirty="0"/>
          </a:p>
        </p:txBody>
      </p:sp>
      <p:sp>
        <p:nvSpPr>
          <p:cNvPr id="16" name="Rectangle 15">
            <a:extLst>
              <a:ext uri="{FF2B5EF4-FFF2-40B4-BE49-F238E27FC236}">
                <a16:creationId xmlns:a16="http://schemas.microsoft.com/office/drawing/2014/main" id="{61CAE178-8CDD-4774-B3AB-1782A98FC732}"/>
              </a:ext>
            </a:extLst>
          </p:cNvPr>
          <p:cNvSpPr/>
          <p:nvPr/>
        </p:nvSpPr>
        <p:spPr>
          <a:xfrm>
            <a:off x="931903" y="4160578"/>
            <a:ext cx="3455540"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That’s right, but you can pick another answer</a:t>
            </a:r>
            <a:endParaRPr lang="en-GB" dirty="0"/>
          </a:p>
        </p:txBody>
      </p:sp>
      <p:sp>
        <p:nvSpPr>
          <p:cNvPr id="17" name="Rectangle 16">
            <a:extLst>
              <a:ext uri="{FF2B5EF4-FFF2-40B4-BE49-F238E27FC236}">
                <a16:creationId xmlns:a16="http://schemas.microsoft.com/office/drawing/2014/main" id="{75A4F7BE-7762-4C1F-BE2C-A8FC2BC85F9D}"/>
              </a:ext>
            </a:extLst>
          </p:cNvPr>
          <p:cNvSpPr/>
          <p:nvPr/>
        </p:nvSpPr>
        <p:spPr>
          <a:xfrm>
            <a:off x="931903" y="2068432"/>
            <a:ext cx="3447876" cy="88153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That’s right, but you can pick another answer</a:t>
            </a:r>
            <a:endParaRPr lang="en-GB" dirty="0"/>
          </a:p>
        </p:txBody>
      </p:sp>
      <p:sp>
        <p:nvSpPr>
          <p:cNvPr id="18" name="Rectangle 17">
            <a:extLst>
              <a:ext uri="{FF2B5EF4-FFF2-40B4-BE49-F238E27FC236}">
                <a16:creationId xmlns:a16="http://schemas.microsoft.com/office/drawing/2014/main" id="{6E7C71F1-F7F2-400D-ACBE-866A35FCB786}"/>
              </a:ext>
            </a:extLst>
          </p:cNvPr>
          <p:cNvSpPr/>
          <p:nvPr/>
        </p:nvSpPr>
        <p:spPr>
          <a:xfrm>
            <a:off x="931903" y="5201860"/>
            <a:ext cx="3447876" cy="89483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dirty="0"/>
              <a:t>Correct!</a:t>
            </a:r>
            <a:endParaRPr lang="en-GB" b="1" dirty="0"/>
          </a:p>
        </p:txBody>
      </p:sp>
      <p:grpSp>
        <p:nvGrpSpPr>
          <p:cNvPr id="22" name="Group 21">
            <a:extLst>
              <a:ext uri="{FF2B5EF4-FFF2-40B4-BE49-F238E27FC236}">
                <a16:creationId xmlns:a16="http://schemas.microsoft.com/office/drawing/2014/main" id="{76CFC2AE-5D25-4119-82B0-8E201C071EAA}"/>
              </a:ext>
            </a:extLst>
          </p:cNvPr>
          <p:cNvGrpSpPr/>
          <p:nvPr/>
        </p:nvGrpSpPr>
        <p:grpSpPr>
          <a:xfrm>
            <a:off x="3929103" y="2756111"/>
            <a:ext cx="4459247" cy="3393168"/>
            <a:chOff x="3703397" y="2585072"/>
            <a:chExt cx="4459247" cy="3393168"/>
          </a:xfrm>
          <a:solidFill>
            <a:schemeClr val="accent4"/>
          </a:solidFill>
        </p:grpSpPr>
        <p:sp>
          <p:nvSpPr>
            <p:cNvPr id="14" name="Oval 13">
              <a:extLst>
                <a:ext uri="{FF2B5EF4-FFF2-40B4-BE49-F238E27FC236}">
                  <a16:creationId xmlns:a16="http://schemas.microsoft.com/office/drawing/2014/main" id="{F9E2A011-1E17-49C2-B183-EB43DEFA8504}"/>
                </a:ext>
              </a:extLst>
            </p:cNvPr>
            <p:cNvSpPr/>
            <p:nvPr/>
          </p:nvSpPr>
          <p:spPr>
            <a:xfrm>
              <a:off x="4714768" y="2585072"/>
              <a:ext cx="3447876" cy="3393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The sea moving back from the beach, a roaring sound and shaking of the ground are all signs of an approaching tsunami. </a:t>
              </a:r>
              <a:endParaRPr lang="en-GB" dirty="0"/>
            </a:p>
          </p:txBody>
        </p:sp>
        <p:sp>
          <p:nvSpPr>
            <p:cNvPr id="19" name="Trapezoid 18">
              <a:extLst>
                <a:ext uri="{FF2B5EF4-FFF2-40B4-BE49-F238E27FC236}">
                  <a16:creationId xmlns:a16="http://schemas.microsoft.com/office/drawing/2014/main" id="{F3163451-3FB8-41B7-ACA2-0B12571AFA28}"/>
                </a:ext>
              </a:extLst>
            </p:cNvPr>
            <p:cNvSpPr/>
            <p:nvPr/>
          </p:nvSpPr>
          <p:spPr>
            <a:xfrm rot="14726726">
              <a:off x="4211931" y="4633552"/>
              <a:ext cx="488898" cy="1505965"/>
            </a:xfrm>
            <a:prstGeom prst="trapezoid">
              <a:avLst>
                <a:gd name="adj" fmla="val 4581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0" name="Arrow: Right 19">
            <a:hlinkClick r:id="" action="ppaction://hlinkshowjump?jump=nextslide"/>
            <a:extLst>
              <a:ext uri="{FF2B5EF4-FFF2-40B4-BE49-F238E27FC236}">
                <a16:creationId xmlns:a16="http://schemas.microsoft.com/office/drawing/2014/main" id="{EE6534EF-7E2D-40E1-9885-6939B6CA0DE6}"/>
              </a:ext>
            </a:extLst>
          </p:cNvPr>
          <p:cNvSpPr/>
          <p:nvPr/>
        </p:nvSpPr>
        <p:spPr>
          <a:xfrm>
            <a:off x="8008374"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next</a:t>
            </a:r>
            <a:endParaRPr lang="en-GB" sz="1100" dirty="0">
              <a:solidFill>
                <a:schemeClr val="tx1"/>
              </a:solidFill>
            </a:endParaRPr>
          </a:p>
        </p:txBody>
      </p:sp>
      <p:sp>
        <p:nvSpPr>
          <p:cNvPr id="21" name="Arrow: Right 20">
            <a:hlinkClick r:id="" action="ppaction://hlinkshowjump?jump=previousslide"/>
            <a:extLst>
              <a:ext uri="{FF2B5EF4-FFF2-40B4-BE49-F238E27FC236}">
                <a16:creationId xmlns:a16="http://schemas.microsoft.com/office/drawing/2014/main" id="{1CD68CC1-F31E-4E19-B644-81055395F3CD}"/>
              </a:ext>
            </a:extLst>
          </p:cNvPr>
          <p:cNvSpPr/>
          <p:nvPr/>
        </p:nvSpPr>
        <p:spPr>
          <a:xfrm flipH="1">
            <a:off x="609599"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back</a:t>
            </a:r>
            <a:endParaRPr lang="en-GB" sz="1100" dirty="0">
              <a:solidFill>
                <a:schemeClr val="tx1"/>
              </a:solidFill>
            </a:endParaRPr>
          </a:p>
        </p:txBody>
      </p:sp>
    </p:spTree>
    <p:extLst>
      <p:ext uri="{BB962C8B-B14F-4D97-AF65-F5344CB8AC3E}">
        <p14:creationId xmlns:p14="http://schemas.microsoft.com/office/powerpoint/2010/main" val="27987117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nextCondLst>
                <p:cond evt="onClick" delay="0">
                  <p:tgtEl>
                    <p:spTgt spid="10"/>
                  </p:tgtEl>
                </p:cond>
              </p:nextCondLst>
            </p:seq>
            <p:seq concurrent="1" nextAc="seek">
              <p:cTn id="20" restart="whenNotActive" fill="hold" evtFilter="cancelBubble" nodeType="interactiveSeq">
                <p:stCondLst>
                  <p:cond evt="onClick" delay="0">
                    <p:tgtEl>
                      <p:spTgt spid="8"/>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750"/>
                                        <p:tgtEl>
                                          <p:spTgt spid="22"/>
                                        </p:tgtEl>
                                      </p:cBhvr>
                                    </p:animEffect>
                                  </p:childTnLst>
                                </p:cTn>
                              </p:par>
                            </p:childTnLst>
                          </p:cTn>
                        </p:par>
                      </p:childTnLst>
                    </p:cTn>
                  </p:par>
                </p:childTnLst>
              </p:cTn>
              <p:nextCondLst>
                <p:cond evt="onClick" delay="0">
                  <p:tgtEl>
                    <p:spTgt spid="8"/>
                  </p:tgtEl>
                </p:cond>
              </p:nextCondLst>
            </p:seq>
          </p:childTnLst>
        </p:cTn>
      </p:par>
    </p:tnLst>
    <p:bldLst>
      <p:bldP spid="15" grpId="0" animBg="1"/>
      <p:bldP spid="16" grpId="0" animBg="1"/>
      <p:bldP spid="17"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829F13-63AD-4611-938F-4C9E00900373}"/>
              </a:ext>
            </a:extLst>
          </p:cNvPr>
          <p:cNvSpPr txBox="1"/>
          <p:nvPr/>
        </p:nvSpPr>
        <p:spPr>
          <a:xfrm>
            <a:off x="436228" y="922789"/>
            <a:ext cx="8254766" cy="981512"/>
          </a:xfrm>
          <a:prstGeom prst="rect">
            <a:avLst/>
          </a:prstGeom>
          <a:solidFill>
            <a:srgbClr val="67BCBF"/>
          </a:solidFill>
        </p:spPr>
        <p:txBody>
          <a:bodyPr wrap="square" rtlCol="0">
            <a:spAutoFit/>
          </a:bodyPr>
          <a:lstStyle/>
          <a:p>
            <a:endParaRPr lang="en-GB" dirty="0"/>
          </a:p>
        </p:txBody>
      </p:sp>
      <p:sp>
        <p:nvSpPr>
          <p:cNvPr id="4" name="Rectangle 3">
            <a:extLst>
              <a:ext uri="{FF2B5EF4-FFF2-40B4-BE49-F238E27FC236}">
                <a16:creationId xmlns:a16="http://schemas.microsoft.com/office/drawing/2014/main" id="{F8A1B55C-A229-43BA-9712-A8A09CFE9E53}"/>
              </a:ext>
            </a:extLst>
          </p:cNvPr>
          <p:cNvSpPr/>
          <p:nvPr/>
        </p:nvSpPr>
        <p:spPr>
          <a:xfrm>
            <a:off x="755651" y="1213490"/>
            <a:ext cx="7632699" cy="400110"/>
          </a:xfrm>
          <a:prstGeom prst="rect">
            <a:avLst/>
          </a:prstGeom>
        </p:spPr>
        <p:txBody>
          <a:bodyPr wrap="square">
            <a:spAutoFit/>
          </a:bodyPr>
          <a:lstStyle/>
          <a:p>
            <a:pPr algn="ctr"/>
            <a:r>
              <a:rPr lang="en-AU" sz="2000" dirty="0">
                <a:solidFill>
                  <a:schemeClr val="bg1"/>
                </a:solidFill>
              </a:rPr>
              <a:t>Where is the most active tsunami area?</a:t>
            </a:r>
            <a:endParaRPr lang="en-GB" sz="2000" dirty="0">
              <a:solidFill>
                <a:schemeClr val="bg1"/>
              </a:solidFill>
            </a:endParaRPr>
          </a:p>
        </p:txBody>
      </p:sp>
      <p:sp>
        <p:nvSpPr>
          <p:cNvPr id="6" name="Rectangle 5">
            <a:extLst>
              <a:ext uri="{FF2B5EF4-FFF2-40B4-BE49-F238E27FC236}">
                <a16:creationId xmlns:a16="http://schemas.microsoft.com/office/drawing/2014/main" id="{72FC9D74-BB18-4DF7-A029-D4FC92524D08}"/>
              </a:ext>
            </a:extLst>
          </p:cNvPr>
          <p:cNvSpPr/>
          <p:nvPr/>
        </p:nvSpPr>
        <p:spPr>
          <a:xfrm>
            <a:off x="4753920" y="2075976"/>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Caribbean Sea</a:t>
            </a:r>
            <a:endParaRPr lang="en-GB" dirty="0"/>
          </a:p>
        </p:txBody>
      </p:sp>
      <p:sp>
        <p:nvSpPr>
          <p:cNvPr id="8" name="Rectangle 7">
            <a:extLst>
              <a:ext uri="{FF2B5EF4-FFF2-40B4-BE49-F238E27FC236}">
                <a16:creationId xmlns:a16="http://schemas.microsoft.com/office/drawing/2014/main" id="{B362D4E5-7773-465B-AC90-EF3FEF9447FF}"/>
              </a:ext>
            </a:extLst>
          </p:cNvPr>
          <p:cNvSpPr/>
          <p:nvPr/>
        </p:nvSpPr>
        <p:spPr>
          <a:xfrm>
            <a:off x="4753920" y="4166897"/>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Pacific Ocean</a:t>
            </a:r>
            <a:endParaRPr lang="en-GB" dirty="0"/>
          </a:p>
        </p:txBody>
      </p:sp>
      <p:sp>
        <p:nvSpPr>
          <p:cNvPr id="9" name="Rectangle 8">
            <a:extLst>
              <a:ext uri="{FF2B5EF4-FFF2-40B4-BE49-F238E27FC236}">
                <a16:creationId xmlns:a16="http://schemas.microsoft.com/office/drawing/2014/main" id="{4FA123B0-6C2E-4482-8718-414EB68AA320}"/>
              </a:ext>
            </a:extLst>
          </p:cNvPr>
          <p:cNvSpPr/>
          <p:nvPr/>
        </p:nvSpPr>
        <p:spPr>
          <a:xfrm>
            <a:off x="4758115" y="3098672"/>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Indian Ocean </a:t>
            </a:r>
            <a:endParaRPr lang="en-GB" dirty="0"/>
          </a:p>
        </p:txBody>
      </p:sp>
      <p:sp>
        <p:nvSpPr>
          <p:cNvPr id="10" name="Rectangle 9">
            <a:extLst>
              <a:ext uri="{FF2B5EF4-FFF2-40B4-BE49-F238E27FC236}">
                <a16:creationId xmlns:a16="http://schemas.microsoft.com/office/drawing/2014/main" id="{09E666E0-B465-4C20-A05C-8FE419F3EBFC}"/>
              </a:ext>
            </a:extLst>
          </p:cNvPr>
          <p:cNvSpPr/>
          <p:nvPr/>
        </p:nvSpPr>
        <p:spPr>
          <a:xfrm>
            <a:off x="4753920" y="5222787"/>
            <a:ext cx="3447876" cy="878747"/>
          </a:xfrm>
          <a:prstGeom prst="rect">
            <a:avLst/>
          </a:prstGeom>
          <a:solidFill>
            <a:srgbClr val="9DC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North Atlantic Ocean</a:t>
            </a:r>
            <a:endParaRPr lang="en-GB" dirty="0"/>
          </a:p>
        </p:txBody>
      </p:sp>
      <p:sp>
        <p:nvSpPr>
          <p:cNvPr id="15" name="Rectangle 14">
            <a:extLst>
              <a:ext uri="{FF2B5EF4-FFF2-40B4-BE49-F238E27FC236}">
                <a16:creationId xmlns:a16="http://schemas.microsoft.com/office/drawing/2014/main" id="{DA8B7675-F3AB-4A88-A5D0-68114574E9DB}"/>
              </a:ext>
            </a:extLst>
          </p:cNvPr>
          <p:cNvSpPr/>
          <p:nvPr/>
        </p:nvSpPr>
        <p:spPr>
          <a:xfrm>
            <a:off x="4753920" y="2075554"/>
            <a:ext cx="3447876" cy="88505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6" name="Rectangle 15">
            <a:extLst>
              <a:ext uri="{FF2B5EF4-FFF2-40B4-BE49-F238E27FC236}">
                <a16:creationId xmlns:a16="http://schemas.microsoft.com/office/drawing/2014/main" id="{61CAE178-8CDD-4774-B3AB-1782A98FC732}"/>
              </a:ext>
            </a:extLst>
          </p:cNvPr>
          <p:cNvSpPr/>
          <p:nvPr/>
        </p:nvSpPr>
        <p:spPr>
          <a:xfrm>
            <a:off x="4761294" y="3098671"/>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7" name="Rectangle 16">
            <a:extLst>
              <a:ext uri="{FF2B5EF4-FFF2-40B4-BE49-F238E27FC236}">
                <a16:creationId xmlns:a16="http://schemas.microsoft.com/office/drawing/2014/main" id="{75A4F7BE-7762-4C1F-BE2C-A8FC2BC85F9D}"/>
              </a:ext>
            </a:extLst>
          </p:cNvPr>
          <p:cNvSpPr/>
          <p:nvPr/>
        </p:nvSpPr>
        <p:spPr>
          <a:xfrm>
            <a:off x="4753920" y="5222786"/>
            <a:ext cx="3447876" cy="87874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t>Try again</a:t>
            </a:r>
            <a:endParaRPr lang="en-GB" dirty="0"/>
          </a:p>
        </p:txBody>
      </p:sp>
      <p:sp>
        <p:nvSpPr>
          <p:cNvPr id="18" name="Rectangle 17">
            <a:extLst>
              <a:ext uri="{FF2B5EF4-FFF2-40B4-BE49-F238E27FC236}">
                <a16:creationId xmlns:a16="http://schemas.microsoft.com/office/drawing/2014/main" id="{6E7C71F1-F7F2-400D-ACBE-866A35FCB786}"/>
              </a:ext>
            </a:extLst>
          </p:cNvPr>
          <p:cNvSpPr/>
          <p:nvPr/>
        </p:nvSpPr>
        <p:spPr>
          <a:xfrm>
            <a:off x="4753920" y="4156703"/>
            <a:ext cx="3447876" cy="89483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dirty="0"/>
              <a:t>Correct!</a:t>
            </a:r>
            <a:endParaRPr lang="en-GB" b="1" dirty="0"/>
          </a:p>
        </p:txBody>
      </p:sp>
      <p:grpSp>
        <p:nvGrpSpPr>
          <p:cNvPr id="3" name="Group 2">
            <a:extLst>
              <a:ext uri="{FF2B5EF4-FFF2-40B4-BE49-F238E27FC236}">
                <a16:creationId xmlns:a16="http://schemas.microsoft.com/office/drawing/2014/main" id="{3F653414-0F40-4C73-A376-3A04F1BD902E}"/>
              </a:ext>
            </a:extLst>
          </p:cNvPr>
          <p:cNvGrpSpPr/>
          <p:nvPr/>
        </p:nvGrpSpPr>
        <p:grpSpPr>
          <a:xfrm>
            <a:off x="1091381" y="2567433"/>
            <a:ext cx="3842701" cy="3193161"/>
            <a:chOff x="1091381" y="2567433"/>
            <a:chExt cx="3842701" cy="3193161"/>
          </a:xfrm>
          <a:solidFill>
            <a:schemeClr val="accent4"/>
          </a:solidFill>
        </p:grpSpPr>
        <p:sp>
          <p:nvSpPr>
            <p:cNvPr id="22" name="Trapezoid 21">
              <a:extLst>
                <a:ext uri="{FF2B5EF4-FFF2-40B4-BE49-F238E27FC236}">
                  <a16:creationId xmlns:a16="http://schemas.microsoft.com/office/drawing/2014/main" id="{CF455827-CFF1-4706-AFA1-BACC8395749C}"/>
                </a:ext>
              </a:extLst>
            </p:cNvPr>
            <p:cNvSpPr/>
            <p:nvPr/>
          </p:nvSpPr>
          <p:spPr>
            <a:xfrm rot="6640701">
              <a:off x="4108976" y="3934794"/>
              <a:ext cx="488898" cy="1161315"/>
            </a:xfrm>
            <a:prstGeom prst="trapezoid">
              <a:avLst>
                <a:gd name="adj" fmla="val 4581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Oval 13">
              <a:extLst>
                <a:ext uri="{FF2B5EF4-FFF2-40B4-BE49-F238E27FC236}">
                  <a16:creationId xmlns:a16="http://schemas.microsoft.com/office/drawing/2014/main" id="{F9E2A011-1E17-49C2-B183-EB43DEFA8504}"/>
                </a:ext>
              </a:extLst>
            </p:cNvPr>
            <p:cNvSpPr/>
            <p:nvPr/>
          </p:nvSpPr>
          <p:spPr>
            <a:xfrm>
              <a:off x="1091381" y="2567433"/>
              <a:ext cx="3244645" cy="31931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72000" rIns="0" bIns="36000" rtlCol="0" anchor="ctr"/>
            <a:lstStyle/>
            <a:p>
              <a:pPr algn="ctr"/>
              <a:r>
                <a:rPr lang="en-AU" dirty="0"/>
                <a:t>About 80% of tsunamis begin within the pacific Ocean’s Ring of Fire. This is a very geologically active area. Tectonic shifts in this zone make volcanoes and earthquakes common. </a:t>
              </a:r>
            </a:p>
            <a:p>
              <a:pPr algn="ctr"/>
              <a:endParaRPr lang="en-GB" dirty="0"/>
            </a:p>
          </p:txBody>
        </p:sp>
      </p:grpSp>
      <p:sp>
        <p:nvSpPr>
          <p:cNvPr id="20" name="Arrow: Right 19">
            <a:hlinkClick r:id="" action="ppaction://hlinkshowjump?jump=previousslide"/>
            <a:extLst>
              <a:ext uri="{FF2B5EF4-FFF2-40B4-BE49-F238E27FC236}">
                <a16:creationId xmlns:a16="http://schemas.microsoft.com/office/drawing/2014/main" id="{33D228C2-C40C-4233-8720-E1C60BA7FDE2}"/>
              </a:ext>
            </a:extLst>
          </p:cNvPr>
          <p:cNvSpPr/>
          <p:nvPr/>
        </p:nvSpPr>
        <p:spPr>
          <a:xfrm flipH="1">
            <a:off x="609599" y="1483428"/>
            <a:ext cx="601655" cy="392604"/>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100" dirty="0">
                <a:solidFill>
                  <a:schemeClr val="tx1"/>
                </a:solidFill>
              </a:rPr>
              <a:t>back</a:t>
            </a:r>
            <a:endParaRPr lang="en-GB" sz="1100" dirty="0">
              <a:solidFill>
                <a:schemeClr val="tx1"/>
              </a:solidFill>
            </a:endParaRPr>
          </a:p>
        </p:txBody>
      </p:sp>
    </p:spTree>
    <p:extLst>
      <p:ext uri="{BB962C8B-B14F-4D97-AF65-F5344CB8AC3E}">
        <p14:creationId xmlns:p14="http://schemas.microsoft.com/office/powerpoint/2010/main" val="6892888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nextCondLst>
                <p:cond evt="onClick" delay="0">
                  <p:tgtEl>
                    <p:spTgt spid="10"/>
                  </p:tgtEl>
                </p:cond>
              </p:nextCondLst>
            </p:seq>
            <p:seq concurrent="1" nextAc="seek">
              <p:cTn id="20" restart="whenNotActive" fill="hold" evtFilter="cancelBubble" nodeType="interactiveSeq">
                <p:stCondLst>
                  <p:cond evt="onClick" delay="0">
                    <p:tgtEl>
                      <p:spTgt spid="8"/>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750"/>
                                        <p:tgtEl>
                                          <p:spTgt spid="3"/>
                                        </p:tgtEl>
                                      </p:cBhvr>
                                    </p:animEffect>
                                  </p:childTnLst>
                                </p:cTn>
                              </p:par>
                            </p:childTnLst>
                          </p:cTn>
                        </p:par>
                      </p:childTnLst>
                    </p:cTn>
                  </p:par>
                </p:childTnLst>
              </p:cTn>
              <p:nextCondLst>
                <p:cond evt="onClick" delay="0">
                  <p:tgtEl>
                    <p:spTgt spid="8"/>
                  </p:tgtEl>
                </p:cond>
              </p:nextCondLst>
            </p:seq>
          </p:childTnLst>
        </p:cTn>
      </p:par>
    </p:tnLst>
    <p:bldLst>
      <p:bldP spid="15" grpId="0" animBg="1"/>
      <p:bldP spid="16" grpId="0" animBg="1"/>
      <p:bldP spid="17" grpId="0" animBg="1"/>
      <p:bldP spid="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263</TotalTime>
  <Words>810</Words>
  <Application>Microsoft Office PowerPoint</Application>
  <PresentationFormat>On-screen Show (4:3)</PresentationFormat>
  <Paragraphs>109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Meghan Hardie</dc:creator>
  <cp:lastModifiedBy>A MCCUNE</cp:lastModifiedBy>
  <cp:revision>21</cp:revision>
  <dcterms:created xsi:type="dcterms:W3CDTF">2019-01-29T23:57:54Z</dcterms:created>
  <dcterms:modified xsi:type="dcterms:W3CDTF">2021-01-26T12:51:40Z</dcterms:modified>
</cp:coreProperties>
</file>