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g" ContentType="image/jpeg"/>
  <Default Extension="jpe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9" r:id="rId3"/>
    <p:sldId id="271" r:id="rId4"/>
    <p:sldId id="273" r:id="rId5"/>
    <p:sldId id="282" r:id="rId6"/>
    <p:sldId id="270" r:id="rId7"/>
    <p:sldId id="275" r:id="rId8"/>
    <p:sldId id="276" r:id="rId9"/>
    <p:sldId id="277" r:id="rId10"/>
    <p:sldId id="279" r:id="rId11"/>
    <p:sldId id="280" r:id="rId12"/>
    <p:sldId id="278" r:id="rId13"/>
    <p:sldId id="287" r:id="rId14"/>
    <p:sldId id="288" r:id="rId15"/>
    <p:sldId id="289" r:id="rId16"/>
    <p:sldId id="28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E8F"/>
    <a:srgbClr val="EAEAEA"/>
    <a:srgbClr val="FFFFCC"/>
    <a:srgbClr val="B0B0B0"/>
    <a:srgbClr val="D7D7D7"/>
    <a:srgbClr val="DEA900"/>
    <a:srgbClr val="FF9900"/>
    <a:srgbClr val="A50021"/>
    <a:srgbClr val="CC9B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83" autoAdjust="0"/>
    <p:restoredTop sz="79348" autoAdjust="0"/>
  </p:normalViewPr>
  <p:slideViewPr>
    <p:cSldViewPr snapToGrid="0">
      <p:cViewPr>
        <p:scale>
          <a:sx n="80" d="100"/>
          <a:sy n="80" d="100"/>
        </p:scale>
        <p:origin x="-1792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0113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wmf"/><Relationship Id="rId3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bbc.co.uk/bitesize/clips/zbvgkqt" TargetMode="External"/><Relationship Id="rId3" Type="http://schemas.openxmlformats.org/officeDocument/2006/relationships/hyperlink" Target="https://www.bbc.co.uk/teach/class-clips-video/maths-ks2-using-grams-and-kilograms/zm7tf4j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ictgames.com/mobilePage/mostlyPostie/index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69963" y="1128207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Weight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Things to think about: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" name="Cloud 3"/>
          <p:cNvSpPr/>
          <p:nvPr/>
        </p:nvSpPr>
        <p:spPr>
          <a:xfrm>
            <a:off x="571500" y="1651001"/>
            <a:ext cx="3190875" cy="1492250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loud 37"/>
          <p:cNvSpPr/>
          <p:nvPr/>
        </p:nvSpPr>
        <p:spPr>
          <a:xfrm>
            <a:off x="4645024" y="1787525"/>
            <a:ext cx="3641725" cy="1371600"/>
          </a:xfrm>
          <a:prstGeom prst="cloud">
            <a:avLst/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/>
                <a:cs typeface="Comic Sans MS"/>
              </a:rPr>
              <a:t>What do we use to weight things?</a:t>
            </a:r>
            <a:endParaRPr lang="en-GB" dirty="0">
              <a:latin typeface="Comic Sans MS"/>
              <a:cs typeface="Comic Sans MS"/>
            </a:endParaRPr>
          </a:p>
        </p:txBody>
      </p:sp>
      <p:sp>
        <p:nvSpPr>
          <p:cNvPr id="39" name="Cloud 38"/>
          <p:cNvSpPr/>
          <p:nvPr/>
        </p:nvSpPr>
        <p:spPr>
          <a:xfrm>
            <a:off x="2209799" y="3860800"/>
            <a:ext cx="3902075" cy="1520825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/>
                <a:cs typeface="Comic Sans MS"/>
              </a:rPr>
              <a:t>What </a:t>
            </a:r>
            <a:r>
              <a:rPr lang="en-GB" b="1" u="sng" dirty="0" smtClean="0">
                <a:latin typeface="Comic Sans MS"/>
                <a:cs typeface="Comic Sans MS"/>
              </a:rPr>
              <a:t>units</a:t>
            </a:r>
            <a:r>
              <a:rPr lang="en-GB" dirty="0" smtClean="0">
                <a:latin typeface="Comic Sans MS"/>
                <a:cs typeface="Comic Sans MS"/>
              </a:rPr>
              <a:t> do we use to write the weight of an object?</a:t>
            </a:r>
            <a:endParaRPr lang="en-GB" dirty="0">
              <a:latin typeface="Comic Sans MS"/>
              <a:cs typeface="Comic Sans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84250" y="1905000"/>
            <a:ext cx="2444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/>
                <a:cs typeface="Comic Sans MS"/>
              </a:rPr>
              <a:t>What sort of things do we weigh?</a:t>
            </a:r>
            <a:endParaRPr lang="en-GB" sz="2000" dirty="0">
              <a:latin typeface="Comic Sans MS"/>
              <a:cs typeface="Comic Sans M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17500" y="2873375"/>
            <a:ext cx="301625" cy="28575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93900" y="5280025"/>
            <a:ext cx="301625" cy="28575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597025" y="5470525"/>
            <a:ext cx="301625" cy="28575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565650" y="3057525"/>
            <a:ext cx="301625" cy="285750"/>
          </a:xfrm>
          <a:prstGeom prst="ellipse">
            <a:avLst/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218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39" grpId="0" animBg="1"/>
      <p:bldP spid="7" grpId="0"/>
      <p:bldP spid="13" grpId="0" animBg="1"/>
      <p:bldP spid="41" grpId="0" animBg="1"/>
      <p:bldP spid="42" grpId="0" animBg="1"/>
      <p:bldP spid="4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weigh things, we use: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8" name="Cloud 37"/>
          <p:cNvSpPr/>
          <p:nvPr/>
        </p:nvSpPr>
        <p:spPr>
          <a:xfrm>
            <a:off x="4683125" y="1698624"/>
            <a:ext cx="4111625" cy="2174875"/>
          </a:xfrm>
          <a:prstGeom prst="cloud">
            <a:avLst/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/>
                <a:cs typeface="Comic Sans MS"/>
              </a:rPr>
              <a:t>The word ‘kilo’ means, ‘1000’.</a:t>
            </a:r>
          </a:p>
          <a:p>
            <a:pPr algn="ctr"/>
            <a:r>
              <a:rPr lang="en-GB" dirty="0" smtClean="0">
                <a:latin typeface="Comic Sans MS"/>
                <a:cs typeface="Comic Sans MS"/>
              </a:rPr>
              <a:t>How many grams do you think there are in a </a:t>
            </a:r>
            <a:r>
              <a:rPr lang="en-GB" dirty="0" smtClean="0">
                <a:solidFill>
                  <a:srgbClr val="FF9900"/>
                </a:solidFill>
                <a:latin typeface="Comic Sans MS"/>
                <a:cs typeface="Comic Sans MS"/>
              </a:rPr>
              <a:t>kilo</a:t>
            </a:r>
            <a:r>
              <a:rPr lang="en-GB" dirty="0" smtClean="0">
                <a:latin typeface="Comic Sans MS"/>
                <a:cs typeface="Comic Sans MS"/>
              </a:rPr>
              <a:t>gram?</a:t>
            </a:r>
            <a:endParaRPr lang="en-GB" dirty="0">
              <a:latin typeface="Comic Sans MS"/>
              <a:cs typeface="Comic Sans M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96875" y="3298825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Kilograms (kg)</a:t>
            </a:r>
            <a:endParaRPr lang="en-GB" sz="20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311150" y="1720850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Grams (g)</a:t>
            </a:r>
            <a:endParaRPr lang="en-GB" sz="20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" name="5-Point Star 1"/>
          <p:cNvSpPr/>
          <p:nvPr/>
        </p:nvSpPr>
        <p:spPr>
          <a:xfrm>
            <a:off x="3952875" y="4032250"/>
            <a:ext cx="4984750" cy="2127250"/>
          </a:xfrm>
          <a:prstGeom prst="star5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/>
                <a:cs typeface="Comic Sans MS"/>
              </a:rPr>
              <a:t>1000g = 1 kg</a:t>
            </a:r>
            <a:endParaRPr lang="en-GB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8444503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Which is heavier?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1533524" y="1403351"/>
            <a:ext cx="6054725" cy="73977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Which is heavier – a gram or a kilogram?</a:t>
            </a:r>
            <a:endParaRPr lang="en-GB" sz="20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26" name="Picture 2" descr="C:\Users\Steffster.Kylie.000\AppData\Local\Microsoft\Windows\Temporary Internet Files\Content.IE5\JEKF6PD7\MCj0237786000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473" y="2837475"/>
            <a:ext cx="1870075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3"/>
          <p:cNvSpPr txBox="1">
            <a:spLocks noChangeArrowheads="1"/>
          </p:cNvSpPr>
          <p:nvPr/>
        </p:nvSpPr>
        <p:spPr bwMode="auto">
          <a:xfrm>
            <a:off x="1977231" y="3590409"/>
            <a:ext cx="785813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6600" dirty="0">
                <a:latin typeface="Comic Sans MS" charset="0"/>
              </a:rPr>
              <a:t>g</a:t>
            </a:r>
          </a:p>
        </p:txBody>
      </p:sp>
      <p:pic>
        <p:nvPicPr>
          <p:cNvPr id="28" name="Picture 3" descr="C:\Users\Steffster.Kylie.000\AppData\Local\Microsoft\Windows\Temporary Internet Files\Content.IE5\EY2OHZ8J\MCj0198184000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840" y="3765034"/>
            <a:ext cx="2725737" cy="290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5"/>
          <p:cNvSpPr txBox="1">
            <a:spLocks noChangeArrowheads="1"/>
          </p:cNvSpPr>
          <p:nvPr/>
        </p:nvSpPr>
        <p:spPr bwMode="auto">
          <a:xfrm>
            <a:off x="6072187" y="1835783"/>
            <a:ext cx="3071813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6600" dirty="0">
                <a:latin typeface="Comic Sans MS" charset="0"/>
              </a:rPr>
              <a:t>kg</a:t>
            </a:r>
          </a:p>
        </p:txBody>
      </p:sp>
    </p:spTree>
    <p:extLst>
      <p:ext uri="{BB962C8B-B14F-4D97-AF65-F5344CB8AC3E}">
        <p14:creationId xmlns:p14="http://schemas.microsoft.com/office/powerpoint/2010/main" val="41610182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75" y="358775"/>
            <a:ext cx="9144000" cy="615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9433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" t="497" r="-741" b="65969"/>
          <a:stretch/>
        </p:blipFill>
        <p:spPr bwMode="auto">
          <a:xfrm>
            <a:off x="4334297" y="1851050"/>
            <a:ext cx="3673425" cy="172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Rounded Rectangle 24"/>
          <p:cNvSpPr/>
          <p:nvPr/>
        </p:nvSpPr>
        <p:spPr>
          <a:xfrm>
            <a:off x="5032376" y="3600450"/>
            <a:ext cx="3111500" cy="117792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rgbClr val="BCA017"/>
                </a:solidFill>
              </a:rPr>
              <a:t>There </a:t>
            </a:r>
            <a:r>
              <a:rPr lang="en-GB" sz="2000" b="1" dirty="0" smtClean="0">
                <a:solidFill>
                  <a:srgbClr val="BCA017"/>
                </a:solidFill>
              </a:rPr>
              <a:t>are 1000g in 1kg</a:t>
            </a:r>
            <a:r>
              <a:rPr lang="en-GB" sz="2000" b="1" dirty="0" smtClean="0"/>
              <a:t>.</a:t>
            </a:r>
            <a:endParaRPr lang="en-GB" sz="2000" b="1" dirty="0"/>
          </a:p>
        </p:txBody>
      </p:sp>
      <p:grpSp>
        <p:nvGrpSpPr>
          <p:cNvPr id="28" name="Group 84"/>
          <p:cNvGrpSpPr/>
          <p:nvPr/>
        </p:nvGrpSpPr>
        <p:grpSpPr>
          <a:xfrm>
            <a:off x="404247" y="1666875"/>
            <a:ext cx="3693225" cy="595336"/>
            <a:chOff x="415637" y="2540468"/>
            <a:chExt cx="3218212" cy="556485"/>
          </a:xfrm>
        </p:grpSpPr>
        <p:sp>
          <p:nvSpPr>
            <p:cNvPr id="29" name="Pentagon 28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9387" y="2550339"/>
              <a:ext cx="2999296" cy="5466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To convert</a:t>
              </a:r>
              <a:r>
                <a:rPr lang="en-GB" sz="1600" b="1" dirty="0"/>
                <a:t> </a:t>
              </a:r>
              <a:r>
                <a:rPr lang="en-GB" sz="1600" b="1" dirty="0" smtClean="0"/>
                <a:t>from g to kg, we </a:t>
              </a:r>
              <a:r>
                <a:rPr lang="en-GB" sz="1600" b="1" u="sng" dirty="0" smtClean="0"/>
                <a:t>divide</a:t>
              </a:r>
              <a:r>
                <a:rPr lang="en-GB" sz="1600" b="1" dirty="0" smtClean="0"/>
                <a:t> by 1000.</a:t>
              </a:r>
              <a:endParaRPr lang="en-GB" sz="1600" dirty="0"/>
            </a:p>
          </p:txBody>
        </p:sp>
      </p:grpSp>
      <p:grpSp>
        <p:nvGrpSpPr>
          <p:cNvPr id="40" name="Group 87"/>
          <p:cNvGrpSpPr/>
          <p:nvPr/>
        </p:nvGrpSpPr>
        <p:grpSpPr>
          <a:xfrm>
            <a:off x="404247" y="2275978"/>
            <a:ext cx="3693225" cy="606494"/>
            <a:chOff x="415637" y="2531986"/>
            <a:chExt cx="3218212" cy="498763"/>
          </a:xfrm>
        </p:grpSpPr>
        <p:sp>
          <p:nvSpPr>
            <p:cNvPr id="41" name="Pentagon 40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39387" y="2542649"/>
              <a:ext cx="3054629" cy="4809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To convert from kg to g, we </a:t>
              </a:r>
              <a:r>
                <a:rPr lang="en-GB" sz="1600" b="1" u="sng" dirty="0" smtClean="0"/>
                <a:t>multiply</a:t>
              </a:r>
              <a:r>
                <a:rPr lang="en-GB" sz="1600" b="1" dirty="0" smtClean="0"/>
                <a:t> by 1000.</a:t>
              </a:r>
              <a:endParaRPr lang="en-GB" sz="1600" dirty="0"/>
            </a:p>
          </p:txBody>
        </p:sp>
      </p:grpSp>
      <p:sp>
        <p:nvSpPr>
          <p:cNvPr id="47" name="Rounded Rectangle 46"/>
          <p:cNvSpPr/>
          <p:nvPr/>
        </p:nvSpPr>
        <p:spPr>
          <a:xfrm>
            <a:off x="739776" y="3435350"/>
            <a:ext cx="3111500" cy="117792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BCA017"/>
                </a:solidFill>
              </a:rPr>
              <a:t>There </a:t>
            </a:r>
            <a:r>
              <a:rPr lang="en-GB" sz="2000" b="1" dirty="0" smtClean="0">
                <a:solidFill>
                  <a:srgbClr val="BCA017"/>
                </a:solidFill>
              </a:rPr>
              <a:t>are 500g in half a kg</a:t>
            </a:r>
            <a:r>
              <a:rPr lang="en-GB" sz="2000" b="1" dirty="0" smtClean="0"/>
              <a:t>.</a:t>
            </a:r>
            <a:endParaRPr lang="en-GB" sz="2000" b="1" dirty="0"/>
          </a:p>
        </p:txBody>
      </p:sp>
      <p:sp>
        <p:nvSpPr>
          <p:cNvPr id="48" name="Rounded Rectangle 47"/>
          <p:cNvSpPr/>
          <p:nvPr/>
        </p:nvSpPr>
        <p:spPr>
          <a:xfrm>
            <a:off x="762001" y="4711700"/>
            <a:ext cx="3111500" cy="1177926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BCA017"/>
                </a:solidFill>
              </a:rPr>
              <a:t>There </a:t>
            </a:r>
            <a:r>
              <a:rPr lang="en-GB" sz="2000" b="1" dirty="0" smtClean="0">
                <a:solidFill>
                  <a:srgbClr val="BCA017"/>
                </a:solidFill>
              </a:rPr>
              <a:t>are 250g in a quarter of a kg.</a:t>
            </a:r>
            <a:r>
              <a:rPr lang="en-GB" sz="2000" b="1" dirty="0" smtClean="0"/>
              <a:t>.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9236304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2263776" y="1450975"/>
            <a:ext cx="4308474" cy="117792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Watch this video on weight:</a:t>
            </a:r>
          </a:p>
          <a:p>
            <a:pPr algn="ctr"/>
            <a:r>
              <a:rPr lang="en-GB" sz="2000" dirty="0">
                <a:hlinkClick r:id="rId2"/>
              </a:rPr>
              <a:t>https://www.bbc.co.uk/bitesize/clips/zbvgkqt</a:t>
            </a:r>
            <a:r>
              <a:rPr lang="en-GB" sz="2000" dirty="0"/>
              <a:t> </a:t>
            </a:r>
          </a:p>
          <a:p>
            <a:pPr algn="ctr"/>
            <a:r>
              <a:rPr lang="en-GB" sz="2000" b="1" dirty="0" smtClean="0"/>
              <a:t> </a:t>
            </a:r>
            <a:endParaRPr lang="en-GB" sz="2000" b="1" dirty="0"/>
          </a:p>
        </p:txBody>
      </p:sp>
      <p:sp>
        <p:nvSpPr>
          <p:cNvPr id="39" name="Rounded Rectangle 38"/>
          <p:cNvSpPr/>
          <p:nvPr/>
        </p:nvSpPr>
        <p:spPr>
          <a:xfrm>
            <a:off x="2209800" y="2825749"/>
            <a:ext cx="4743449" cy="16668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B0B0B0"/>
                </a:solidFill>
              </a:rPr>
              <a:t>Now watch this video:</a:t>
            </a:r>
          </a:p>
          <a:p>
            <a:pPr algn="ctr"/>
            <a:r>
              <a:rPr lang="en-GB" sz="2000" b="1" dirty="0"/>
              <a:t> </a:t>
            </a:r>
            <a:r>
              <a:rPr lang="en-GB" sz="2000" b="1" dirty="0">
                <a:hlinkClick r:id="rId3"/>
              </a:rPr>
              <a:t>https://www.bbc.co.uk/teach/class-clips-video/maths-ks2-using-grams-and-kilograms/</a:t>
            </a:r>
            <a:r>
              <a:rPr lang="en-GB" sz="2000" b="1" dirty="0" smtClean="0">
                <a:hlinkClick r:id="rId3"/>
              </a:rPr>
              <a:t>zm7tf4j</a:t>
            </a:r>
            <a:r>
              <a:rPr lang="en-GB" sz="2000" b="1" dirty="0" smtClean="0"/>
              <a:t> 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691943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How many grams in total?</a:t>
            </a:r>
            <a:endParaRPr lang="en-GB" dirty="0"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133600"/>
            <a:ext cx="1433513" cy="95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9750" y="2492375"/>
            <a:ext cx="863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>
                <a:solidFill>
                  <a:srgbClr val="B0B0B0"/>
                </a:solidFill>
              </a:rPr>
              <a:t>500g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205038"/>
            <a:ext cx="1433512" cy="95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268538" y="2565400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>
                <a:solidFill>
                  <a:srgbClr val="B0B0B0"/>
                </a:solidFill>
              </a:rPr>
              <a:t>500g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205038"/>
            <a:ext cx="1433513" cy="95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708400" y="2565400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>
                <a:solidFill>
                  <a:srgbClr val="B0B0B0"/>
                </a:solidFill>
              </a:rPr>
              <a:t>500g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364163" y="2420938"/>
            <a:ext cx="34194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3600">
                <a:solidFill>
                  <a:srgbClr val="B0B0B0"/>
                </a:solidFill>
              </a:rPr>
              <a:t>1kg 500 g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4213" y="3573463"/>
            <a:ext cx="74882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>
                <a:solidFill>
                  <a:srgbClr val="B0B0B0"/>
                </a:solidFill>
              </a:rPr>
              <a:t>What other way can I write this?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11188" y="4437063"/>
            <a:ext cx="56896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4400" dirty="0" smtClean="0">
                <a:solidFill>
                  <a:srgbClr val="B0B0B0"/>
                </a:solidFill>
              </a:rPr>
              <a:t>1    kg </a:t>
            </a:r>
            <a:endParaRPr lang="en-GB" sz="4400" dirty="0">
              <a:solidFill>
                <a:srgbClr val="B0B0B0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086">
            <a:off x="1015999" y="4567237"/>
            <a:ext cx="423863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27166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What do I have in total?</a:t>
            </a:r>
            <a:endParaRPr lang="en-GB" dirty="0">
              <a:cs typeface="+mj-cs"/>
            </a:endParaRPr>
          </a:p>
        </p:txBody>
      </p:sp>
      <p:pic>
        <p:nvPicPr>
          <p:cNvPr id="2560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781300"/>
            <a:ext cx="162877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429000"/>
            <a:ext cx="16557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086">
            <a:off x="4297363" y="3800475"/>
            <a:ext cx="473075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Box 6"/>
          <p:cNvSpPr txBox="1">
            <a:spLocks noChangeArrowheads="1"/>
          </p:cNvSpPr>
          <p:nvPr/>
        </p:nvSpPr>
        <p:spPr bwMode="auto">
          <a:xfrm rot="242297">
            <a:off x="4800600" y="3952875"/>
            <a:ext cx="569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800">
                <a:solidFill>
                  <a:srgbClr val="B0B0B0"/>
                </a:solidFill>
              </a:rPr>
              <a:t>KG</a:t>
            </a:r>
          </a:p>
        </p:txBody>
      </p:sp>
      <p:pic>
        <p:nvPicPr>
          <p:cNvPr id="2560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781300"/>
            <a:ext cx="162877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437063"/>
            <a:ext cx="162877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787900" y="1700213"/>
            <a:ext cx="3529013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dirty="0">
                <a:solidFill>
                  <a:srgbClr val="B0B0B0"/>
                </a:solidFill>
                <a:latin typeface="+mn-lt"/>
                <a:cs typeface="+mn-cs"/>
              </a:rPr>
              <a:t>3   </a:t>
            </a:r>
            <a:r>
              <a:rPr lang="en-GB" sz="3600" dirty="0" smtClean="0">
                <a:solidFill>
                  <a:srgbClr val="B0B0B0"/>
                </a:solidFill>
                <a:latin typeface="+mn-lt"/>
                <a:cs typeface="+mn-cs"/>
              </a:rPr>
              <a:t>  </a:t>
            </a:r>
            <a:r>
              <a:rPr lang="en-GB" sz="3600" dirty="0">
                <a:solidFill>
                  <a:srgbClr val="B0B0B0"/>
                </a:solidFill>
                <a:latin typeface="+mn-lt"/>
                <a:cs typeface="+mn-cs"/>
              </a:rPr>
              <a:t>Kg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086">
            <a:off x="5159375" y="1709738"/>
            <a:ext cx="423863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0" name="TextBox 11"/>
          <p:cNvSpPr txBox="1">
            <a:spLocks noChangeArrowheads="1"/>
          </p:cNvSpPr>
          <p:nvPr/>
        </p:nvSpPr>
        <p:spPr bwMode="auto">
          <a:xfrm>
            <a:off x="5940425" y="2852738"/>
            <a:ext cx="26638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800" dirty="0">
                <a:solidFill>
                  <a:srgbClr val="B0B0B0"/>
                </a:solidFill>
              </a:rPr>
              <a:t>What other way can I write this?</a:t>
            </a:r>
          </a:p>
        </p:txBody>
      </p:sp>
      <p:sp>
        <p:nvSpPr>
          <p:cNvPr id="25611" name="TextBox 12"/>
          <p:cNvSpPr txBox="1">
            <a:spLocks noChangeArrowheads="1"/>
          </p:cNvSpPr>
          <p:nvPr/>
        </p:nvSpPr>
        <p:spPr bwMode="auto">
          <a:xfrm>
            <a:off x="6411913" y="4043363"/>
            <a:ext cx="22320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3200" dirty="0">
                <a:solidFill>
                  <a:srgbClr val="B0B0B0"/>
                </a:solidFill>
              </a:rPr>
              <a:t>3kg 500g</a:t>
            </a:r>
            <a:r>
              <a:rPr lang="en-GB" sz="1800" dirty="0">
                <a:solidFill>
                  <a:srgbClr val="B0B0B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737341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5610" grpId="0"/>
      <p:bldP spid="256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1384533"/>
            <a:ext cx="7632700" cy="4708292"/>
          </a:xfrm>
          <a:prstGeom prst="rect">
            <a:avLst/>
          </a:prstGeom>
          <a:noFill/>
          <a:ln w="38100">
            <a:solidFill>
              <a:srgbClr val="0052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384533"/>
            <a:ext cx="7632700" cy="435423"/>
          </a:xfrm>
          <a:prstGeom prst="rect">
            <a:avLst/>
          </a:prstGeom>
          <a:solidFill>
            <a:srgbClr val="00529C"/>
          </a:solidFill>
          <a:ln>
            <a:solidFill>
              <a:srgbClr val="007A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420192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Measure </a:t>
            </a:r>
            <a:r>
              <a:rPr lang="en-GB" altLang="en-US" sz="1600" b="1" dirty="0" smtClean="0">
                <a:solidFill>
                  <a:schemeClr val="bg1"/>
                </a:solidFill>
              </a:rPr>
              <a:t>Using </a:t>
            </a:r>
            <a:r>
              <a:rPr lang="en-GB" altLang="en-US" sz="1600" b="1" dirty="0">
                <a:solidFill>
                  <a:schemeClr val="bg1"/>
                </a:solidFill>
              </a:rPr>
              <a:t>Grams or Kilograms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544482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221618" y="3031976"/>
            <a:ext cx="3322864" cy="20005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What is each interval worth?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What mass is shown on </a:t>
            </a:r>
            <a:br>
              <a:rPr lang="en-GB" sz="1600" dirty="0"/>
            </a:br>
            <a:r>
              <a:rPr lang="en-GB" sz="1600" dirty="0"/>
              <a:t>these scales?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Show where 200g would be on these scales.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544482" y="698268"/>
            <a:ext cx="0" cy="35987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4894058" y="2080260"/>
            <a:ext cx="3123184" cy="3903980"/>
            <a:chOff x="3964417" y="1367406"/>
            <a:chExt cx="3925115" cy="490639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4417" y="1367406"/>
              <a:ext cx="3925115" cy="4906394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5797333" y="4302486"/>
              <a:ext cx="90825" cy="908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3" name="Rectangle 12"/>
          <p:cNvSpPr/>
          <p:nvPr/>
        </p:nvSpPr>
        <p:spPr>
          <a:xfrm>
            <a:off x="3258980" y="1384533"/>
            <a:ext cx="26260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>
                <a:solidFill>
                  <a:schemeClr val="bg1"/>
                </a:solidFill>
              </a:rPr>
              <a:t>Intervals on Scales</a:t>
            </a: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 rot="12835788">
            <a:off x="6165001" y="4354102"/>
            <a:ext cx="82112" cy="735691"/>
          </a:xfrm>
          <a:custGeom>
            <a:avLst/>
            <a:gdLst>
              <a:gd name="T0" fmla="*/ 132 w 198"/>
              <a:gd name="T1" fmla="*/ 1603 h 1795"/>
              <a:gd name="T2" fmla="*/ 132 w 198"/>
              <a:gd name="T3" fmla="*/ 33 h 1795"/>
              <a:gd name="T4" fmla="*/ 99 w 198"/>
              <a:gd name="T5" fmla="*/ 0 h 1795"/>
              <a:gd name="T6" fmla="*/ 66 w 198"/>
              <a:gd name="T7" fmla="*/ 33 h 1795"/>
              <a:gd name="T8" fmla="*/ 66 w 198"/>
              <a:gd name="T9" fmla="*/ 1603 h 1795"/>
              <a:gd name="T10" fmla="*/ 0 w 198"/>
              <a:gd name="T11" fmla="*/ 1696 h 1795"/>
              <a:gd name="T12" fmla="*/ 99 w 198"/>
              <a:gd name="T13" fmla="*/ 1795 h 1795"/>
              <a:gd name="T14" fmla="*/ 198 w 198"/>
              <a:gd name="T15" fmla="*/ 1696 h 1795"/>
              <a:gd name="T16" fmla="*/ 132 w 198"/>
              <a:gd name="T17" fmla="*/ 1603 h 1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8" h="1795">
                <a:moveTo>
                  <a:pt x="132" y="1603"/>
                </a:moveTo>
                <a:cubicBezTo>
                  <a:pt x="132" y="33"/>
                  <a:pt x="132" y="33"/>
                  <a:pt x="132" y="33"/>
                </a:cubicBezTo>
                <a:cubicBezTo>
                  <a:pt x="132" y="15"/>
                  <a:pt x="117" y="0"/>
                  <a:pt x="99" y="0"/>
                </a:cubicBezTo>
                <a:cubicBezTo>
                  <a:pt x="81" y="0"/>
                  <a:pt x="66" y="15"/>
                  <a:pt x="66" y="33"/>
                </a:cubicBezTo>
                <a:cubicBezTo>
                  <a:pt x="66" y="1603"/>
                  <a:pt x="66" y="1603"/>
                  <a:pt x="66" y="1603"/>
                </a:cubicBezTo>
                <a:cubicBezTo>
                  <a:pt x="28" y="1616"/>
                  <a:pt x="0" y="1653"/>
                  <a:pt x="0" y="1696"/>
                </a:cubicBezTo>
                <a:cubicBezTo>
                  <a:pt x="0" y="1751"/>
                  <a:pt x="44" y="1795"/>
                  <a:pt x="99" y="1795"/>
                </a:cubicBezTo>
                <a:cubicBezTo>
                  <a:pt x="154" y="1795"/>
                  <a:pt x="198" y="1751"/>
                  <a:pt x="198" y="1696"/>
                </a:cubicBezTo>
                <a:cubicBezTo>
                  <a:pt x="198" y="1653"/>
                  <a:pt x="170" y="1616"/>
                  <a:pt x="132" y="1603"/>
                </a:cubicBezTo>
                <a:close/>
              </a:path>
            </a:pathLst>
          </a:custGeom>
          <a:solidFill>
            <a:srgbClr val="E5212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6492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01163" y="2062439"/>
            <a:ext cx="468825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is each interval worth?</a:t>
            </a:r>
          </a:p>
          <a:p>
            <a:pPr marL="288000"/>
            <a:r>
              <a:rPr lang="en-GB" b="1" dirty="0"/>
              <a:t>There are 5 </a:t>
            </a:r>
            <a:r>
              <a:rPr lang="en-GB" b="1" dirty="0" smtClean="0"/>
              <a:t>marks</a:t>
            </a:r>
            <a:r>
              <a:rPr lang="en-GB" b="1" dirty="0" smtClean="0"/>
              <a:t> </a:t>
            </a:r>
            <a:r>
              <a:rPr lang="en-GB" b="1" dirty="0"/>
              <a:t>between 0 and 500.  </a:t>
            </a:r>
            <a:br>
              <a:rPr lang="en-GB" b="1" dirty="0"/>
            </a:br>
            <a:r>
              <a:rPr lang="en-GB" b="1" dirty="0"/>
              <a:t>500 ÷ 5 = 100.</a:t>
            </a:r>
            <a:br>
              <a:rPr lang="en-GB" b="1" dirty="0"/>
            </a:br>
            <a:r>
              <a:rPr lang="en-GB" b="1" dirty="0"/>
              <a:t>Each </a:t>
            </a:r>
            <a:r>
              <a:rPr lang="en-GB" b="1" dirty="0" smtClean="0"/>
              <a:t>mark </a:t>
            </a:r>
            <a:r>
              <a:rPr lang="en-GB" b="1" dirty="0"/>
              <a:t>is worth 100g.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</a:t>
            </a:r>
            <a:r>
              <a:rPr lang="en-GB" dirty="0" smtClean="0"/>
              <a:t>weight</a:t>
            </a:r>
            <a:r>
              <a:rPr lang="en-GB" dirty="0" smtClean="0"/>
              <a:t> </a:t>
            </a:r>
            <a:r>
              <a:rPr lang="en-GB" dirty="0"/>
              <a:t>is shown on these scales?</a:t>
            </a:r>
          </a:p>
          <a:p>
            <a:pPr marL="288000"/>
            <a:r>
              <a:rPr lang="en-GB" b="1" dirty="0"/>
              <a:t>The pointer is after the fourth </a:t>
            </a:r>
            <a:r>
              <a:rPr lang="en-GB" b="1" dirty="0" smtClean="0"/>
              <a:t>mark</a:t>
            </a:r>
            <a:r>
              <a:rPr lang="en-GB" b="1" dirty="0" smtClean="0"/>
              <a:t>.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Each </a:t>
            </a:r>
            <a:r>
              <a:rPr lang="en-GB" b="1" dirty="0" smtClean="0"/>
              <a:t>mark</a:t>
            </a:r>
            <a:r>
              <a:rPr lang="en-GB" b="1" dirty="0" smtClean="0"/>
              <a:t> </a:t>
            </a:r>
            <a:r>
              <a:rPr lang="en-GB" b="1" dirty="0" smtClean="0"/>
              <a:t> </a:t>
            </a:r>
            <a:r>
              <a:rPr lang="en-GB" b="1" dirty="0"/>
              <a:t>is 100g. The pointer shows </a:t>
            </a:r>
            <a:br>
              <a:rPr lang="en-GB" b="1" dirty="0"/>
            </a:br>
            <a:r>
              <a:rPr lang="en-GB" b="1" dirty="0"/>
              <a:t>4 × 100g, or 400g.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Show where 200g would be on </a:t>
            </a:r>
            <a:br>
              <a:rPr lang="en-GB" dirty="0"/>
            </a:br>
            <a:r>
              <a:rPr lang="en-GB" dirty="0"/>
              <a:t>these scales.</a:t>
            </a:r>
          </a:p>
          <a:p>
            <a:pPr marL="288000"/>
            <a:r>
              <a:rPr lang="en-GB" b="1" dirty="0"/>
              <a:t>Each </a:t>
            </a:r>
            <a:r>
              <a:rPr lang="en-GB" b="1" dirty="0" smtClean="0"/>
              <a:t>mark</a:t>
            </a:r>
            <a:r>
              <a:rPr lang="en-GB" b="1" dirty="0"/>
              <a:t> </a:t>
            </a:r>
            <a:r>
              <a:rPr lang="en-GB" b="1" dirty="0" smtClean="0"/>
              <a:t>is </a:t>
            </a:r>
            <a:r>
              <a:rPr lang="en-GB" b="1" dirty="0"/>
              <a:t>100g. 200 ÷ 100 = 2, so 200g would be after the second interval.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43308" y="2080260"/>
            <a:ext cx="3123184" cy="3903980"/>
            <a:chOff x="3964417" y="1367406"/>
            <a:chExt cx="3925115" cy="490639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4417" y="1367406"/>
              <a:ext cx="3925115" cy="4906394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5797333" y="4302486"/>
              <a:ext cx="90825" cy="908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983254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5034" y="1246786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Scales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1231900" y="1323975"/>
            <a:ext cx="6546849" cy="117792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There are different types of scales that we can use to measure weight. </a:t>
            </a:r>
          </a:p>
        </p:txBody>
      </p:sp>
      <p:pic>
        <p:nvPicPr>
          <p:cNvPr id="2" name="Picture 1" descr="istockphoto-855764068-1024x102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348" y="2720721"/>
            <a:ext cx="3121152" cy="3035808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6191251" y="2714625"/>
            <a:ext cx="2555874" cy="2428875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Have you seen any of these before? </a:t>
            </a:r>
          </a:p>
        </p:txBody>
      </p:sp>
    </p:spTree>
    <p:extLst>
      <p:ext uri="{BB962C8B-B14F-4D97-AF65-F5344CB8AC3E}">
        <p14:creationId xmlns:p14="http://schemas.microsoft.com/office/powerpoint/2010/main" val="581349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Example 1: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t="17885"/>
          <a:stretch/>
        </p:blipFill>
        <p:spPr bwMode="auto">
          <a:xfrm>
            <a:off x="825500" y="2095500"/>
            <a:ext cx="7397750" cy="4053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6520780" y="5396458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165g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374775" y="1387475"/>
            <a:ext cx="6546849" cy="6762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B0B0B0"/>
                </a:solidFill>
              </a:rPr>
              <a:t>What weight is this chick?</a:t>
            </a:r>
            <a:endParaRPr lang="en-GB" sz="2000" b="1" dirty="0">
              <a:solidFill>
                <a:srgbClr val="B0B0B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75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Example 2: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27817" t="13851" b="3366"/>
          <a:stretch/>
        </p:blipFill>
        <p:spPr bwMode="auto">
          <a:xfrm>
            <a:off x="3746499" y="1333500"/>
            <a:ext cx="4270376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ounded Rectangle 25"/>
          <p:cNvSpPr/>
          <p:nvPr/>
        </p:nvSpPr>
        <p:spPr>
          <a:xfrm>
            <a:off x="358775" y="1387475"/>
            <a:ext cx="3546475" cy="13906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B0B0B0"/>
                </a:solidFill>
              </a:rPr>
              <a:t>This is the same chick on different scales. Draw an arrow to show its weight.</a:t>
            </a:r>
            <a:endParaRPr lang="en-GB" sz="2000" b="1" dirty="0">
              <a:solidFill>
                <a:srgbClr val="B0B0B0"/>
              </a:solidFill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4921250" y="4847059"/>
            <a:ext cx="843658" cy="328191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74440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Example 3: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4" name="Rounded Rectangle 23"/>
          <p:cNvSpPr/>
          <p:nvPr/>
        </p:nvSpPr>
        <p:spPr>
          <a:xfrm>
            <a:off x="1374775" y="1387475"/>
            <a:ext cx="6546849" cy="6762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B0B0B0"/>
                </a:solidFill>
              </a:rPr>
              <a:t>What weight is this parcel?</a:t>
            </a:r>
            <a:endParaRPr lang="en-GB" sz="2000" b="1" dirty="0">
              <a:solidFill>
                <a:srgbClr val="B0B0B0"/>
              </a:solidFill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t="8051"/>
          <a:stretch/>
        </p:blipFill>
        <p:spPr bwMode="auto">
          <a:xfrm>
            <a:off x="920749" y="2238375"/>
            <a:ext cx="7604125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2376587" y="3397771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150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4440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Weight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5034" y="1246786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Practise reading scales: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1454151" y="1482724"/>
            <a:ext cx="6181724" cy="18510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Practise reading scales using this game:  </a:t>
            </a:r>
          </a:p>
          <a:p>
            <a:pPr algn="ctr"/>
            <a:r>
              <a:rPr lang="en-GB" sz="2000" b="1" dirty="0">
                <a:hlinkClick r:id="rId2"/>
              </a:rPr>
              <a:t>https://www.ictgames.com/mobilePage/mostlyPostie/</a:t>
            </a:r>
            <a:r>
              <a:rPr lang="en-GB" sz="2000" b="1" dirty="0" smtClean="0">
                <a:hlinkClick r:id="rId2"/>
              </a:rPr>
              <a:t>index.htm</a:t>
            </a:r>
            <a:r>
              <a:rPr lang="en-GB" sz="2000" b="1" dirty="0" smtClean="0"/>
              <a:t> l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631565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2720</TotalTime>
  <Words>396</Words>
  <Application>Microsoft Macintosh PowerPoint</Application>
  <PresentationFormat>On-screen Show (4:3)</PresentationFormat>
  <Paragraphs>101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many grams in total?</vt:lpstr>
      <vt:lpstr>What do I have in total?</vt:lpstr>
      <vt:lpstr>PowerPoint Presentation</vt:lpstr>
      <vt:lpstr>Answers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Emily Sharratt</cp:lastModifiedBy>
  <cp:revision>287</cp:revision>
  <dcterms:created xsi:type="dcterms:W3CDTF">2010-11-29T19:11:46Z</dcterms:created>
  <dcterms:modified xsi:type="dcterms:W3CDTF">2020-05-22T01:36:44Z</dcterms:modified>
</cp:coreProperties>
</file>