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90" r:id="rId3"/>
    <p:sldId id="292" r:id="rId4"/>
    <p:sldId id="324" r:id="rId5"/>
    <p:sldId id="269" r:id="rId6"/>
    <p:sldId id="331" r:id="rId7"/>
    <p:sldId id="325" r:id="rId8"/>
    <p:sldId id="326" r:id="rId9"/>
    <p:sldId id="327" r:id="rId10"/>
    <p:sldId id="328" r:id="rId11"/>
    <p:sldId id="329" r:id="rId12"/>
    <p:sldId id="33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1448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77" d="100"/>
          <a:sy n="77" d="100"/>
        </p:scale>
        <p:origin x="-3200" y="-112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0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0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0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98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984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98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98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98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E0AC760C-6194-442A-8296-4B854E8FA7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768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topics/zjbg87h/articles/zcrxtyc" TargetMode="Externa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3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slide" Target="slide5.xml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slide" Target="slide7.xml"/><Relationship Id="rId3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11213" y="144570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Volume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is Volume?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Volume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571500" y="5378451"/>
            <a:ext cx="7651750" cy="6858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https://www.bbc.co.uk/bitesize/topics/zjbg87h/articles/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zcrxtyc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</a:rPr>
              <a:t> </a:t>
            </a:r>
            <a:endParaRPr lang="en-GB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06400" y="1562100"/>
            <a:ext cx="8435975" cy="993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Volume is a measure of how much SPACE an object takes up. 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5000" y="4937125"/>
            <a:ext cx="320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on volume: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1075" y="2632075"/>
            <a:ext cx="3587135" cy="25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Volume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Volume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ounded Rectangle 29"/>
          <p:cNvSpPr/>
          <p:nvPr/>
        </p:nvSpPr>
        <p:spPr>
          <a:xfrm>
            <a:off x="476251" y="1603377"/>
            <a:ext cx="5270499" cy="1952624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9900"/>
                </a:solidFill>
              </a:rPr>
              <a:t>Volume is measured in centimetres cubed (cm</a:t>
            </a:r>
            <a:r>
              <a:rPr lang="en-GB" sz="3200" b="1" baseline="30000" dirty="0" smtClean="0">
                <a:solidFill>
                  <a:srgbClr val="FF9900"/>
                </a:solidFill>
              </a:rPr>
              <a:t>3</a:t>
            </a:r>
            <a:r>
              <a:rPr lang="en-GB" sz="3200" b="1" dirty="0" smtClean="0">
                <a:solidFill>
                  <a:srgbClr val="FF9900"/>
                </a:solidFill>
              </a:rPr>
              <a:t>) or metres cubed (m</a:t>
            </a:r>
            <a:r>
              <a:rPr lang="en-GB" sz="3200" b="1" baseline="30000" dirty="0" smtClean="0">
                <a:solidFill>
                  <a:srgbClr val="FF9900"/>
                </a:solidFill>
              </a:rPr>
              <a:t>3</a:t>
            </a:r>
            <a:r>
              <a:rPr lang="en-GB" sz="3200" b="1" dirty="0" smtClean="0">
                <a:solidFill>
                  <a:srgbClr val="FF9900"/>
                </a:solidFill>
              </a:rPr>
              <a:t>) </a:t>
            </a:r>
            <a:r>
              <a:rPr lang="en-GB" sz="2000" b="1" baseline="30000" dirty="0" smtClean="0">
                <a:solidFill>
                  <a:srgbClr val="FF9900"/>
                </a:solidFill>
              </a:rPr>
              <a:t>.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74" y="3749674"/>
            <a:ext cx="4302125" cy="2205109"/>
          </a:xfrm>
          <a:prstGeom prst="rect">
            <a:avLst/>
          </a:prstGeom>
        </p:spPr>
      </p:pic>
      <p:sp>
        <p:nvSpPr>
          <p:cNvPr id="3" name="Cloud 2"/>
          <p:cNvSpPr/>
          <p:nvPr/>
        </p:nvSpPr>
        <p:spPr>
          <a:xfrm>
            <a:off x="5603875" y="2936875"/>
            <a:ext cx="3143250" cy="1651000"/>
          </a:xfrm>
          <a:prstGeom prst="cloud">
            <a:avLst/>
          </a:prstGeom>
          <a:solidFill>
            <a:srgbClr val="FCD5B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000000"/>
                </a:solidFill>
                <a:latin typeface="Comic Sans MS"/>
                <a:cs typeface="Comic Sans MS"/>
              </a:rPr>
              <a:t>Reminder: </a:t>
            </a:r>
          </a:p>
          <a:p>
            <a:pPr algn="ctr"/>
            <a:r>
              <a:rPr lang="en-GB" sz="2000" dirty="0" smtClean="0">
                <a:solidFill>
                  <a:srgbClr val="000000"/>
                </a:solidFill>
                <a:latin typeface="Comic Sans MS"/>
                <a:cs typeface="Comic Sans MS"/>
              </a:rPr>
              <a:t>100cm</a:t>
            </a:r>
            <a:r>
              <a:rPr lang="en-GB" sz="2000" baseline="30000" dirty="0" smtClean="0">
                <a:solidFill>
                  <a:srgbClr val="000000"/>
                </a:solidFill>
                <a:latin typeface="Comic Sans MS"/>
                <a:cs typeface="Comic Sans MS"/>
              </a:rPr>
              <a:t>3 </a:t>
            </a:r>
            <a:r>
              <a:rPr lang="en-GB" sz="2000" dirty="0" smtClean="0">
                <a:solidFill>
                  <a:srgbClr val="000000"/>
                </a:solidFill>
                <a:latin typeface="Comic Sans MS"/>
                <a:cs typeface="Comic Sans MS"/>
              </a:rPr>
              <a:t>= 1m</a:t>
            </a:r>
            <a:r>
              <a:rPr lang="en-GB" sz="2000" baseline="30000" dirty="0" smtClean="0">
                <a:solidFill>
                  <a:srgbClr val="000000"/>
                </a:solidFill>
                <a:latin typeface="Comic Sans MS"/>
                <a:cs typeface="Comic Sans MS"/>
              </a:rPr>
              <a:t>3</a:t>
            </a:r>
            <a:endParaRPr lang="en-GB" sz="2000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99222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Volume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</a:t>
            </a:r>
            <a:r>
              <a:rPr lang="en-GB" sz="2000" b="1" dirty="0" smtClean="0"/>
              <a:t>alculating </a:t>
            </a:r>
            <a:r>
              <a:rPr lang="en-GB" sz="2000" b="1" dirty="0" smtClean="0"/>
              <a:t>Volume of </a:t>
            </a:r>
            <a:r>
              <a:rPr lang="en-GB" sz="2000" b="1" dirty="0" smtClean="0"/>
              <a:t>more complex</a:t>
            </a:r>
            <a:r>
              <a:rPr lang="en-GB" sz="2000" b="1" dirty="0" smtClean="0"/>
              <a:t> shapes: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Volume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2349" y="1724024"/>
            <a:ext cx="3756025" cy="40243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5357"/>
          <a:stretch/>
        </p:blipFill>
        <p:spPr>
          <a:xfrm>
            <a:off x="492123" y="1689099"/>
            <a:ext cx="5175251" cy="185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05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Volume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873125"/>
            <a:ext cx="8697432" cy="523293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Volume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0126" y="1031875"/>
            <a:ext cx="4841874" cy="494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18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Volume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</a:t>
            </a:r>
            <a:r>
              <a:rPr lang="en-GB" sz="2000" b="1" dirty="0" smtClean="0"/>
              <a:t>alculating Volume: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Volume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2" name="TextBox 3"/>
          <p:cNvSpPr txBox="1">
            <a:spLocks noChangeArrowheads="1"/>
          </p:cNvSpPr>
          <p:nvPr/>
        </p:nvSpPr>
        <p:spPr bwMode="auto">
          <a:xfrm>
            <a:off x="4003675" y="2824163"/>
            <a:ext cx="71913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 sz="2200"/>
              <a:t>4cm</a:t>
            </a:r>
          </a:p>
        </p:txBody>
      </p:sp>
      <p:sp>
        <p:nvSpPr>
          <p:cNvPr id="23" name="TextBox 4"/>
          <p:cNvSpPr txBox="1">
            <a:spLocks noChangeArrowheads="1"/>
          </p:cNvSpPr>
          <p:nvPr/>
        </p:nvSpPr>
        <p:spPr bwMode="auto">
          <a:xfrm>
            <a:off x="3643313" y="4183063"/>
            <a:ext cx="7207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 sz="2200"/>
              <a:t>4cm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2349500" y="4438650"/>
            <a:ext cx="7191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 sz="2200"/>
              <a:t>4cm</a:t>
            </a:r>
          </a:p>
        </p:txBody>
      </p:sp>
      <p:sp>
        <p:nvSpPr>
          <p:cNvPr id="25" name="Cube 24"/>
          <p:cNvSpPr/>
          <p:nvPr/>
        </p:nvSpPr>
        <p:spPr>
          <a:xfrm>
            <a:off x="5516563" y="4340225"/>
            <a:ext cx="530225" cy="530225"/>
          </a:xfrm>
          <a:prstGeom prst="cube">
            <a:avLst/>
          </a:prstGeom>
          <a:solidFill>
            <a:srgbClr val="FCD5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1716088" y="1708150"/>
            <a:ext cx="2160587" cy="2663825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TextBox 9"/>
          <p:cNvSpPr txBox="1">
            <a:spLocks noChangeArrowheads="1"/>
          </p:cNvSpPr>
          <p:nvPr/>
        </p:nvSpPr>
        <p:spPr bwMode="auto">
          <a:xfrm>
            <a:off x="5588000" y="3889375"/>
            <a:ext cx="715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/>
              <a:t>1cm</a:t>
            </a:r>
          </a:p>
        </p:txBody>
      </p:sp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6046788" y="4340225"/>
            <a:ext cx="7159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/>
              <a:t>1cm</a:t>
            </a: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>
            <a:off x="5865813" y="4794250"/>
            <a:ext cx="717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GB"/>
              <a:t>1cm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3624" y="1714500"/>
            <a:ext cx="3889375" cy="1476375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buFont typeface="Arial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  <a:latin typeface="Comic Sans MS"/>
                <a:cs typeface="Comic Sans MS"/>
              </a:rPr>
              <a:t>Volume = length x width x height</a:t>
            </a:r>
          </a:p>
          <a:p>
            <a:pPr algn="ctr" fontAlgn="auto">
              <a:buFont typeface="Arial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  <a:latin typeface="Comic Sans MS"/>
                <a:cs typeface="Comic Sans MS"/>
              </a:rPr>
              <a:t>Volume = 4 x 4 x 4 = 64cm</a:t>
            </a:r>
            <a:r>
              <a:rPr lang="en-GB" baseline="30000" dirty="0">
                <a:solidFill>
                  <a:srgbClr val="000000"/>
                </a:solidFill>
                <a:latin typeface="Comic Sans MS"/>
                <a:cs typeface="Comic Sans MS"/>
              </a:rPr>
              <a:t>3</a:t>
            </a:r>
            <a:endParaRPr lang="en-GB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00168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2230438"/>
            <a:ext cx="2619375" cy="1176337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9219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000" b="0">
                <a:latin typeface="Twinkl" charset="0"/>
              </a:rPr>
              <a:t>Which volume is the correct measurement?</a:t>
            </a:r>
          </a:p>
        </p:txBody>
      </p:sp>
      <p:sp>
        <p:nvSpPr>
          <p:cNvPr id="7" name="16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3584575"/>
            <a:ext cx="1174750" cy="1176338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16 cubic units</a:t>
            </a:r>
          </a:p>
        </p:txBody>
      </p:sp>
      <p:sp>
        <p:nvSpPr>
          <p:cNvPr id="9" name="20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2230438"/>
            <a:ext cx="1174750" cy="1176337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20 cubic units</a:t>
            </a:r>
          </a:p>
        </p:txBody>
      </p:sp>
      <p:sp>
        <p:nvSpPr>
          <p:cNvPr id="10" name="15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4938713"/>
            <a:ext cx="1174750" cy="1176337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15 cubic units</a:t>
            </a:r>
          </a:p>
        </p:txBody>
      </p:sp>
      <p:grpSp>
        <p:nvGrpSpPr>
          <p:cNvPr id="9223" name="Group 14"/>
          <p:cNvGrpSpPr>
            <a:grpSpLocks/>
          </p:cNvGrpSpPr>
          <p:nvPr/>
        </p:nvGrpSpPr>
        <p:grpSpPr bwMode="auto">
          <a:xfrm>
            <a:off x="5702300" y="2230438"/>
            <a:ext cx="1928813" cy="3086100"/>
            <a:chOff x="755650" y="3201033"/>
            <a:chExt cx="1929099" cy="3085997"/>
          </a:xfrm>
        </p:grpSpPr>
        <p:pic>
          <p:nvPicPr>
            <p:cNvPr id="9228" name="Picture 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488124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9" name="Picture 2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432117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2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376110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2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320103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2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5770" y="508698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3" name="Picture 2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5770" y="452691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4" name="Picture 2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5770" y="396684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5" name="Picture 3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5770" y="340677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6" name="Picture 1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508698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1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452691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8" name="Picture 1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96684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9" name="Picture 1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40677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529272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1" name="Picture 1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473265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2" name="Picture 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417258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3" name="Picture 2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5710" y="3612513"/>
              <a:ext cx="968979" cy="99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2x2x4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3584575"/>
            <a:ext cx="2619375" cy="1176338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4938713"/>
            <a:ext cx="2619375" cy="1176337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45" name="Rectangle: Rounded Corners 44">
            <a:hlinkClick r:id="rId3" action="ppaction://hlinksldjump"/>
            <a:extLst>
              <a:ext uri="{FF2B5EF4-FFF2-40B4-BE49-F238E27FC236}">
                <a16:creationId xmlns="" xmlns:a16="http://schemas.microsoft.com/office/drawing/2014/main" id="{FC05BA9C-0DFB-4270-88FF-659D8157C433}"/>
              </a:ext>
            </a:extLst>
          </p:cNvPr>
          <p:cNvSpPr/>
          <p:nvPr/>
        </p:nvSpPr>
        <p:spPr>
          <a:xfrm>
            <a:off x="5561013" y="5524500"/>
            <a:ext cx="2220912" cy="5603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BB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Next question</a:t>
            </a:r>
          </a:p>
        </p:txBody>
      </p:sp>
    </p:spTree>
    <p:extLst>
      <p:ext uri="{BB962C8B-B14F-4D97-AF65-F5344CB8AC3E}">
        <p14:creationId xmlns:p14="http://schemas.microsoft.com/office/powerpoint/2010/main" val="2946956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7" grpId="0" animBg="1"/>
      <p:bldP spid="37" grpId="1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2230438"/>
            <a:ext cx="2619375" cy="1176337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7" name="30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4908550"/>
            <a:ext cx="1174750" cy="1176338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30 cubic units</a:t>
            </a:r>
          </a:p>
        </p:txBody>
      </p:sp>
      <p:sp>
        <p:nvSpPr>
          <p:cNvPr id="9" name="6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2230438"/>
            <a:ext cx="1174750" cy="1176337"/>
          </a:xfrm>
          <a:prstGeom prst="rect">
            <a:avLst/>
          </a:prstGeom>
          <a:solidFill>
            <a:srgbClr val="2B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6 cubic units</a:t>
            </a:r>
          </a:p>
        </p:txBody>
      </p:sp>
      <p:sp>
        <p:nvSpPr>
          <p:cNvPr id="10" name="29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3576638"/>
            <a:ext cx="1174750" cy="1176337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29 cubic units</a:t>
            </a:r>
          </a:p>
        </p:txBody>
      </p: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3x2x5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4908550"/>
            <a:ext cx="2619375" cy="1176338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3576638"/>
            <a:ext cx="2619375" cy="1176337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4A5D5C61-068B-4F27-B2FB-4EA29770B83C}"/>
              </a:ext>
            </a:extLst>
          </p:cNvPr>
          <p:cNvSpPr/>
          <p:nvPr/>
        </p:nvSpPr>
        <p:spPr>
          <a:xfrm>
            <a:off x="5561013" y="5524500"/>
            <a:ext cx="2220912" cy="5603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Next question</a:t>
            </a:r>
          </a:p>
        </p:txBody>
      </p:sp>
      <p:grpSp>
        <p:nvGrpSpPr>
          <p:cNvPr id="10250" name="Group 3"/>
          <p:cNvGrpSpPr>
            <a:grpSpLocks/>
          </p:cNvGrpSpPr>
          <p:nvPr/>
        </p:nvGrpSpPr>
        <p:grpSpPr bwMode="auto">
          <a:xfrm>
            <a:off x="5322888" y="2674938"/>
            <a:ext cx="2581275" cy="2420937"/>
            <a:chOff x="4825870" y="2829640"/>
            <a:chExt cx="2581190" cy="2421731"/>
          </a:xfrm>
        </p:grpSpPr>
        <p:pic>
          <p:nvPicPr>
            <p:cNvPr id="10252" name="Picture 4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372" y="3699073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3" name="Picture 3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201" y="3848789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8648" y="4005084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3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423" y="4164325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5870" y="4311095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4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3847" y="3856923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4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7676" y="4006639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4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0123" y="4162934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0" name="Picture 4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4898" y="4322175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4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345" y="4478470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4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372" y="3269119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3" name="Picture 4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201" y="3418835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4" name="Picture 5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8648" y="3575130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5" name="Picture 5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423" y="3734371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6" name="Picture 5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5870" y="3881141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7" name="Picture 5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3847" y="3426969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8" name="Picture 5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7676" y="3576685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9" name="Picture 5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0123" y="3732980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0" name="Picture 5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4898" y="3892221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1" name="Picture 5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345" y="4048516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2" name="Picture 5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372" y="2829640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3" name="Picture 5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201" y="2979356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4" name="Picture 6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8648" y="3135651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5" name="Picture 6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423" y="3294892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6" name="Picture 6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5870" y="3441662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7" name="Picture 6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3847" y="2987490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8" name="Picture 6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7676" y="3137206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9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0123" y="3293501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0" name="Picture 6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4898" y="3452742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1" name="Picture 6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345" y="3609037"/>
              <a:ext cx="753213" cy="772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51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000" b="0">
                <a:latin typeface="Twinkl" charset="0"/>
              </a:rPr>
              <a:t>Which volume is the correct measurement?</a:t>
            </a:r>
          </a:p>
        </p:txBody>
      </p:sp>
    </p:spTree>
    <p:extLst>
      <p:ext uri="{BB962C8B-B14F-4D97-AF65-F5344CB8AC3E}">
        <p14:creationId xmlns:p14="http://schemas.microsoft.com/office/powerpoint/2010/main" val="3621560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7" grpId="0" animBg="1"/>
      <p:bldP spid="37" grpId="1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2230438"/>
            <a:ext cx="2619375" cy="1176337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7" name="16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3584575"/>
            <a:ext cx="1174750" cy="1176338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16 cubic units</a:t>
            </a:r>
          </a:p>
        </p:txBody>
      </p:sp>
      <p:sp>
        <p:nvSpPr>
          <p:cNvPr id="9" name="20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2230438"/>
            <a:ext cx="1174750" cy="1176337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20 cubic units</a:t>
            </a:r>
          </a:p>
        </p:txBody>
      </p:sp>
      <p:sp>
        <p:nvSpPr>
          <p:cNvPr id="10" name="15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4938713"/>
            <a:ext cx="1174750" cy="1176337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15 cubic units</a:t>
            </a:r>
          </a:p>
        </p:txBody>
      </p: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2x4x2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3584575"/>
            <a:ext cx="2619375" cy="1176338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4938713"/>
            <a:ext cx="2619375" cy="1176337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34" name="Rectangle: Rounded Corners 33">
            <a:hlinkClick r:id="rId2" action="ppaction://hlinksldjump"/>
            <a:extLst>
              <a:ext uri="{FF2B5EF4-FFF2-40B4-BE49-F238E27FC236}">
                <a16:creationId xmlns="" xmlns:a16="http://schemas.microsoft.com/office/drawing/2014/main" id="{4A5D5C61-068B-4F27-B2FB-4EA29770B83C}"/>
              </a:ext>
            </a:extLst>
          </p:cNvPr>
          <p:cNvSpPr/>
          <p:nvPr/>
        </p:nvSpPr>
        <p:spPr>
          <a:xfrm>
            <a:off x="5561013" y="5524500"/>
            <a:ext cx="2220912" cy="5603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Next question</a:t>
            </a:r>
          </a:p>
        </p:txBody>
      </p:sp>
      <p:grpSp>
        <p:nvGrpSpPr>
          <p:cNvPr id="11274" name="Group 4"/>
          <p:cNvGrpSpPr>
            <a:grpSpLocks/>
          </p:cNvGrpSpPr>
          <p:nvPr/>
        </p:nvGrpSpPr>
        <p:grpSpPr bwMode="auto">
          <a:xfrm>
            <a:off x="5724525" y="2339975"/>
            <a:ext cx="1784350" cy="2889250"/>
            <a:chOff x="5844975" y="2973423"/>
            <a:chExt cx="1463437" cy="2369442"/>
          </a:xfrm>
        </p:grpSpPr>
        <p:pic>
          <p:nvPicPr>
            <p:cNvPr id="1127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4261167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4418180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4418591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9" name="Picture 1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4583224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0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3820926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3987464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398787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3" name="Picture 1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4142983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4" name="Picture 2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3385089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2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3561152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2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3552038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3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3707146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8" name="Picture 3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2973423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9" name="Picture 3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3130436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0" name="Picture 3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3121322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1" name="Picture 3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328595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5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000" b="0">
                <a:latin typeface="Twinkl" charset="0"/>
              </a:rPr>
              <a:t>Which volume is the correct measurement?</a:t>
            </a:r>
          </a:p>
        </p:txBody>
      </p:sp>
    </p:spTree>
    <p:extLst>
      <p:ext uri="{BB962C8B-B14F-4D97-AF65-F5344CB8AC3E}">
        <p14:creationId xmlns:p14="http://schemas.microsoft.com/office/powerpoint/2010/main" val="3124920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7" grpId="0" animBg="1"/>
      <p:bldP spid="37" grpId="1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2230438"/>
            <a:ext cx="2619375" cy="1176337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="" xmlns:a16="http://schemas.microsoft.com/office/drawing/2014/main" id="{4316F364-EA98-4D23-A931-E38E6E63C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000" b="0" dirty="0">
                <a:latin typeface="+mn-lt"/>
                <a:ea typeface="+mj-ea"/>
              </a:rPr>
              <a:t>Which volume is the correct measurement?</a:t>
            </a:r>
          </a:p>
        </p:txBody>
      </p:sp>
      <p:sp>
        <p:nvSpPr>
          <p:cNvPr id="7" name="18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3584575"/>
            <a:ext cx="1174750" cy="1176338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18 cubic units</a:t>
            </a:r>
          </a:p>
        </p:txBody>
      </p:sp>
      <p:sp>
        <p:nvSpPr>
          <p:cNvPr id="9" name="10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2230438"/>
            <a:ext cx="1174750" cy="1176337"/>
          </a:xfrm>
          <a:prstGeom prst="rect">
            <a:avLst/>
          </a:prstGeom>
          <a:solidFill>
            <a:srgbClr val="2B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10 cubic units</a:t>
            </a:r>
          </a:p>
        </p:txBody>
      </p:sp>
      <p:sp>
        <p:nvSpPr>
          <p:cNvPr id="10" name="20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4938713"/>
            <a:ext cx="1174750" cy="1176337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20 cubic units</a:t>
            </a:r>
          </a:p>
        </p:txBody>
      </p: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2x3x3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3584575"/>
            <a:ext cx="2619375" cy="1176338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4938713"/>
            <a:ext cx="2619375" cy="1176337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4A5D5C61-068B-4F27-B2FB-4EA29770B83C}"/>
              </a:ext>
            </a:extLst>
          </p:cNvPr>
          <p:cNvSpPr/>
          <p:nvPr/>
        </p:nvSpPr>
        <p:spPr>
          <a:xfrm>
            <a:off x="5535613" y="5524500"/>
            <a:ext cx="2222500" cy="5603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Next question</a:t>
            </a:r>
          </a:p>
        </p:txBody>
      </p:sp>
      <p:grpSp>
        <p:nvGrpSpPr>
          <p:cNvPr id="12299" name="Group 34"/>
          <p:cNvGrpSpPr>
            <a:grpSpLocks/>
          </p:cNvGrpSpPr>
          <p:nvPr/>
        </p:nvGrpSpPr>
        <p:grpSpPr bwMode="auto">
          <a:xfrm>
            <a:off x="5349875" y="2246313"/>
            <a:ext cx="2593975" cy="2982912"/>
            <a:chOff x="5844975" y="3246715"/>
            <a:chExt cx="1823002" cy="2096150"/>
          </a:xfrm>
        </p:grpSpPr>
        <p:pic>
          <p:nvPicPr>
            <p:cNvPr id="12300" name="Picture 5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684" y="426248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1" name="Picture 5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7686" y="3831768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5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2" y="4103743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Picture 5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2" y="3673026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4" name="Picture 5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2" y="324671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Picture 3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4261167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3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4418180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Picture 3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4418591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Picture 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4583224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9" name="Picture 4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3820926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0" name="Picture 4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3987464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1" name="Picture 4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398787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2" name="Picture 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4142983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3" name="Picture 4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7976" y="340360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4" name="Picture 4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975" y="3552038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5" name="Picture 5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9927" y="3403605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6" name="Picture 4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8121" y="3561152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7" name="Picture 4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95" y="3716403"/>
              <a:ext cx="740291" cy="75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2286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7" grpId="0" animBg="1"/>
      <p:bldP spid="37" grpId="1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3554413"/>
            <a:ext cx="2619375" cy="1176337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7" name="64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4908550"/>
            <a:ext cx="1174750" cy="1176338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64 cubic units</a:t>
            </a:r>
          </a:p>
        </p:txBody>
      </p:sp>
      <p:sp>
        <p:nvSpPr>
          <p:cNvPr id="9" name="16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3554413"/>
            <a:ext cx="1174750" cy="1176337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16 cubic units</a:t>
            </a:r>
          </a:p>
        </p:txBody>
      </p:sp>
      <p:sp>
        <p:nvSpPr>
          <p:cNvPr id="10" name="12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2200275"/>
            <a:ext cx="1174750" cy="1176338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12 cubic units</a:t>
            </a:r>
          </a:p>
        </p:txBody>
      </p: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4x4x4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4908550"/>
            <a:ext cx="2619375" cy="1176338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2200275"/>
            <a:ext cx="2619375" cy="1176338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34" name="Rectangle: Rounded Corners 33">
            <a:hlinkClick r:id="rId2" action="ppaction://hlinksldjump"/>
            <a:extLst>
              <a:ext uri="{FF2B5EF4-FFF2-40B4-BE49-F238E27FC236}">
                <a16:creationId xmlns="" xmlns:a16="http://schemas.microsoft.com/office/drawing/2014/main" id="{4A5D5C61-068B-4F27-B2FB-4EA29770B83C}"/>
              </a:ext>
            </a:extLst>
          </p:cNvPr>
          <p:cNvSpPr/>
          <p:nvPr/>
        </p:nvSpPr>
        <p:spPr>
          <a:xfrm>
            <a:off x="5561013" y="5524500"/>
            <a:ext cx="2220912" cy="56038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BB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Next question</a:t>
            </a:r>
          </a:p>
        </p:txBody>
      </p:sp>
      <p:sp>
        <p:nvSpPr>
          <p:cNvPr id="1332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000" b="0">
                <a:latin typeface="Twinkl" charset="0"/>
              </a:rPr>
              <a:t>Which volume is the correct measurement?</a:t>
            </a:r>
          </a:p>
        </p:txBody>
      </p:sp>
      <p:grpSp>
        <p:nvGrpSpPr>
          <p:cNvPr id="13323" name="Group 3"/>
          <p:cNvGrpSpPr>
            <a:grpSpLocks/>
          </p:cNvGrpSpPr>
          <p:nvPr/>
        </p:nvGrpSpPr>
        <p:grpSpPr bwMode="auto">
          <a:xfrm>
            <a:off x="5091113" y="2246313"/>
            <a:ext cx="3044825" cy="3100387"/>
            <a:chOff x="4684107" y="1789093"/>
            <a:chExt cx="3846497" cy="3917424"/>
          </a:xfrm>
        </p:grpSpPr>
        <p:grpSp>
          <p:nvGrpSpPr>
            <p:cNvPr id="13324" name="Group 34"/>
            <p:cNvGrpSpPr>
              <a:grpSpLocks/>
            </p:cNvGrpSpPr>
            <p:nvPr/>
          </p:nvGrpSpPr>
          <p:grpSpPr bwMode="auto">
            <a:xfrm>
              <a:off x="5644227" y="1789093"/>
              <a:ext cx="1929099" cy="3085997"/>
              <a:chOff x="755650" y="3201033"/>
              <a:chExt cx="1929099" cy="3085997"/>
            </a:xfrm>
          </p:grpSpPr>
          <p:pic>
            <p:nvPicPr>
              <p:cNvPr id="13376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8812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7" name="Picture 3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3211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8" name="Picture 3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76110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9" name="Picture 4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20103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0" name="Picture 4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1" name="Picture 4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2" name="Picture 4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3" name="Picture 4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4" name="Picture 4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5" name="Picture 4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6" name="Picture 4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7" name="Picture 4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8" name="Picture 4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529272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89" name="Picture 5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73265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90" name="Picture 5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1725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91" name="Picture 5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6125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5" name="Group 13"/>
            <p:cNvGrpSpPr>
              <a:grpSpLocks/>
            </p:cNvGrpSpPr>
            <p:nvPr/>
          </p:nvGrpSpPr>
          <p:grpSpPr bwMode="auto">
            <a:xfrm>
              <a:off x="4684107" y="2200573"/>
              <a:ext cx="1929099" cy="3085997"/>
              <a:chOff x="755650" y="3201033"/>
              <a:chExt cx="1929099" cy="3085997"/>
            </a:xfrm>
          </p:grpSpPr>
          <p:pic>
            <p:nvPicPr>
              <p:cNvPr id="13360" name="Picture 1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8812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1" name="Picture 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3211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2" name="Picture 1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76110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3" name="Picture 1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20103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4" name="Picture 1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5" name="Picture 1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6" name="Picture 2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7" name="Picture 2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8" name="Picture 2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69" name="Picture 2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0" name="Picture 2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1" name="Picture 2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2" name="Picture 2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529272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3" name="Picture 2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73265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4" name="Picture 2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1725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75" name="Picture 3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6125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6" name="Group 53"/>
            <p:cNvGrpSpPr>
              <a:grpSpLocks/>
            </p:cNvGrpSpPr>
            <p:nvPr/>
          </p:nvGrpSpPr>
          <p:grpSpPr bwMode="auto">
            <a:xfrm>
              <a:off x="6601505" y="2209040"/>
              <a:ext cx="1929099" cy="3085997"/>
              <a:chOff x="755650" y="3201033"/>
              <a:chExt cx="1929099" cy="3085997"/>
            </a:xfrm>
          </p:grpSpPr>
          <p:pic>
            <p:nvPicPr>
              <p:cNvPr id="13344" name="Picture 5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8812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5" name="Picture 5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3211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6" name="Picture 5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76110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7" name="Picture 5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20103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8" name="Picture 5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9" name="Picture 5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0" name="Picture 6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1" name="Picture 6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2" name="Picture 6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3" name="Picture 6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4" name="Picture 6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5" name="Picture 6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6" name="Picture 6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529272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7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73265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8" name="Picture 6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1725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59" name="Picture 6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6125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27" name="Group 70"/>
            <p:cNvGrpSpPr>
              <a:grpSpLocks/>
            </p:cNvGrpSpPr>
            <p:nvPr/>
          </p:nvGrpSpPr>
          <p:grpSpPr bwMode="auto">
            <a:xfrm>
              <a:off x="5641385" y="2620520"/>
              <a:ext cx="1929099" cy="3085997"/>
              <a:chOff x="755650" y="3201033"/>
              <a:chExt cx="1929099" cy="3085997"/>
            </a:xfrm>
          </p:grpSpPr>
          <p:pic>
            <p:nvPicPr>
              <p:cNvPr id="13328" name="Picture 7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8812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9" name="Picture 7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3211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7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76110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1" name="Picture 7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20103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2" name="Picture 7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3" name="Picture 7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4" name="Picture 7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5" name="Picture 7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77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6" name="Picture 7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50869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7" name="Picture 8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45269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8" name="Picture 8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96684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9" name="Picture 8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650" y="340677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0" name="Picture 8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529272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1" name="Picture 8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73265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2" name="Picture 8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417258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3" name="Picture 8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5710" y="3612513"/>
                <a:ext cx="968979" cy="994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80865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6" grpId="1" animBg="1"/>
      <p:bldP spid="37" grpId="0" animBg="1"/>
      <p:bldP spid="37" grpId="1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FE9E8154-7422-4202-AD98-645B8771F312}"/>
              </a:ext>
            </a:extLst>
          </p:cNvPr>
          <p:cNvSpPr/>
          <p:nvPr/>
        </p:nvSpPr>
        <p:spPr>
          <a:xfrm>
            <a:off x="1930400" y="3592513"/>
            <a:ext cx="2619375" cy="1174750"/>
          </a:xfrm>
          <a:prstGeom prst="rect">
            <a:avLst/>
          </a:prstGeom>
          <a:solidFill>
            <a:srgbClr val="FFE29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7" name="27 cubic units">
            <a:extLst>
              <a:ext uri="{FF2B5EF4-FFF2-40B4-BE49-F238E27FC236}">
                <a16:creationId xmlns="" xmlns:a16="http://schemas.microsoft.com/office/drawing/2014/main" id="{EC5C471A-8CC5-492B-A168-9E633E2C3912}"/>
              </a:ext>
            </a:extLst>
          </p:cNvPr>
          <p:cNvSpPr/>
          <p:nvPr/>
        </p:nvSpPr>
        <p:spPr>
          <a:xfrm>
            <a:off x="777875" y="2238375"/>
            <a:ext cx="1174750" cy="1176338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27 cubic units</a:t>
            </a:r>
          </a:p>
        </p:txBody>
      </p:sp>
      <p:sp>
        <p:nvSpPr>
          <p:cNvPr id="9" name="30 cubic units">
            <a:extLst>
              <a:ext uri="{FF2B5EF4-FFF2-40B4-BE49-F238E27FC236}">
                <a16:creationId xmlns="" xmlns:a16="http://schemas.microsoft.com/office/drawing/2014/main" id="{D84F448E-CCBD-44A4-B0A0-401D24A22685}"/>
              </a:ext>
            </a:extLst>
          </p:cNvPr>
          <p:cNvSpPr/>
          <p:nvPr/>
        </p:nvSpPr>
        <p:spPr>
          <a:xfrm>
            <a:off x="777875" y="3592513"/>
            <a:ext cx="1174750" cy="1174750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30 cubic units</a:t>
            </a:r>
          </a:p>
        </p:txBody>
      </p:sp>
      <p:sp>
        <p:nvSpPr>
          <p:cNvPr id="10" name="9 cubic units">
            <a:extLst>
              <a:ext uri="{FF2B5EF4-FFF2-40B4-BE49-F238E27FC236}">
                <a16:creationId xmlns="" xmlns:a16="http://schemas.microsoft.com/office/drawing/2014/main" id="{FCED6E5B-BFD9-4F71-8F04-31546CF52BA6}"/>
              </a:ext>
            </a:extLst>
          </p:cNvPr>
          <p:cNvSpPr/>
          <p:nvPr/>
        </p:nvSpPr>
        <p:spPr>
          <a:xfrm>
            <a:off x="777875" y="4938713"/>
            <a:ext cx="1174750" cy="1176337"/>
          </a:xfrm>
          <a:prstGeom prst="rect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9 cubic units</a:t>
            </a:r>
          </a:p>
        </p:txBody>
      </p:sp>
      <p:sp>
        <p:nvSpPr>
          <p:cNvPr id="32" name="Title 20">
            <a:extLst>
              <a:ext uri="{FF2B5EF4-FFF2-40B4-BE49-F238E27FC236}">
                <a16:creationId xmlns="" xmlns:a16="http://schemas.microsoft.com/office/drawing/2014/main" id="{EA0122B3-84DC-480E-B0A9-45DEDFF5654C}"/>
              </a:ext>
            </a:extLst>
          </p:cNvPr>
          <p:cNvSpPr txBox="1">
            <a:spLocks/>
          </p:cNvSpPr>
          <p:nvPr/>
        </p:nvSpPr>
        <p:spPr>
          <a:xfrm>
            <a:off x="457200" y="12525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/>
                </a:solidFill>
                <a:latin typeface="+mn-lt"/>
              </a:rPr>
              <a:t>3x3x3</a:t>
            </a:r>
            <a:endParaRPr lang="en-GB" sz="3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68A14DE-702A-44F0-AE52-00C92EB318CC}"/>
              </a:ext>
            </a:extLst>
          </p:cNvPr>
          <p:cNvSpPr/>
          <p:nvPr/>
        </p:nvSpPr>
        <p:spPr>
          <a:xfrm>
            <a:off x="1930400" y="2246313"/>
            <a:ext cx="2619375" cy="1176337"/>
          </a:xfrm>
          <a:prstGeom prst="rect">
            <a:avLst/>
          </a:prstGeom>
          <a:solidFill>
            <a:srgbClr val="9FE7E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Correct! Well done.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E817F663-7CF8-4C2D-A506-E82F1F5AABD0}"/>
              </a:ext>
            </a:extLst>
          </p:cNvPr>
          <p:cNvSpPr/>
          <p:nvPr/>
        </p:nvSpPr>
        <p:spPr>
          <a:xfrm>
            <a:off x="1930400" y="4938713"/>
            <a:ext cx="2619375" cy="1176337"/>
          </a:xfrm>
          <a:prstGeom prst="rect">
            <a:avLst/>
          </a:prstGeom>
          <a:solidFill>
            <a:srgbClr val="FBDE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Incorrect! Try again.</a:t>
            </a:r>
          </a:p>
        </p:txBody>
      </p:sp>
      <p:sp>
        <p:nvSpPr>
          <p:cNvPr id="23561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000" b="0">
                <a:latin typeface="Twinkl" charset="0"/>
              </a:rPr>
              <a:t>Which volume is the correct measurement?</a:t>
            </a:r>
          </a:p>
        </p:txBody>
      </p:sp>
      <p:grpSp>
        <p:nvGrpSpPr>
          <p:cNvPr id="23562" name="Group 1"/>
          <p:cNvGrpSpPr>
            <a:grpSpLocks/>
          </p:cNvGrpSpPr>
          <p:nvPr/>
        </p:nvGrpSpPr>
        <p:grpSpPr bwMode="auto">
          <a:xfrm>
            <a:off x="5237163" y="2647950"/>
            <a:ext cx="2965450" cy="3063875"/>
            <a:chOff x="4956175" y="3418689"/>
            <a:chExt cx="2212154" cy="2285989"/>
          </a:xfrm>
        </p:grpSpPr>
        <p:pic>
          <p:nvPicPr>
            <p:cNvPr id="23563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3560" y="4292600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5795" y="4454526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6175" y="4611688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7882" y="4454526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7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0117" y="4616452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497" y="4773614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452" y="4615652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0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4439" y="4777578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1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9582" y="4939503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3560" y="3853263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3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5795" y="4015189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6175" y="4172351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7882" y="4015189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0117" y="4177115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7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497" y="4334277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5452" y="4176315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4439" y="4338241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9582" y="4500166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3560" y="3418689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5795" y="3580615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3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6175" y="3737777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7882" y="3580615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0117" y="3742541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497" y="3899703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7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2204" y="3741741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4439" y="3903667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9582" y="4065592"/>
              <a:ext cx="746125" cy="76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6557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6" grpId="0" animBg="1"/>
      <p:bldP spid="37" grpId="0" animBg="1"/>
      <p:bldP spid="37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2843</TotalTime>
  <Words>319</Words>
  <Application>Microsoft Macintosh PowerPoint</Application>
  <PresentationFormat>On-screen Show (4:3)</PresentationFormat>
  <Paragraphs>92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Which volume is the correct measurement?</vt:lpstr>
      <vt:lpstr>Which volume is the correct measurement?</vt:lpstr>
      <vt:lpstr>Which volume is the correct measurement?</vt:lpstr>
      <vt:lpstr>Which volume is the correct measurement?</vt:lpstr>
      <vt:lpstr>Which volume is the correct measurement?</vt:lpstr>
      <vt:lpstr>Which volume is the correct measurement?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338</cp:revision>
  <dcterms:created xsi:type="dcterms:W3CDTF">2010-11-29T19:11:46Z</dcterms:created>
  <dcterms:modified xsi:type="dcterms:W3CDTF">2020-06-05T01:35:47Z</dcterms:modified>
</cp:coreProperties>
</file>