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9" d="100"/>
          <a:sy n="79" d="100"/>
        </p:scale>
        <p:origin x="-894" y="-9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33F6685B-A5C9-406D-AEAF-A53A7F6F1315}" type="datetimeFigureOut">
              <a:rPr lang="en-GB"/>
              <a:pPr>
                <a:defRPr/>
              </a:pPr>
              <a:t>13/03/2011</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11AD3E0B-51D9-4A02-A43F-041BBBFA7264}" type="slidenum">
              <a:rPr lang="en-GB"/>
              <a:pPr>
                <a:defRPr/>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E972462B-12B3-494F-941C-F0F26100FD4E}" type="datetimeFigureOut">
              <a:rPr lang="en-GB"/>
              <a:pPr>
                <a:defRPr/>
              </a:pPr>
              <a:t>13/03/2011</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B9818686-093C-4991-9DB6-E7D8D903851F}" type="slidenum">
              <a:rPr lang="en-GB"/>
              <a:pPr>
                <a:defRPr/>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E114F8F4-0A3D-43F1-863D-B2BE589A9814}" type="datetimeFigureOut">
              <a:rPr lang="en-GB"/>
              <a:pPr>
                <a:defRPr/>
              </a:pPr>
              <a:t>13/03/2011</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CA33549B-109E-41B4-B8E8-4F85ACC83C91}" type="slidenum">
              <a:rPr lang="en-GB"/>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93189215-D811-4660-981B-2FC1DCC6FA04}" type="datetimeFigureOut">
              <a:rPr lang="en-GB"/>
              <a:pPr>
                <a:defRPr/>
              </a:pPr>
              <a:t>13/03/2011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CA6A4D49-4017-4BB9-965E-4DF64EB7F7C6}" type="slidenum">
              <a:rPr lang="en-GB"/>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DC261F07-A303-4211-A700-675287A2665C}" type="datetimeFigureOut">
              <a:rPr lang="en-GB"/>
              <a:pPr>
                <a:defRPr/>
              </a:pPr>
              <a:t>13/03/2011</a:t>
            </a:fld>
            <a:endParaRPr lang="en-GB" dirty="0"/>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B2676F97-6760-49A4-8AB3-735E01F2EF92}" type="slidenum">
              <a:rPr lang="en-GB"/>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2745ACB0-9ED0-42E2-A587-844D8610F9D2}" type="datetimeFigureOut">
              <a:rPr lang="en-GB"/>
              <a:pPr>
                <a:defRPr/>
              </a:pPr>
              <a:t>13/03/2011</a:t>
            </a:fld>
            <a:endParaRPr lang="en-GB" dirty="0"/>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DB849923-BAEE-404B-AF8B-314D8C049449}" type="slidenum">
              <a:rPr lang="en-GB"/>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45F0FFC-75C1-4AA2-87E6-7AD1A6A58125}" type="datetimeFigureOut">
              <a:rPr lang="en-GB"/>
              <a:pPr>
                <a:defRPr/>
              </a:pPr>
              <a:t>13/03/2011</a:t>
            </a:fld>
            <a:endParaRPr lang="en-GB" dirty="0"/>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E377462B-2EEF-4E04-BCE3-122017C1BA75}" type="slidenum">
              <a:rPr lang="en-GB"/>
              <a:pPr>
                <a:defRPr/>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0D45DBD-C3B0-4757-A587-997D1EFD8CF9}" type="datetimeFigureOut">
              <a:rPr lang="en-GB"/>
              <a:pPr>
                <a:defRPr/>
              </a:pPr>
              <a:t>13/03/2011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871D948-B16C-4017-B1FF-092253443490}" type="slidenum">
              <a:rPr lang="en-GB"/>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63085A3-A6AC-46FD-A06F-FE4A9C268A0E}" type="datetimeFigureOut">
              <a:rPr lang="en-GB"/>
              <a:pPr>
                <a:defRPr/>
              </a:pPr>
              <a:t>13/03/2011</a:t>
            </a:fld>
            <a:endParaRPr lang="en-GB"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4E5C7F41-3FDB-4AAF-A337-13769E0FE39C}" type="slidenum">
              <a:rPr lang="en-GB"/>
              <a:pPr>
                <a:defRPr/>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05D95CCB-8763-463B-BF7E-261EF0ED469A}" type="datetimeFigureOut">
              <a:rPr lang="en-GB"/>
              <a:pPr>
                <a:defRPr/>
              </a:pPr>
              <a:t>13/03/2011</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C807636D-F359-4BC1-9EC0-91B88CB59F6B}" type="slidenum">
              <a:rPr lang="en-GB"/>
              <a:pPr>
                <a:defRPr/>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702B9386-AF7F-4858-9ABC-AAA503FC5E85}" type="datetimeFigureOut">
              <a:rPr lang="en-GB"/>
              <a:pPr>
                <a:defRPr/>
              </a:pPr>
              <a:t>13/03/2011</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5F0A5BFB-75D5-4E48-8185-DA2153657832}" type="slidenum">
              <a:rPr lang="en-GB"/>
              <a:pPr>
                <a:defRPr/>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b="-4000"/>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prstClr val="black">
                    <a:tint val="75000"/>
                  </a:prstClr>
                </a:solidFill>
                <a:latin typeface="+mn-lt"/>
              </a:defRPr>
            </a:lvl1pPr>
          </a:lstStyle>
          <a:p>
            <a:pPr>
              <a:defRPr/>
            </a:pPr>
            <a:fld id="{78C5BE0C-3F6B-4296-AFEF-EEE5C43A18EC}" type="datetimeFigureOut">
              <a:rPr lang="en-GB"/>
              <a:pPr>
                <a:defRPr/>
              </a:pPr>
              <a:t>13/03/2011</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prstClr val="black">
                    <a:tint val="75000"/>
                  </a:prstClr>
                </a:solidFill>
                <a:latin typeface="+mn-lt"/>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prstClr val="black">
                    <a:tint val="75000"/>
                  </a:prstClr>
                </a:solidFill>
                <a:latin typeface="+mn-lt"/>
              </a:defRPr>
            </a:lvl1pPr>
          </a:lstStyle>
          <a:p>
            <a:pPr>
              <a:defRPr/>
            </a:pPr>
            <a:fld id="{640702B6-E7EE-4A1D-B17A-3152DBBA7F59}" type="slidenum">
              <a:rPr lang="en-GB"/>
              <a:pPr>
                <a:defRPr/>
              </a:pPr>
              <a:t>‹#›</a:t>
            </a:fld>
            <a:endParaRPr lang="en-GB" dirty="0"/>
          </a:p>
        </p:txBody>
      </p:sp>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omic Sans MS" pitchFamily="66" charset="0"/>
        </a:defRPr>
      </a:lvl2pPr>
      <a:lvl3pPr algn="ctr" rtl="0" fontAlgn="base">
        <a:spcBef>
          <a:spcPct val="0"/>
        </a:spcBef>
        <a:spcAft>
          <a:spcPct val="0"/>
        </a:spcAft>
        <a:defRPr sz="4400">
          <a:solidFill>
            <a:schemeClr val="tx1"/>
          </a:solidFill>
          <a:latin typeface="Comic Sans MS" pitchFamily="66" charset="0"/>
        </a:defRPr>
      </a:lvl3pPr>
      <a:lvl4pPr algn="ctr" rtl="0" fontAlgn="base">
        <a:spcBef>
          <a:spcPct val="0"/>
        </a:spcBef>
        <a:spcAft>
          <a:spcPct val="0"/>
        </a:spcAft>
        <a:defRPr sz="4400">
          <a:solidFill>
            <a:schemeClr val="tx1"/>
          </a:solidFill>
          <a:latin typeface="Comic Sans MS" pitchFamily="66" charset="0"/>
        </a:defRPr>
      </a:lvl4pPr>
      <a:lvl5pPr algn="ctr" rtl="0" fontAlgn="base">
        <a:spcBef>
          <a:spcPct val="0"/>
        </a:spcBef>
        <a:spcAft>
          <a:spcPct val="0"/>
        </a:spcAft>
        <a:defRPr sz="4400">
          <a:solidFill>
            <a:schemeClr val="tx1"/>
          </a:solidFill>
          <a:latin typeface="Comic Sans MS" pitchFamily="66" charset="0"/>
        </a:defRPr>
      </a:lvl5pPr>
      <a:lvl6pPr marL="457200" algn="ctr" rtl="0" fontAlgn="base">
        <a:spcBef>
          <a:spcPct val="0"/>
        </a:spcBef>
        <a:spcAft>
          <a:spcPct val="0"/>
        </a:spcAft>
        <a:defRPr sz="4400">
          <a:solidFill>
            <a:schemeClr val="tx1"/>
          </a:solidFill>
          <a:latin typeface="Comic Sans MS" pitchFamily="66" charset="0"/>
        </a:defRPr>
      </a:lvl6pPr>
      <a:lvl7pPr marL="914400" algn="ctr" rtl="0" fontAlgn="base">
        <a:spcBef>
          <a:spcPct val="0"/>
        </a:spcBef>
        <a:spcAft>
          <a:spcPct val="0"/>
        </a:spcAft>
        <a:defRPr sz="4400">
          <a:solidFill>
            <a:schemeClr val="tx1"/>
          </a:solidFill>
          <a:latin typeface="Comic Sans MS" pitchFamily="66" charset="0"/>
        </a:defRPr>
      </a:lvl7pPr>
      <a:lvl8pPr marL="1371600" algn="ctr" rtl="0" fontAlgn="base">
        <a:spcBef>
          <a:spcPct val="0"/>
        </a:spcBef>
        <a:spcAft>
          <a:spcPct val="0"/>
        </a:spcAft>
        <a:defRPr sz="4400">
          <a:solidFill>
            <a:schemeClr val="tx1"/>
          </a:solidFill>
          <a:latin typeface="Comic Sans MS" pitchFamily="66" charset="0"/>
        </a:defRPr>
      </a:lvl8pPr>
      <a:lvl9pPr marL="1828800" algn="ctr" rtl="0" fontAlgn="base">
        <a:spcBef>
          <a:spcPct val="0"/>
        </a:spcBef>
        <a:spcAft>
          <a:spcPct val="0"/>
        </a:spcAft>
        <a:defRPr sz="4400">
          <a:solidFill>
            <a:schemeClr val="tx1"/>
          </a:solidFill>
          <a:latin typeface="Comic Sans MS" pitchFamily="66"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www.bbc.co.uk/learningzone/clips/the-day-i-saw-the-titanic/6867.html" TargetMode="External"/><Relationship Id="rId2" Type="http://schemas.openxmlformats.org/officeDocument/2006/relationships/hyperlink" Target="http://www.bbc.co.uk/learningzone/clips/building-the-titanic/6868.html" TargetMode="External"/><Relationship Id="rId1" Type="http://schemas.openxmlformats.org/officeDocument/2006/relationships/slideLayout" Target="../slideLayouts/slideLayout6.xml"/><Relationship Id="rId4" Type="http://schemas.openxmlformats.org/officeDocument/2006/relationships/hyperlink" Target="http://creativecommons.org/licenses/by/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33139" y="188640"/>
            <a:ext cx="9144000" cy="6463308"/>
          </a:xfrm>
          <a:prstGeom prst="rect">
            <a:avLst/>
          </a:prstGeom>
          <a:noFill/>
        </p:spPr>
        <p:txBody>
          <a:bodyPr>
            <a:spAutoFit/>
          </a:bodyPr>
          <a:lstStyle/>
          <a:p>
            <a:pPr algn="ctr" fontAlgn="auto">
              <a:spcBef>
                <a:spcPts val="0"/>
              </a:spcBef>
              <a:spcAft>
                <a:spcPts val="0"/>
              </a:spcAft>
              <a:defRPr/>
            </a:pPr>
            <a:r>
              <a:rPr lang="en-US" sz="13800" b="1" dirty="0">
                <a:ln w="38100" cmpd="sng">
                  <a:solidFill>
                    <a:prstClr val="black"/>
                  </a:solidFill>
                  <a:prstDash val="solid"/>
                </a:ln>
                <a:gradFill flip="none" rotWithShape="1">
                  <a:gsLst>
                    <a:gs pos="0">
                      <a:srgbClr val="EEECE1">
                        <a:shade val="30000"/>
                        <a:satMod val="115000"/>
                      </a:srgbClr>
                    </a:gs>
                    <a:gs pos="50000">
                      <a:srgbClr val="EEECE1">
                        <a:shade val="67500"/>
                        <a:satMod val="115000"/>
                      </a:srgbClr>
                    </a:gs>
                    <a:gs pos="100000">
                      <a:srgbClr val="EEECE1">
                        <a:shade val="100000"/>
                        <a:satMod val="115000"/>
                      </a:srgbClr>
                    </a:gs>
                  </a:gsLst>
                  <a:lin ang="10800000" scaled="1"/>
                  <a:tileRect/>
                </a:gradFill>
                <a:effectLst>
                  <a:glow rad="63500">
                    <a:prstClr val="black">
                      <a:alpha val="40000"/>
                    </a:prstClr>
                  </a:glow>
                  <a:outerShdw blurRad="50800" dist="38100" algn="l" rotWithShape="0">
                    <a:prstClr val="black">
                      <a:alpha val="40000"/>
                    </a:prstClr>
                  </a:outerShdw>
                </a:effectLst>
                <a:latin typeface="Georgia" pitchFamily="18" charset="0"/>
              </a:rPr>
              <a:t>Building of the Titanic</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388" y="188913"/>
            <a:ext cx="8785225" cy="6553200"/>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solidFill>
                <a:prstClr val="white"/>
              </a:solidFill>
            </a:endParaRPr>
          </a:p>
        </p:txBody>
      </p:sp>
      <p:sp>
        <p:nvSpPr>
          <p:cNvPr id="2" name="TextBox 1"/>
          <p:cNvSpPr txBox="1">
            <a:spLocks noChangeArrowheads="1"/>
          </p:cNvSpPr>
          <p:nvPr/>
        </p:nvSpPr>
        <p:spPr bwMode="auto">
          <a:xfrm>
            <a:off x="468313" y="836613"/>
            <a:ext cx="3811587" cy="1754187"/>
          </a:xfrm>
          <a:prstGeom prst="rect">
            <a:avLst/>
          </a:prstGeom>
          <a:noFill/>
          <a:ln w="9525">
            <a:noFill/>
            <a:miter lim="800000"/>
            <a:headEnd/>
            <a:tailEnd/>
          </a:ln>
        </p:spPr>
        <p:txBody>
          <a:bodyPr>
            <a:spAutoFit/>
          </a:bodyPr>
          <a:lstStyle/>
          <a:p>
            <a:r>
              <a:rPr lang="en-GB">
                <a:solidFill>
                  <a:srgbClr val="000000"/>
                </a:solidFill>
                <a:latin typeface="Comic Sans MS" pitchFamily="66" charset="0"/>
              </a:rPr>
              <a:t>The Titanic was built by the White Star Line in England. The company  wanted to build ships that were bigger and more luxurious than any others that were sailing at the time.</a:t>
            </a:r>
          </a:p>
        </p:txBody>
      </p:sp>
      <p:pic>
        <p:nvPicPr>
          <p:cNvPr id="14339" name="Picture 3"/>
          <p:cNvPicPr>
            <a:picLocks noChangeAspect="1"/>
          </p:cNvPicPr>
          <p:nvPr/>
        </p:nvPicPr>
        <p:blipFill>
          <a:blip r:embed="rId2"/>
          <a:srcRect/>
          <a:stretch>
            <a:fillRect/>
          </a:stretch>
        </p:blipFill>
        <p:spPr bwMode="auto">
          <a:xfrm>
            <a:off x="4279900" y="476250"/>
            <a:ext cx="4017963" cy="5689600"/>
          </a:xfrm>
          <a:prstGeom prst="rect">
            <a:avLst/>
          </a:prstGeom>
          <a:noFill/>
          <a:ln w="9525">
            <a:noFill/>
            <a:miter lim="800000"/>
            <a:headEnd/>
            <a:tailEnd/>
          </a:ln>
        </p:spPr>
      </p:pic>
      <p:sp>
        <p:nvSpPr>
          <p:cNvPr id="11" name="TextBox 10"/>
          <p:cNvSpPr txBox="1">
            <a:spLocks noChangeArrowheads="1"/>
          </p:cNvSpPr>
          <p:nvPr/>
        </p:nvSpPr>
        <p:spPr bwMode="auto">
          <a:xfrm>
            <a:off x="468313" y="2924175"/>
            <a:ext cx="3503612" cy="3140075"/>
          </a:xfrm>
          <a:prstGeom prst="rect">
            <a:avLst/>
          </a:prstGeom>
          <a:noFill/>
          <a:ln w="9525">
            <a:noFill/>
            <a:miter lim="800000"/>
            <a:headEnd/>
            <a:tailEnd/>
          </a:ln>
        </p:spPr>
        <p:txBody>
          <a:bodyPr>
            <a:spAutoFit/>
          </a:bodyPr>
          <a:lstStyle/>
          <a:p>
            <a:r>
              <a:rPr lang="en-GB">
                <a:solidFill>
                  <a:srgbClr val="000000"/>
                </a:solidFill>
                <a:latin typeface="Comic Sans MS" pitchFamily="66" charset="0"/>
              </a:rPr>
              <a:t>The building of the Titanic began in Belfast, at the Harland and Wolff shipyard, in March 1909, and was famous even before it was completed. </a:t>
            </a:r>
          </a:p>
          <a:p>
            <a:r>
              <a:rPr lang="en-GB">
                <a:solidFill>
                  <a:srgbClr val="000000"/>
                </a:solidFill>
                <a:latin typeface="Comic Sans MS" pitchFamily="66" charset="0"/>
              </a:rPr>
              <a:t>Her sister ship, the Olympic was finished the year before Titanic, and White Star added many luxuries to the Titanic, making her a thousand tons heavier than the Olympic.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388" y="188913"/>
            <a:ext cx="8785225" cy="6553200"/>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solidFill>
                <a:prstClr val="white"/>
              </a:solidFill>
            </a:endParaRPr>
          </a:p>
        </p:txBody>
      </p:sp>
      <p:sp>
        <p:nvSpPr>
          <p:cNvPr id="2" name="TextBox 1"/>
          <p:cNvSpPr txBox="1">
            <a:spLocks noChangeArrowheads="1"/>
          </p:cNvSpPr>
          <p:nvPr/>
        </p:nvSpPr>
        <p:spPr bwMode="auto">
          <a:xfrm>
            <a:off x="601663" y="788988"/>
            <a:ext cx="5040312" cy="2584450"/>
          </a:xfrm>
          <a:prstGeom prst="rect">
            <a:avLst/>
          </a:prstGeom>
          <a:noFill/>
          <a:ln w="9525">
            <a:noFill/>
            <a:miter lim="800000"/>
            <a:headEnd/>
            <a:tailEnd/>
          </a:ln>
        </p:spPr>
        <p:txBody>
          <a:bodyPr>
            <a:spAutoFit/>
          </a:bodyPr>
          <a:lstStyle/>
          <a:p>
            <a:r>
              <a:rPr lang="en-GB">
                <a:solidFill>
                  <a:srgbClr val="000000"/>
                </a:solidFill>
                <a:latin typeface="Comic Sans MS" pitchFamily="66" charset="0"/>
              </a:rPr>
              <a:t>Thomas Andrews was in charge of the design. He made scale drawings of the Titanic to work from. </a:t>
            </a:r>
          </a:p>
          <a:p>
            <a:r>
              <a:rPr lang="en-GB">
                <a:solidFill>
                  <a:srgbClr val="000000"/>
                </a:solidFill>
                <a:latin typeface="Comic Sans MS" pitchFamily="66" charset="0"/>
              </a:rPr>
              <a:t>It took over eleven thousand people  more than two years to build the Titanic.</a:t>
            </a:r>
          </a:p>
          <a:p>
            <a:r>
              <a:rPr lang="en-GB">
                <a:solidFill>
                  <a:srgbClr val="000000"/>
                </a:solidFill>
                <a:latin typeface="Comic Sans MS" pitchFamily="66" charset="0"/>
              </a:rPr>
              <a:t>Skilled shipyard workers would earn £2 a week, and unskilled workers would earn less than £1 a week.</a:t>
            </a:r>
          </a:p>
          <a:p>
            <a:endParaRPr lang="en-GB">
              <a:solidFill>
                <a:srgbClr val="000000"/>
              </a:solidFill>
              <a:latin typeface="Comic Sans MS" pitchFamily="66" charset="0"/>
            </a:endParaRPr>
          </a:p>
        </p:txBody>
      </p:sp>
      <p:sp>
        <p:nvSpPr>
          <p:cNvPr id="11" name="TextBox 10"/>
          <p:cNvSpPr txBox="1">
            <a:spLocks noChangeArrowheads="1"/>
          </p:cNvSpPr>
          <p:nvPr/>
        </p:nvSpPr>
        <p:spPr bwMode="auto">
          <a:xfrm>
            <a:off x="776288" y="4221163"/>
            <a:ext cx="4537075" cy="1754187"/>
          </a:xfrm>
          <a:prstGeom prst="rect">
            <a:avLst/>
          </a:prstGeom>
          <a:noFill/>
          <a:ln w="9525">
            <a:noFill/>
            <a:miter lim="800000"/>
            <a:headEnd/>
            <a:tailEnd/>
          </a:ln>
        </p:spPr>
        <p:txBody>
          <a:bodyPr>
            <a:spAutoFit/>
          </a:bodyPr>
          <a:lstStyle/>
          <a:p>
            <a:r>
              <a:rPr lang="en-GB">
                <a:solidFill>
                  <a:srgbClr val="000000"/>
                </a:solidFill>
                <a:latin typeface="Comic Sans MS" pitchFamily="66" charset="0"/>
              </a:rPr>
              <a:t>When the ship was finished, in May 1911, she was launched into the sea, ready for the inside to be fitted out.</a:t>
            </a:r>
          </a:p>
          <a:p>
            <a:r>
              <a:rPr lang="en-GB">
                <a:solidFill>
                  <a:srgbClr val="000000"/>
                </a:solidFill>
                <a:latin typeface="Comic Sans MS" pitchFamily="66" charset="0"/>
              </a:rPr>
              <a:t>The final cost was almost £5 million, which today would be more like £255 million. </a:t>
            </a:r>
          </a:p>
        </p:txBody>
      </p:sp>
      <p:pic>
        <p:nvPicPr>
          <p:cNvPr id="5" name="Picture 4"/>
          <p:cNvPicPr>
            <a:picLocks noChangeAspect="1"/>
          </p:cNvPicPr>
          <p:nvPr/>
        </p:nvPicPr>
        <p:blipFill>
          <a:blip r:embed="rId2">
            <a:extLst>
              <a:ext uri="{28A0092B-C50C-407E-A947-70E740481C1C}"/>
            </a:extLst>
          </a:blip>
          <a:stretch>
            <a:fillRect/>
          </a:stretch>
        </p:blipFill>
        <p:spPr>
          <a:xfrm>
            <a:off x="5612117" y="3727434"/>
            <a:ext cx="2664296" cy="2708701"/>
          </a:xfrm>
          <a:prstGeom prst="rect">
            <a:avLst/>
          </a:prstGeom>
          <a:ln>
            <a:noFill/>
          </a:ln>
          <a:effectLst>
            <a:softEdge rad="112500"/>
          </a:effectLst>
        </p:spPr>
      </p:pic>
      <p:pic>
        <p:nvPicPr>
          <p:cNvPr id="4" name="Picture 3"/>
          <p:cNvPicPr>
            <a:picLocks noChangeAspect="1"/>
          </p:cNvPicPr>
          <p:nvPr/>
        </p:nvPicPr>
        <p:blipFill>
          <a:blip r:embed="rId3" cstate="print">
            <a:extLst>
              <a:ext uri="{28A0092B-C50C-407E-A947-70E740481C1C}"/>
            </a:extLst>
          </a:blip>
          <a:stretch>
            <a:fillRect/>
          </a:stretch>
        </p:blipFill>
        <p:spPr>
          <a:xfrm>
            <a:off x="6012160" y="613285"/>
            <a:ext cx="1864210" cy="2936301"/>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0"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childTnLst>
                                </p:cTn>
                              </p:par>
                              <p:par>
                                <p:cTn id="14" presetID="10"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388" y="188913"/>
            <a:ext cx="8785225" cy="6553200"/>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solidFill>
                <a:prstClr val="white"/>
              </a:solidFill>
            </a:endParaRPr>
          </a:p>
        </p:txBody>
      </p:sp>
      <p:sp>
        <p:nvSpPr>
          <p:cNvPr id="2" name="TextBox 1"/>
          <p:cNvSpPr txBox="1">
            <a:spLocks noChangeArrowheads="1"/>
          </p:cNvSpPr>
          <p:nvPr/>
        </p:nvSpPr>
        <p:spPr bwMode="auto">
          <a:xfrm>
            <a:off x="611188" y="765175"/>
            <a:ext cx="7921625" cy="368300"/>
          </a:xfrm>
          <a:prstGeom prst="rect">
            <a:avLst/>
          </a:prstGeom>
          <a:noFill/>
          <a:ln w="9525">
            <a:noFill/>
            <a:miter lim="800000"/>
            <a:headEnd/>
            <a:tailEnd/>
          </a:ln>
        </p:spPr>
        <p:txBody>
          <a:bodyPr>
            <a:spAutoFit/>
          </a:bodyPr>
          <a:lstStyle/>
          <a:p>
            <a:r>
              <a:rPr lang="en-GB">
                <a:solidFill>
                  <a:srgbClr val="000000"/>
                </a:solidFill>
                <a:latin typeface="Comic Sans MS" pitchFamily="66" charset="0"/>
              </a:rPr>
              <a:t>The Titanic was built using the best technologies available at the time.</a:t>
            </a:r>
          </a:p>
        </p:txBody>
      </p:sp>
      <p:pic>
        <p:nvPicPr>
          <p:cNvPr id="4" name="Picture 3"/>
          <p:cNvPicPr>
            <a:picLocks noChangeAspect="1"/>
          </p:cNvPicPr>
          <p:nvPr/>
        </p:nvPicPr>
        <p:blipFill>
          <a:blip r:embed="rId2" cstate="print">
            <a:extLst>
              <a:ext uri="{28A0092B-C50C-407E-A947-70E740481C1C}"/>
            </a:extLst>
          </a:blip>
          <a:stretch>
            <a:fillRect/>
          </a:stretch>
        </p:blipFill>
        <p:spPr>
          <a:xfrm>
            <a:off x="1475656" y="1665080"/>
            <a:ext cx="5838216" cy="4356207"/>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388" y="188913"/>
            <a:ext cx="8785225" cy="6553200"/>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solidFill>
                <a:prstClr val="white"/>
              </a:solidFill>
            </a:endParaRPr>
          </a:p>
        </p:txBody>
      </p:sp>
      <p:sp>
        <p:nvSpPr>
          <p:cNvPr id="2" name="TextBox 1"/>
          <p:cNvSpPr txBox="1">
            <a:spLocks noChangeArrowheads="1"/>
          </p:cNvSpPr>
          <p:nvPr/>
        </p:nvSpPr>
        <p:spPr bwMode="auto">
          <a:xfrm>
            <a:off x="611188" y="765175"/>
            <a:ext cx="7921625" cy="915988"/>
          </a:xfrm>
          <a:prstGeom prst="rect">
            <a:avLst/>
          </a:prstGeom>
          <a:noFill/>
          <a:ln w="9525">
            <a:noFill/>
            <a:miter lim="800000"/>
            <a:headEnd/>
            <a:tailEnd/>
          </a:ln>
        </p:spPr>
        <p:txBody>
          <a:bodyPr>
            <a:spAutoFit/>
          </a:bodyPr>
          <a:lstStyle/>
          <a:p>
            <a:r>
              <a:rPr lang="en-GB">
                <a:solidFill>
                  <a:srgbClr val="000000"/>
                </a:solidFill>
                <a:latin typeface="Comic Sans MS" pitchFamily="66" charset="0"/>
              </a:rPr>
              <a:t>She had a double-bottomed hull that was divided into 16 watertight compartments. Four of these could be flooded without the risk of sinking. This is why the Titanic was called ‘unsinkable’.</a:t>
            </a:r>
          </a:p>
        </p:txBody>
      </p:sp>
      <p:pic>
        <p:nvPicPr>
          <p:cNvPr id="6" name="Picture 5"/>
          <p:cNvPicPr>
            <a:picLocks noChangeAspect="1"/>
          </p:cNvPicPr>
          <p:nvPr/>
        </p:nvPicPr>
        <p:blipFill>
          <a:blip r:embed="rId2" cstate="print">
            <a:extLst>
              <a:ext uri="{28A0092B-C50C-407E-A947-70E740481C1C}"/>
            </a:extLst>
          </a:blip>
          <a:stretch>
            <a:fillRect/>
          </a:stretch>
        </p:blipFill>
        <p:spPr>
          <a:xfrm>
            <a:off x="1869409" y="2132856"/>
            <a:ext cx="5405181" cy="4248472"/>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388" y="188913"/>
            <a:ext cx="8785225" cy="6553200"/>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solidFill>
                <a:prstClr val="white"/>
              </a:solidFill>
            </a:endParaRPr>
          </a:p>
        </p:txBody>
      </p:sp>
      <p:sp>
        <p:nvSpPr>
          <p:cNvPr id="2" name="TextBox 1"/>
          <p:cNvSpPr txBox="1">
            <a:spLocks noChangeArrowheads="1"/>
          </p:cNvSpPr>
          <p:nvPr/>
        </p:nvSpPr>
        <p:spPr bwMode="auto">
          <a:xfrm>
            <a:off x="611188" y="765175"/>
            <a:ext cx="7921625" cy="1465263"/>
          </a:xfrm>
          <a:prstGeom prst="rect">
            <a:avLst/>
          </a:prstGeom>
          <a:noFill/>
          <a:ln w="9525">
            <a:noFill/>
            <a:miter lim="800000"/>
            <a:headEnd/>
            <a:tailEnd/>
          </a:ln>
        </p:spPr>
        <p:txBody>
          <a:bodyPr>
            <a:spAutoFit/>
          </a:bodyPr>
          <a:lstStyle/>
          <a:p>
            <a:r>
              <a:rPr lang="en-GB">
                <a:solidFill>
                  <a:srgbClr val="000000"/>
                </a:solidFill>
                <a:latin typeface="Comic Sans MS" pitchFamily="66" charset="0"/>
              </a:rPr>
              <a:t>Inside, the Titanic had four electric lifts, and two Marconi radios, allowing the passengers to keep in touch with friends and relatives.</a:t>
            </a:r>
          </a:p>
          <a:p>
            <a:r>
              <a:rPr lang="en-GB">
                <a:solidFill>
                  <a:srgbClr val="000000"/>
                </a:solidFill>
                <a:latin typeface="Comic Sans MS" pitchFamily="66" charset="0"/>
              </a:rPr>
              <a:t>The ship was 270 metres long, almost 20 metres wide, and 30 metres high (to the level of the bridge).  The picture below demonstrates just how big she was!</a:t>
            </a:r>
          </a:p>
        </p:txBody>
      </p:sp>
      <p:pic>
        <p:nvPicPr>
          <p:cNvPr id="18435" name="Picture 4"/>
          <p:cNvPicPr>
            <a:picLocks noChangeAspect="1"/>
          </p:cNvPicPr>
          <p:nvPr/>
        </p:nvPicPr>
        <p:blipFill>
          <a:blip r:embed="rId2"/>
          <a:srcRect/>
          <a:stretch>
            <a:fillRect/>
          </a:stretch>
        </p:blipFill>
        <p:spPr bwMode="auto">
          <a:xfrm>
            <a:off x="250825" y="3057525"/>
            <a:ext cx="8642350" cy="2603500"/>
          </a:xfrm>
          <a:prstGeom prst="rect">
            <a:avLst/>
          </a:prstGeom>
          <a:noFill/>
          <a:ln w="9525">
            <a:noFill/>
            <a:miter lim="800000"/>
            <a:headEnd/>
            <a:tailEnd/>
          </a:ln>
        </p:spPr>
      </p:pic>
      <p:sp>
        <p:nvSpPr>
          <p:cNvPr id="18436" name="TextBox 5"/>
          <p:cNvSpPr txBox="1">
            <a:spLocks noChangeArrowheads="1"/>
          </p:cNvSpPr>
          <p:nvPr/>
        </p:nvSpPr>
        <p:spPr bwMode="auto">
          <a:xfrm>
            <a:off x="2051050" y="6264275"/>
            <a:ext cx="5329238" cy="260350"/>
          </a:xfrm>
          <a:prstGeom prst="rect">
            <a:avLst/>
          </a:prstGeom>
          <a:noFill/>
          <a:ln w="9525">
            <a:noFill/>
            <a:miter lim="800000"/>
            <a:headEnd/>
            <a:tailEnd/>
          </a:ln>
        </p:spPr>
        <p:txBody>
          <a:bodyPr>
            <a:spAutoFit/>
          </a:bodyPr>
          <a:lstStyle/>
          <a:p>
            <a:pPr algn="ctr"/>
            <a:r>
              <a:rPr lang="en-GB" sz="1100">
                <a:solidFill>
                  <a:srgbClr val="8EB4E3"/>
                </a:solidFill>
                <a:latin typeface="Comic Sans MS" pitchFamily="66" charset="0"/>
              </a:rPr>
              <a:t>Image by Yzmo, GNU Free documentation licence, Wikimedia Commons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388" y="188913"/>
            <a:ext cx="8785225" cy="6553200"/>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solidFill>
                <a:prstClr val="white"/>
              </a:solidFill>
            </a:endParaRPr>
          </a:p>
        </p:txBody>
      </p:sp>
      <p:sp>
        <p:nvSpPr>
          <p:cNvPr id="5" name="Rectangle 4"/>
          <p:cNvSpPr/>
          <p:nvPr/>
        </p:nvSpPr>
        <p:spPr>
          <a:xfrm>
            <a:off x="2754267" y="404664"/>
            <a:ext cx="3340979" cy="923330"/>
          </a:xfrm>
          <a:prstGeom prst="rect">
            <a:avLst/>
          </a:prstGeom>
          <a:noFill/>
        </p:spPr>
        <p:txBody>
          <a:bodyPr wrap="none">
            <a:spAutoFit/>
          </a:bodyPr>
          <a:lstStyle/>
          <a:p>
            <a:pPr algn="ctr" fontAlgn="auto">
              <a:spcBef>
                <a:spcPts val="0"/>
              </a:spcBef>
              <a:spcAft>
                <a:spcPts val="0"/>
              </a:spcAft>
              <a:defRPr/>
            </a:pP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latin typeface="+mn-lt"/>
              </a:rPr>
              <a:t>Sea trials</a:t>
            </a:r>
          </a:p>
        </p:txBody>
      </p:sp>
      <p:sp>
        <p:nvSpPr>
          <p:cNvPr id="2" name="TextBox 1"/>
          <p:cNvSpPr txBox="1">
            <a:spLocks noChangeArrowheads="1"/>
          </p:cNvSpPr>
          <p:nvPr/>
        </p:nvSpPr>
        <p:spPr bwMode="auto">
          <a:xfrm>
            <a:off x="684213" y="1484313"/>
            <a:ext cx="7615237" cy="1477962"/>
          </a:xfrm>
          <a:prstGeom prst="rect">
            <a:avLst/>
          </a:prstGeom>
          <a:noFill/>
          <a:ln w="9525">
            <a:noFill/>
            <a:miter lim="800000"/>
            <a:headEnd/>
            <a:tailEnd/>
          </a:ln>
        </p:spPr>
        <p:txBody>
          <a:bodyPr>
            <a:spAutoFit/>
          </a:bodyPr>
          <a:lstStyle/>
          <a:p>
            <a:r>
              <a:rPr lang="en-GB">
                <a:solidFill>
                  <a:srgbClr val="000000"/>
                </a:solidFill>
                <a:latin typeface="Comic Sans MS" pitchFamily="66" charset="0"/>
              </a:rPr>
              <a:t>Before setting off on her maiden journey, the Titanic had to undergo sea trials. These happened on Tuesday 2</a:t>
            </a:r>
            <a:r>
              <a:rPr lang="en-GB" baseline="30000">
                <a:solidFill>
                  <a:srgbClr val="000000"/>
                </a:solidFill>
                <a:latin typeface="Comic Sans MS" pitchFamily="66" charset="0"/>
              </a:rPr>
              <a:t>nd</a:t>
            </a:r>
            <a:r>
              <a:rPr lang="en-GB">
                <a:solidFill>
                  <a:srgbClr val="000000"/>
                </a:solidFill>
                <a:latin typeface="Comic Sans MS" pitchFamily="66" charset="0"/>
              </a:rPr>
              <a:t> April, just eight days before she was due to leave Southampton. She passed, and was deemed sea-worthy. The picture shows her at the beginning of her sea trial.</a:t>
            </a:r>
          </a:p>
        </p:txBody>
      </p:sp>
      <p:pic>
        <p:nvPicPr>
          <p:cNvPr id="6" name="Picture 5"/>
          <p:cNvPicPr>
            <a:picLocks noChangeAspect="1"/>
          </p:cNvPicPr>
          <p:nvPr/>
        </p:nvPicPr>
        <p:blipFill>
          <a:blip r:embed="rId2">
            <a:extLst>
              <a:ext uri="{28A0092B-C50C-407E-A947-70E740481C1C}"/>
            </a:extLst>
          </a:blip>
          <a:stretch>
            <a:fillRect/>
          </a:stretch>
        </p:blipFill>
        <p:spPr>
          <a:xfrm>
            <a:off x="2209476" y="2780928"/>
            <a:ext cx="4897492" cy="3510148"/>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179388" y="188913"/>
            <a:ext cx="8785225" cy="6553200"/>
          </a:xfrm>
          <a:prstGeom prst="roundRect">
            <a:avLst/>
          </a:prstGeom>
          <a:solidFill>
            <a:schemeClr val="accent1">
              <a:lumMod val="20000"/>
              <a:lumOff val="80000"/>
              <a:alpha val="89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dirty="0">
              <a:solidFill>
                <a:prstClr val="white"/>
              </a:solidFill>
            </a:endParaRPr>
          </a:p>
        </p:txBody>
      </p:sp>
      <p:sp>
        <p:nvSpPr>
          <p:cNvPr id="5" name="Rectangle 4"/>
          <p:cNvSpPr/>
          <p:nvPr/>
        </p:nvSpPr>
        <p:spPr>
          <a:xfrm>
            <a:off x="2480948" y="404664"/>
            <a:ext cx="3887603" cy="923330"/>
          </a:xfrm>
          <a:prstGeom prst="rect">
            <a:avLst/>
          </a:prstGeom>
          <a:noFill/>
        </p:spPr>
        <p:txBody>
          <a:bodyPr wrap="none">
            <a:spAutoFit/>
          </a:bodyPr>
          <a:lstStyle/>
          <a:p>
            <a:pPr algn="ctr" fontAlgn="auto">
              <a:spcBef>
                <a:spcPts val="0"/>
              </a:spcBef>
              <a:spcAft>
                <a:spcPts val="0"/>
              </a:spcAft>
              <a:defRPr/>
            </a:pPr>
            <a:r>
              <a:rPr lang="en-US" sz="5400" dirty="0">
                <a:ln w="18415" cmpd="sng">
                  <a:solidFill>
                    <a:prstClr val="black"/>
                  </a:solidFill>
                  <a:prstDash val="solid"/>
                </a:ln>
                <a:solidFill>
                  <a:srgbClr val="FFFFFF"/>
                </a:solidFill>
                <a:effectLst>
                  <a:outerShdw blurRad="63500" dir="3600000" algn="tl" rotWithShape="0">
                    <a:srgbClr val="000000">
                      <a:alpha val="70000"/>
                    </a:srgbClr>
                  </a:outerShdw>
                </a:effectLst>
                <a:latin typeface="+mn-lt"/>
              </a:rPr>
              <a:t>Online links</a:t>
            </a:r>
          </a:p>
        </p:txBody>
      </p:sp>
      <p:sp>
        <p:nvSpPr>
          <p:cNvPr id="20483" name="TextBox 8"/>
          <p:cNvSpPr txBox="1">
            <a:spLocks noChangeArrowheads="1"/>
          </p:cNvSpPr>
          <p:nvPr/>
        </p:nvSpPr>
        <p:spPr bwMode="auto">
          <a:xfrm>
            <a:off x="684213" y="1844675"/>
            <a:ext cx="4464050" cy="1465263"/>
          </a:xfrm>
          <a:prstGeom prst="rect">
            <a:avLst/>
          </a:prstGeom>
          <a:noFill/>
          <a:ln w="9525">
            <a:noFill/>
            <a:miter lim="800000"/>
            <a:headEnd/>
            <a:tailEnd/>
          </a:ln>
        </p:spPr>
        <p:txBody>
          <a:bodyPr>
            <a:spAutoFit/>
          </a:bodyPr>
          <a:lstStyle/>
          <a:p>
            <a:r>
              <a:rPr lang="en-GB">
                <a:solidFill>
                  <a:srgbClr val="000000"/>
                </a:solidFill>
                <a:latin typeface="Comic Sans MS" pitchFamily="66" charset="0"/>
                <a:hlinkClick r:id="rId2"/>
              </a:rPr>
              <a:t>Building the Titanic – BBC LZB</a:t>
            </a:r>
            <a:endParaRPr lang="en-GB">
              <a:solidFill>
                <a:srgbClr val="000000"/>
              </a:solidFill>
              <a:latin typeface="Comic Sans MS" pitchFamily="66" charset="0"/>
            </a:endParaRPr>
          </a:p>
          <a:p>
            <a:endParaRPr lang="en-GB">
              <a:solidFill>
                <a:srgbClr val="000000"/>
              </a:solidFill>
              <a:latin typeface="Comic Sans MS" pitchFamily="66" charset="0"/>
            </a:endParaRPr>
          </a:p>
          <a:p>
            <a:r>
              <a:rPr lang="en-GB">
                <a:solidFill>
                  <a:srgbClr val="000000"/>
                </a:solidFill>
                <a:latin typeface="Comic Sans MS" pitchFamily="66" charset="0"/>
                <a:hlinkClick r:id="rId3"/>
              </a:rPr>
              <a:t>The day I saw the Titanic – BBC LZB</a:t>
            </a:r>
            <a:endParaRPr lang="en-GB">
              <a:solidFill>
                <a:srgbClr val="000000"/>
              </a:solidFill>
              <a:latin typeface="Comic Sans MS" pitchFamily="66" charset="0"/>
            </a:endParaRPr>
          </a:p>
          <a:p>
            <a:endParaRPr lang="en-GB">
              <a:solidFill>
                <a:srgbClr val="000000"/>
              </a:solidFill>
              <a:latin typeface="Comic Sans MS" pitchFamily="66" charset="0"/>
            </a:endParaRPr>
          </a:p>
          <a:p>
            <a:endParaRPr lang="en-GB">
              <a:solidFill>
                <a:srgbClr val="000000"/>
              </a:solidFill>
              <a:latin typeface="Comic Sans MS" pitchFamily="66" charset="0"/>
            </a:endParaRPr>
          </a:p>
        </p:txBody>
      </p:sp>
      <p:sp>
        <p:nvSpPr>
          <p:cNvPr id="20484" name="TextBox 5"/>
          <p:cNvSpPr txBox="1">
            <a:spLocks noChangeArrowheads="1"/>
          </p:cNvSpPr>
          <p:nvPr/>
        </p:nvSpPr>
        <p:spPr bwMode="auto">
          <a:xfrm>
            <a:off x="819150" y="6092825"/>
            <a:ext cx="7210425" cy="431800"/>
          </a:xfrm>
          <a:prstGeom prst="rect">
            <a:avLst/>
          </a:prstGeom>
          <a:noFill/>
          <a:ln w="9525">
            <a:noFill/>
            <a:miter lim="800000"/>
            <a:headEnd/>
            <a:tailEnd/>
          </a:ln>
        </p:spPr>
        <p:txBody>
          <a:bodyPr>
            <a:spAutoFit/>
          </a:bodyPr>
          <a:lstStyle/>
          <a:p>
            <a:r>
              <a:rPr lang="en-GB" sz="1100">
                <a:solidFill>
                  <a:srgbClr val="FFFFFF"/>
                </a:solidFill>
                <a:latin typeface="Comic Sans MS" pitchFamily="66" charset="0"/>
              </a:rPr>
              <a:t>All acknowledged images used published under a </a:t>
            </a:r>
            <a:r>
              <a:rPr lang="en-GB" sz="1100">
                <a:solidFill>
                  <a:srgbClr val="FFFFFF"/>
                </a:solidFill>
                <a:latin typeface="Comic Sans MS" pitchFamily="66" charset="0"/>
                <a:hlinkClick r:id="rId4"/>
              </a:rPr>
              <a:t>Creative Commons Licence</a:t>
            </a:r>
            <a:endParaRPr lang="en-GB" sz="1100">
              <a:solidFill>
                <a:srgbClr val="FFFFFF"/>
              </a:solidFill>
              <a:latin typeface="Comic Sans MS" pitchFamily="66" charset="0"/>
            </a:endParaRPr>
          </a:p>
          <a:p>
            <a:r>
              <a:rPr lang="en-GB" sz="1100">
                <a:solidFill>
                  <a:srgbClr val="FFFFFF"/>
                </a:solidFill>
                <a:latin typeface="Comic Sans MS" pitchFamily="66" charset="0"/>
              </a:rPr>
              <a:t>All other images in the Public Domain</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omic">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353</Words>
  <Application>Microsoft Office PowerPoint</Application>
  <PresentationFormat>On-screen Show (4:3)</PresentationFormat>
  <Paragraphs>19</Paragraphs>
  <Slides>8</Slides>
  <Notes>0</Notes>
  <HiddenSlides>0</HiddenSlides>
  <MMClips>0</MMClips>
  <ScaleCrop>false</ScaleCrop>
  <HeadingPairs>
    <vt:vector size="6" baseType="variant">
      <vt:variant>
        <vt:lpstr>Fonts Used</vt:lpstr>
      </vt:variant>
      <vt:variant>
        <vt:i4>3</vt:i4>
      </vt:variant>
      <vt:variant>
        <vt:lpstr>Design Template</vt:lpstr>
      </vt:variant>
      <vt:variant>
        <vt:i4>1</vt:i4>
      </vt:variant>
      <vt:variant>
        <vt:lpstr>Slide Titles</vt:lpstr>
      </vt:variant>
      <vt:variant>
        <vt:i4>8</vt:i4>
      </vt:variant>
    </vt:vector>
  </HeadingPairs>
  <TitlesOfParts>
    <vt:vector size="12" baseType="lpstr">
      <vt:lpstr>Comic Sans MS</vt:lpstr>
      <vt:lpstr>Arial</vt:lpstr>
      <vt:lpstr>Calibri</vt:lpstr>
      <vt:lpstr>1_Office Theme</vt:lpstr>
      <vt:lpstr>Slide 1</vt:lpstr>
      <vt:lpstr>Slide 2</vt:lpstr>
      <vt:lpstr>Slide 3</vt:lpstr>
      <vt:lpstr>Slide 4</vt:lpstr>
      <vt:lpstr>Slide 5</vt:lpstr>
      <vt:lpstr>Slide 6</vt:lpstr>
      <vt:lpstr>Slide 7</vt:lpstr>
      <vt:lpstr>Slide 8</vt:lpstr>
    </vt:vector>
  </TitlesOfParts>
  <Company>Primary Teaching Tools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Jacqui Bannister</dc:creator>
  <cp:lastModifiedBy>dcoffey696</cp:lastModifiedBy>
  <cp:revision>3</cp:revision>
  <dcterms:created xsi:type="dcterms:W3CDTF">2011-01-12T13:58:45Z</dcterms:created>
  <dcterms:modified xsi:type="dcterms:W3CDTF">2011-03-13T11:22:46Z</dcterms:modified>
</cp:coreProperties>
</file>