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69" r:id="rId3"/>
    <p:sldId id="270" r:id="rId4"/>
    <p:sldId id="271" r:id="rId5"/>
    <p:sldId id="272" r:id="rId6"/>
    <p:sldId id="273" r:id="rId7"/>
    <p:sldId id="274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E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6" d="100"/>
          <a:sy n="86" d="100"/>
        </p:scale>
        <p:origin x="-984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printerSettings" Target="printerSettings/printerSettings1.bin"/><Relationship Id="rId1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4511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6901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4850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2822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05/06/2020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114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05/06/2020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20536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05/06/2020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8286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220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417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71634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A40F1-2181-4D42-AFCB-4EAB36AC4BEC}" type="datetimeFigureOut">
              <a:rPr lang="en-US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844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EA40F1-2181-4D42-AFCB-4EAB36AC4BEC}" type="datetimeFigureOut">
              <a:rPr lang="en-US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64B7E3-40C9-EE45-BEAA-C6C31EC47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546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251520" y="6273652"/>
            <a:ext cx="8568952" cy="404664"/>
            <a:chOff x="251520" y="6273652"/>
            <a:chExt cx="8568952" cy="404664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47564" y="629131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-  MATHS TOPICS  KS2  -</a:t>
              </a:r>
              <a:endParaRPr lang="en-GB" b="1" dirty="0"/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>
                  <a:solidFill>
                    <a:srgbClr val="003300"/>
                  </a:solidFill>
                </a:rPr>
                <a:t>N</a:t>
              </a:r>
              <a:endParaRPr lang="en-GB" sz="1400" b="1" dirty="0">
                <a:solidFill>
                  <a:srgbClr val="003300"/>
                </a:solidFill>
              </a:endParaRP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6928012" y="6309320"/>
              <a:ext cx="1836204" cy="332656"/>
            </a:xfrm>
            <a:prstGeom prst="roundRect">
              <a:avLst>
                <a:gd name="adj" fmla="val 50000"/>
              </a:avLst>
            </a:prstGeom>
            <a:solidFill>
              <a:srgbClr val="FFFF66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7054026" y="6337149"/>
              <a:ext cx="1584176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b="1" dirty="0" smtClean="0"/>
                <a:t>Miss S P5/6</a:t>
              </a:r>
              <a:endParaRPr lang="en-GB" sz="1200" b="1" dirty="0"/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773578" y="764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863588" y="1271082"/>
            <a:ext cx="74168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smtClean="0"/>
              <a:t>Short </a:t>
            </a:r>
            <a:r>
              <a:rPr lang="en-GB" sz="5000" b="1" dirty="0" smtClean="0"/>
              <a:t>Multiplication</a:t>
            </a:r>
            <a:endParaRPr lang="en-GB" sz="5000" b="1" dirty="0"/>
          </a:p>
          <a:p>
            <a:pPr algn="ctr"/>
            <a:r>
              <a:rPr lang="en-GB" sz="4000" b="1" dirty="0" smtClean="0"/>
              <a:t>(Expanded Form)</a:t>
            </a:r>
          </a:p>
        </p:txBody>
      </p:sp>
      <p:grpSp>
        <p:nvGrpSpPr>
          <p:cNvPr id="25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588977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Multiplication</a:t>
            </a:r>
            <a:endParaRPr lang="en-GB" b="1" i="1" dirty="0" smtClean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23284" y="1223158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Example 1: 34 X 4</a:t>
            </a: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/>
                <a:t>Short Multiplication</a:t>
              </a:r>
              <a:endParaRPr lang="en-GB" sz="2400" b="1" i="1" dirty="0" smtClean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83" name="Rectangle 82"/>
          <p:cNvSpPr/>
          <p:nvPr/>
        </p:nvSpPr>
        <p:spPr>
          <a:xfrm>
            <a:off x="4439885" y="1866900"/>
            <a:ext cx="566737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3</a:t>
            </a:r>
          </a:p>
        </p:txBody>
      </p:sp>
      <p:sp>
        <p:nvSpPr>
          <p:cNvPr id="85" name="Rectangle 84"/>
          <p:cNvSpPr/>
          <p:nvPr/>
        </p:nvSpPr>
        <p:spPr>
          <a:xfrm>
            <a:off x="4884385" y="1866900"/>
            <a:ext cx="568325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6</a:t>
            </a:r>
          </a:p>
        </p:txBody>
      </p:sp>
      <p:sp>
        <p:nvSpPr>
          <p:cNvPr id="86" name="Rectangle 85"/>
          <p:cNvSpPr/>
          <p:nvPr/>
        </p:nvSpPr>
        <p:spPr>
          <a:xfrm>
            <a:off x="3887435" y="2328862"/>
            <a:ext cx="515937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x</a:t>
            </a:r>
          </a:p>
        </p:txBody>
      </p:sp>
      <p:sp>
        <p:nvSpPr>
          <p:cNvPr id="87" name="Rectangle 86"/>
          <p:cNvSpPr/>
          <p:nvPr/>
        </p:nvSpPr>
        <p:spPr>
          <a:xfrm>
            <a:off x="4020785" y="2560637"/>
            <a:ext cx="1570037" cy="9223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____</a:t>
            </a:r>
          </a:p>
        </p:txBody>
      </p:sp>
      <p:sp>
        <p:nvSpPr>
          <p:cNvPr id="88" name="Rectangle 87"/>
          <p:cNvSpPr/>
          <p:nvPr/>
        </p:nvSpPr>
        <p:spPr>
          <a:xfrm>
            <a:off x="4898672" y="2560637"/>
            <a:ext cx="566738" cy="9223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4</a:t>
            </a:r>
          </a:p>
        </p:txBody>
      </p:sp>
      <p:sp>
        <p:nvSpPr>
          <p:cNvPr id="89" name="Rectangle 88"/>
          <p:cNvSpPr/>
          <p:nvPr/>
        </p:nvSpPr>
        <p:spPr>
          <a:xfrm>
            <a:off x="2184047" y="3146425"/>
            <a:ext cx="1703388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 dirty="0" smtClean="0">
                <a:effectLst>
                  <a:outerShdw blurRad="38100" dist="38100" dir="2700000" algn="tl">
                    <a:srgbClr val="DDDDDD"/>
                  </a:outerShdw>
                </a:effectLst>
              </a:rPr>
              <a:t>4x6=</a:t>
            </a:r>
            <a:endParaRPr lang="en-US" sz="5400" dirty="0">
              <a:effectLst>
                <a:outerShdw blurRad="38100" dist="38100" dir="2700000" algn="tl">
                  <a:srgbClr val="DDDDDD"/>
                </a:outerShdw>
              </a:effectLst>
            </a:endParaRPr>
          </a:p>
        </p:txBody>
      </p:sp>
      <p:sp>
        <p:nvSpPr>
          <p:cNvPr id="90" name="Rectangle 89"/>
          <p:cNvSpPr/>
          <p:nvPr/>
        </p:nvSpPr>
        <p:spPr>
          <a:xfrm>
            <a:off x="4501797" y="3216275"/>
            <a:ext cx="950913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24</a:t>
            </a:r>
          </a:p>
        </p:txBody>
      </p:sp>
      <p:sp>
        <p:nvSpPr>
          <p:cNvPr id="91" name="Rectangle 90"/>
          <p:cNvSpPr/>
          <p:nvPr/>
        </p:nvSpPr>
        <p:spPr>
          <a:xfrm>
            <a:off x="1801460" y="3898900"/>
            <a:ext cx="2085975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 dirty="0" smtClean="0">
                <a:effectLst>
                  <a:outerShdw blurRad="38100" dist="38100" dir="2700000" algn="tl">
                    <a:srgbClr val="DDDDDD"/>
                  </a:outerShdw>
                </a:effectLst>
              </a:rPr>
              <a:t>4x30=</a:t>
            </a:r>
            <a:endParaRPr lang="en-US" sz="5400" dirty="0">
              <a:effectLst>
                <a:outerShdw blurRad="38100" dist="38100" dir="2700000" algn="tl">
                  <a:srgbClr val="DDDDDD"/>
                </a:outerShdw>
              </a:effectLst>
            </a:endParaRPr>
          </a:p>
        </p:txBody>
      </p:sp>
      <p:sp>
        <p:nvSpPr>
          <p:cNvPr id="92" name="Rectangle 91"/>
          <p:cNvSpPr/>
          <p:nvPr/>
        </p:nvSpPr>
        <p:spPr>
          <a:xfrm>
            <a:off x="4131910" y="3898900"/>
            <a:ext cx="1333500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120</a:t>
            </a:r>
          </a:p>
        </p:txBody>
      </p:sp>
      <p:sp>
        <p:nvSpPr>
          <p:cNvPr id="93" name="Rectangle 92"/>
          <p:cNvSpPr/>
          <p:nvPr/>
        </p:nvSpPr>
        <p:spPr>
          <a:xfrm>
            <a:off x="4131910" y="4803883"/>
            <a:ext cx="1568450" cy="9223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____</a:t>
            </a:r>
          </a:p>
        </p:txBody>
      </p:sp>
      <p:sp>
        <p:nvSpPr>
          <p:cNvPr id="94" name="Rectangle 93"/>
          <p:cNvSpPr/>
          <p:nvPr/>
        </p:nvSpPr>
        <p:spPr>
          <a:xfrm>
            <a:off x="4030310" y="4016375"/>
            <a:ext cx="1570037" cy="9223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____</a:t>
            </a:r>
          </a:p>
        </p:txBody>
      </p:sp>
      <p:sp>
        <p:nvSpPr>
          <p:cNvPr id="95" name="Rectangle 94"/>
          <p:cNvSpPr/>
          <p:nvPr/>
        </p:nvSpPr>
        <p:spPr>
          <a:xfrm>
            <a:off x="5600347" y="3600450"/>
            <a:ext cx="1062038" cy="922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+</a:t>
            </a:r>
          </a:p>
        </p:txBody>
      </p:sp>
      <p:sp>
        <p:nvSpPr>
          <p:cNvPr id="96" name="Rectangle 95"/>
          <p:cNvSpPr/>
          <p:nvPr/>
        </p:nvSpPr>
        <p:spPr>
          <a:xfrm>
            <a:off x="4884385" y="3213100"/>
            <a:ext cx="568325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4</a:t>
            </a:r>
          </a:p>
        </p:txBody>
      </p:sp>
      <p:sp>
        <p:nvSpPr>
          <p:cNvPr id="97" name="Rectangle 96"/>
          <p:cNvSpPr/>
          <p:nvPr/>
        </p:nvSpPr>
        <p:spPr>
          <a:xfrm>
            <a:off x="4520847" y="3205162"/>
            <a:ext cx="568325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2</a:t>
            </a:r>
          </a:p>
        </p:txBody>
      </p:sp>
      <p:sp>
        <p:nvSpPr>
          <p:cNvPr id="98" name="Rectangle 97"/>
          <p:cNvSpPr/>
          <p:nvPr/>
        </p:nvSpPr>
        <p:spPr>
          <a:xfrm>
            <a:off x="4898672" y="3906837"/>
            <a:ext cx="566738" cy="9223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0</a:t>
            </a:r>
          </a:p>
        </p:txBody>
      </p:sp>
      <p:sp>
        <p:nvSpPr>
          <p:cNvPr id="99" name="Rectangle 98"/>
          <p:cNvSpPr/>
          <p:nvPr/>
        </p:nvSpPr>
        <p:spPr>
          <a:xfrm>
            <a:off x="4508147" y="3886200"/>
            <a:ext cx="568325" cy="9223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2</a:t>
            </a:r>
          </a:p>
        </p:txBody>
      </p:sp>
      <p:sp>
        <p:nvSpPr>
          <p:cNvPr id="100" name="Rectangle 99"/>
          <p:cNvSpPr/>
          <p:nvPr/>
        </p:nvSpPr>
        <p:spPr>
          <a:xfrm>
            <a:off x="4141435" y="3898900"/>
            <a:ext cx="568325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1</a:t>
            </a:r>
          </a:p>
        </p:txBody>
      </p:sp>
      <p:sp>
        <p:nvSpPr>
          <p:cNvPr id="101" name="Rectangle 100"/>
          <p:cNvSpPr/>
          <p:nvPr/>
        </p:nvSpPr>
        <p:spPr>
          <a:xfrm>
            <a:off x="4521523" y="4776654"/>
            <a:ext cx="568325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4</a:t>
            </a:r>
          </a:p>
        </p:txBody>
      </p:sp>
      <p:sp>
        <p:nvSpPr>
          <p:cNvPr id="102" name="Rectangle 101"/>
          <p:cNvSpPr/>
          <p:nvPr/>
        </p:nvSpPr>
        <p:spPr>
          <a:xfrm>
            <a:off x="4977136" y="4787766"/>
            <a:ext cx="568325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4</a:t>
            </a:r>
          </a:p>
        </p:txBody>
      </p:sp>
      <p:sp>
        <p:nvSpPr>
          <p:cNvPr id="103" name="Rectangle 102"/>
          <p:cNvSpPr/>
          <p:nvPr/>
        </p:nvSpPr>
        <p:spPr>
          <a:xfrm>
            <a:off x="4204023" y="4787766"/>
            <a:ext cx="566738" cy="9223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1</a:t>
            </a:r>
          </a:p>
        </p:txBody>
      </p:sp>
      <p:sp>
        <p:nvSpPr>
          <p:cNvPr id="104" name="Rounded Rectangle 103"/>
          <p:cNvSpPr/>
          <p:nvPr/>
        </p:nvSpPr>
        <p:spPr>
          <a:xfrm>
            <a:off x="3673680" y="4938712"/>
            <a:ext cx="2421409" cy="715190"/>
          </a:xfrm>
          <a:prstGeom prst="roundRect">
            <a:avLst>
              <a:gd name="adj" fmla="val 13346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  <a:alpha val="23000"/>
                </a:srgbClr>
              </a:gs>
              <a:gs pos="50000">
                <a:srgbClr val="FFFF00">
                  <a:tint val="44500"/>
                  <a:satMod val="160000"/>
                  <a:alpha val="23000"/>
                </a:srgbClr>
              </a:gs>
              <a:gs pos="100000">
                <a:srgbClr val="FFFF00">
                  <a:tint val="23500"/>
                  <a:satMod val="160000"/>
                  <a:alpha val="23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47655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mph" presetSubtype="0" fill="remove" grpId="0" nodeType="clickEffect">
                                  <p:stCondLst>
                                    <p:cond delay="2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750" autoRev="1" fill="remove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25" dur="750" autoRev="1" fill="remove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6" dur="750" autoRev="1" fill="remove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750" autoRev="1" fill="remove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7" presetClass="emph" presetSubtype="0" fill="remove" grpId="1" nodeType="clickEffect">
                                  <p:stCondLst>
                                    <p:cond delay="1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900" autoRev="1" fill="remove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2" dur="900" autoRev="1" fill="remove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3" dur="900" autoRev="1" fill="remove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900" autoRev="1" fill="remove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7" presetClass="emph" presetSubtype="0" fill="remove" grpId="0" nodeType="clickEffect">
                                  <p:stCondLst>
                                    <p:cond delay="2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" dur="750" autoRev="1" fill="remove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9" dur="750" autoRev="1" fill="remove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0" dur="750" autoRev="1" fill="remove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750" autoRev="1" fill="remove"/>
                                        <p:tgtEl>
                                          <p:spTgt spid="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7" presetClass="emph" presetSubtype="0" fill="remove" grpId="0" nodeType="clickEffect">
                                  <p:stCondLst>
                                    <p:cond delay="2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750" autoRev="1" fill="remove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0" dur="750" autoRev="1" fill="remove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1" dur="750" autoRev="1" fill="remove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750" autoRev="1" fill="remove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7" presetClass="emph" presetSubtype="0" fill="remove" grpId="0" nodeType="clickEffect">
                                  <p:stCondLst>
                                    <p:cond delay="2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0" dur="750" autoRev="1" fill="remove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1" dur="750" autoRev="1" fill="remove"/>
                                        <p:tgtEl>
                                          <p:spTgt spid="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2" dur="750" autoRev="1" fill="remove"/>
                                        <p:tgtEl>
                                          <p:spTgt spid="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" dur="750" autoRev="1" fill="remove"/>
                                        <p:tgtEl>
                                          <p:spTgt spid="9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7" presetClass="emph" presetSubtype="0" fill="remove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7" dur="900" autoRev="1" fill="remove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8" dur="900" autoRev="1" fill="remove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9" dur="900" autoRev="1" fill="remove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" dur="900" autoRev="1" fill="remove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7" presetClass="emph" presetSubtype="0" fill="remove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4" dur="900" autoRev="1" fill="remove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5" dur="900" autoRev="1" fill="remove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6" dur="900" autoRev="1" fill="remove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" dur="900" autoRev="1" fill="remove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1" dur="950" autoRev="1" fill="remove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82" dur="950" autoRev="1" fill="remove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3" dur="950" autoRev="1" fill="remove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" dur="950" autoRev="1" fill="remove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2" dur="9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93" dur="9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4" dur="9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" dur="9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3" dur="9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04" dur="9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5" dur="9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9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0" dur="950" autoRev="1" fill="remove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31" dur="950" autoRev="1" fill="remove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2" dur="950" autoRev="1" fill="remove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3" dur="950" autoRev="1" fill="remove"/>
                                        <p:tgtEl>
                                          <p:spTgt spid="9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7" dur="950" autoRev="1" fill="remove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38" dur="950" autoRev="1" fill="remove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9" dur="950" autoRev="1" fill="remove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0" dur="950" autoRev="1" fill="remove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4" dur="950" autoRev="1" fill="remove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45" dur="950" autoRev="1" fill="remove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6" dur="950" autoRev="1" fill="remove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7" dur="950" autoRev="1" fill="remove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5" dur="950" autoRev="1" fill="remove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56" dur="950" autoRev="1" fill="remove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57" dur="950" autoRev="1" fill="remove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8" dur="950" autoRev="1" fill="remove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2" dur="950" autoRev="1" fill="remove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63" dur="950" autoRev="1" fill="remove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64" dur="950" autoRev="1" fill="remove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5" dur="950" autoRev="1" fill="remove"/>
                                        <p:tgtEl>
                                          <p:spTgt spid="9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7" presetClass="emph" presetSubtype="0" fill="remove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9" dur="950" autoRev="1" fill="remove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70" dur="950" autoRev="1" fill="remove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71" dur="950" autoRev="1" fill="remove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2" dur="950" autoRev="1" fill="remove"/>
                                        <p:tgtEl>
                                          <p:spTgt spid="9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6" dur="900" autoRev="1" fill="remove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77" dur="900" autoRev="1" fill="remove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78" dur="900" autoRev="1" fill="remove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9" dur="900" autoRev="1" fill="remove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7" dur="950" autoRev="1" fill="remove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88" dur="950" autoRev="1" fill="remove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89" dur="950" autoRev="1" fill="remove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0" dur="950" autoRev="1" fill="remove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4" dur="950" autoRev="1" fill="remove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95" dur="950" autoRev="1" fill="remove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96" dur="950" autoRev="1" fill="remove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7" dur="950" autoRev="1" fill="remove"/>
                                        <p:tgtEl>
                                          <p:spTgt spid="10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5" dur="1000" autoRev="1" fill="remove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206" dur="1000" autoRev="1" fill="remove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07" dur="1000" autoRev="1" fill="remove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8" dur="1000" autoRev="1" fill="remove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2000"/>
                            </p:stCondLst>
                            <p:childTnLst>
                              <p:par>
                                <p:cTn id="2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/>
      <p:bldP spid="83" grpId="1"/>
      <p:bldP spid="85" grpId="0"/>
      <p:bldP spid="85" grpId="1"/>
      <p:bldP spid="86" grpId="0"/>
      <p:bldP spid="86" grpId="1"/>
      <p:bldP spid="86" grpId="2"/>
      <p:bldP spid="87" grpId="0"/>
      <p:bldP spid="88" grpId="0"/>
      <p:bldP spid="88" grpId="1"/>
      <p:bldP spid="88" grpId="2"/>
      <p:bldP spid="89" grpId="0"/>
      <p:bldP spid="89" grpId="1"/>
      <p:bldP spid="90" grpId="0"/>
      <p:bldP spid="90" grpId="1"/>
      <p:bldP spid="90" grpId="2"/>
      <p:bldP spid="91" grpId="0"/>
      <p:bldP spid="91" grpId="1"/>
      <p:bldP spid="92" grpId="0"/>
      <p:bldP spid="92" grpId="1"/>
      <p:bldP spid="92" grpId="2"/>
      <p:bldP spid="93" grpId="0"/>
      <p:bldP spid="94" grpId="0"/>
      <p:bldP spid="95" grpId="0"/>
      <p:bldP spid="95" grpId="1"/>
      <p:bldP spid="95" grpId="2"/>
      <p:bldP spid="96" grpId="0"/>
      <p:bldP spid="96" grpId="1"/>
      <p:bldP spid="97" grpId="0"/>
      <p:bldP spid="97" grpId="1"/>
      <p:bldP spid="98" grpId="0"/>
      <p:bldP spid="98" grpId="1"/>
      <p:bldP spid="99" grpId="0"/>
      <p:bldP spid="99" grpId="1"/>
      <p:bldP spid="100" grpId="0"/>
      <p:bldP spid="100" grpId="1"/>
      <p:bldP spid="101" grpId="0"/>
      <p:bldP spid="101" grpId="1"/>
      <p:bldP spid="102" grpId="0"/>
      <p:bldP spid="102" grpId="1"/>
      <p:bldP spid="103" grpId="0"/>
      <p:bldP spid="103" grpId="1"/>
      <p:bldP spid="10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Multiplication</a:t>
            </a:r>
            <a:endParaRPr lang="en-GB" b="1" i="1" dirty="0" smtClean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23284" y="1223158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Example 2: 22 x 8</a:t>
            </a: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/>
                <a:t>Short Multiplication</a:t>
              </a:r>
              <a:endParaRPr lang="en-GB" sz="2400" b="1" i="1" dirty="0" smtClean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41" name="Rectangle 40"/>
          <p:cNvSpPr/>
          <p:nvPr/>
        </p:nvSpPr>
        <p:spPr>
          <a:xfrm>
            <a:off x="4640263" y="1757363"/>
            <a:ext cx="566737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2</a:t>
            </a:r>
          </a:p>
        </p:txBody>
      </p:sp>
      <p:sp>
        <p:nvSpPr>
          <p:cNvPr id="42" name="Rectangle 41"/>
          <p:cNvSpPr/>
          <p:nvPr/>
        </p:nvSpPr>
        <p:spPr>
          <a:xfrm>
            <a:off x="5084763" y="1757363"/>
            <a:ext cx="568325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2</a:t>
            </a:r>
          </a:p>
        </p:txBody>
      </p:sp>
      <p:sp>
        <p:nvSpPr>
          <p:cNvPr id="43" name="Rectangle 42"/>
          <p:cNvSpPr/>
          <p:nvPr/>
        </p:nvSpPr>
        <p:spPr>
          <a:xfrm>
            <a:off x="4087813" y="2219325"/>
            <a:ext cx="515937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x</a:t>
            </a:r>
          </a:p>
        </p:txBody>
      </p:sp>
      <p:sp>
        <p:nvSpPr>
          <p:cNvPr id="44" name="Rectangle 43"/>
          <p:cNvSpPr/>
          <p:nvPr/>
        </p:nvSpPr>
        <p:spPr>
          <a:xfrm>
            <a:off x="4221163" y="2451100"/>
            <a:ext cx="1570037" cy="9223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____</a:t>
            </a:r>
          </a:p>
        </p:txBody>
      </p:sp>
      <p:sp>
        <p:nvSpPr>
          <p:cNvPr id="45" name="Rectangle 44"/>
          <p:cNvSpPr/>
          <p:nvPr/>
        </p:nvSpPr>
        <p:spPr>
          <a:xfrm>
            <a:off x="5099050" y="2451100"/>
            <a:ext cx="566738" cy="9223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8</a:t>
            </a:r>
          </a:p>
        </p:txBody>
      </p:sp>
      <p:sp>
        <p:nvSpPr>
          <p:cNvPr id="46" name="Rectangle 45"/>
          <p:cNvSpPr/>
          <p:nvPr/>
        </p:nvSpPr>
        <p:spPr>
          <a:xfrm>
            <a:off x="2384425" y="3036888"/>
            <a:ext cx="1703388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8x2=</a:t>
            </a:r>
          </a:p>
        </p:txBody>
      </p:sp>
      <p:sp>
        <p:nvSpPr>
          <p:cNvPr id="47" name="Rectangle 46"/>
          <p:cNvSpPr/>
          <p:nvPr/>
        </p:nvSpPr>
        <p:spPr>
          <a:xfrm>
            <a:off x="4702175" y="3106738"/>
            <a:ext cx="950913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16</a:t>
            </a:r>
          </a:p>
        </p:txBody>
      </p:sp>
      <p:sp>
        <p:nvSpPr>
          <p:cNvPr id="48" name="Rectangle 47"/>
          <p:cNvSpPr/>
          <p:nvPr/>
        </p:nvSpPr>
        <p:spPr>
          <a:xfrm>
            <a:off x="2001838" y="3789363"/>
            <a:ext cx="2085975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8x20=</a:t>
            </a:r>
          </a:p>
        </p:txBody>
      </p:sp>
      <p:sp>
        <p:nvSpPr>
          <p:cNvPr id="49" name="Rectangle 48"/>
          <p:cNvSpPr/>
          <p:nvPr/>
        </p:nvSpPr>
        <p:spPr>
          <a:xfrm>
            <a:off x="4332288" y="3789363"/>
            <a:ext cx="1333500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160</a:t>
            </a:r>
          </a:p>
        </p:txBody>
      </p:sp>
      <p:sp>
        <p:nvSpPr>
          <p:cNvPr id="50" name="Rectangle 49"/>
          <p:cNvSpPr/>
          <p:nvPr/>
        </p:nvSpPr>
        <p:spPr>
          <a:xfrm>
            <a:off x="4221163" y="4618038"/>
            <a:ext cx="1570037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____</a:t>
            </a:r>
          </a:p>
        </p:txBody>
      </p:sp>
      <p:sp>
        <p:nvSpPr>
          <p:cNvPr id="51" name="Rectangle 50"/>
          <p:cNvSpPr/>
          <p:nvPr/>
        </p:nvSpPr>
        <p:spPr>
          <a:xfrm>
            <a:off x="4164013" y="3876675"/>
            <a:ext cx="1568450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____</a:t>
            </a:r>
          </a:p>
        </p:txBody>
      </p:sp>
      <p:sp>
        <p:nvSpPr>
          <p:cNvPr id="52" name="Rectangle 51"/>
          <p:cNvSpPr/>
          <p:nvPr/>
        </p:nvSpPr>
        <p:spPr>
          <a:xfrm>
            <a:off x="5800725" y="3490913"/>
            <a:ext cx="1062038" cy="922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+</a:t>
            </a:r>
          </a:p>
        </p:txBody>
      </p:sp>
      <p:sp>
        <p:nvSpPr>
          <p:cNvPr id="53" name="Rectangle 52"/>
          <p:cNvSpPr/>
          <p:nvPr/>
        </p:nvSpPr>
        <p:spPr>
          <a:xfrm>
            <a:off x="5065713" y="3106738"/>
            <a:ext cx="568325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6</a:t>
            </a:r>
          </a:p>
        </p:txBody>
      </p:sp>
      <p:sp>
        <p:nvSpPr>
          <p:cNvPr id="54" name="Rectangle 53"/>
          <p:cNvSpPr/>
          <p:nvPr/>
        </p:nvSpPr>
        <p:spPr>
          <a:xfrm>
            <a:off x="4721225" y="3092450"/>
            <a:ext cx="568325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1</a:t>
            </a:r>
          </a:p>
        </p:txBody>
      </p:sp>
      <p:sp>
        <p:nvSpPr>
          <p:cNvPr id="55" name="Rectangle 54"/>
          <p:cNvSpPr/>
          <p:nvPr/>
        </p:nvSpPr>
        <p:spPr>
          <a:xfrm>
            <a:off x="5099050" y="3797300"/>
            <a:ext cx="566738" cy="9223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0</a:t>
            </a:r>
          </a:p>
        </p:txBody>
      </p:sp>
      <p:sp>
        <p:nvSpPr>
          <p:cNvPr id="56" name="Rectangle 55"/>
          <p:cNvSpPr/>
          <p:nvPr/>
        </p:nvSpPr>
        <p:spPr>
          <a:xfrm>
            <a:off x="4699000" y="3789363"/>
            <a:ext cx="568325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6</a:t>
            </a:r>
          </a:p>
        </p:txBody>
      </p:sp>
      <p:sp>
        <p:nvSpPr>
          <p:cNvPr id="57" name="Rectangle 56"/>
          <p:cNvSpPr/>
          <p:nvPr/>
        </p:nvSpPr>
        <p:spPr>
          <a:xfrm>
            <a:off x="4341813" y="3789363"/>
            <a:ext cx="568325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1</a:t>
            </a:r>
          </a:p>
        </p:txBody>
      </p:sp>
      <p:sp>
        <p:nvSpPr>
          <p:cNvPr id="58" name="Rectangle 57"/>
          <p:cNvSpPr/>
          <p:nvPr/>
        </p:nvSpPr>
        <p:spPr>
          <a:xfrm>
            <a:off x="4638675" y="4548188"/>
            <a:ext cx="568325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7</a:t>
            </a:r>
          </a:p>
        </p:txBody>
      </p:sp>
      <p:sp>
        <p:nvSpPr>
          <p:cNvPr id="59" name="Rectangle 58"/>
          <p:cNvSpPr/>
          <p:nvPr/>
        </p:nvSpPr>
        <p:spPr>
          <a:xfrm>
            <a:off x="5094288" y="4559300"/>
            <a:ext cx="568325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6</a:t>
            </a:r>
          </a:p>
        </p:txBody>
      </p:sp>
      <p:sp>
        <p:nvSpPr>
          <p:cNvPr id="60" name="Rectangle 59"/>
          <p:cNvSpPr/>
          <p:nvPr/>
        </p:nvSpPr>
        <p:spPr>
          <a:xfrm>
            <a:off x="4321175" y="4559300"/>
            <a:ext cx="566738" cy="9223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1</a:t>
            </a:r>
          </a:p>
        </p:txBody>
      </p:sp>
      <p:sp>
        <p:nvSpPr>
          <p:cNvPr id="61" name="Rounded Rectangle 60"/>
          <p:cNvSpPr/>
          <p:nvPr/>
        </p:nvSpPr>
        <p:spPr>
          <a:xfrm>
            <a:off x="3699433" y="4713288"/>
            <a:ext cx="2421409" cy="715190"/>
          </a:xfrm>
          <a:prstGeom prst="roundRect">
            <a:avLst>
              <a:gd name="adj" fmla="val 13346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  <a:alpha val="23000"/>
                </a:srgbClr>
              </a:gs>
              <a:gs pos="50000">
                <a:srgbClr val="FFFF00">
                  <a:tint val="44500"/>
                  <a:satMod val="160000"/>
                  <a:alpha val="23000"/>
                </a:srgbClr>
              </a:gs>
              <a:gs pos="100000">
                <a:srgbClr val="FFFF00">
                  <a:tint val="23500"/>
                  <a:satMod val="160000"/>
                  <a:alpha val="23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95453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mph" presetSubtype="0" fill="remove" grpId="0" nodeType="clickEffect">
                                  <p:stCondLst>
                                    <p:cond delay="2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7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25" dur="7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6" dur="7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7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7" presetClass="emph" presetSubtype="0" fill="remove" grpId="1" nodeType="clickEffect">
                                  <p:stCondLst>
                                    <p:cond delay="1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90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2" dur="90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3" dur="90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90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7" presetClass="emph" presetSubtype="0" fill="remove" grpId="0" nodeType="clickEffect">
                                  <p:stCondLst>
                                    <p:cond delay="2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" dur="750" autoRev="1" fill="remov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9" dur="750" autoRev="1" fill="remove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0" dur="750" autoRev="1" fill="remove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750" autoRev="1" fill="remove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7" presetClass="emph" presetSubtype="0" fill="remove" grpId="0" nodeType="clickEffect">
                                  <p:stCondLst>
                                    <p:cond delay="2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7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0" dur="7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1" dur="7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7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7" presetClass="emph" presetSubtype="0" fill="remove" grpId="0" nodeType="clickEffect">
                                  <p:stCondLst>
                                    <p:cond delay="2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0" dur="7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1" dur="7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2" dur="7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" dur="7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7" presetClass="emph" presetSubtype="0" fill="remove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7" dur="90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8" dur="90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9" dur="90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" dur="90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7" presetClass="emph" presetSubtype="0" fill="remove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4" dur="90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5" dur="90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6" dur="90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" dur="90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1" dur="950" autoRev="1" fill="remov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82" dur="950" autoRev="1" fill="remove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3" dur="950" autoRev="1" fill="remove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" dur="950" autoRev="1" fill="remove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2" dur="9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93" dur="9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4" dur="9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" dur="9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3" dur="9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04" dur="9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5" dur="9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9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0" dur="9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31" dur="9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2" dur="9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3" dur="9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7" dur="9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38" dur="9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9" dur="9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0" dur="9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4" dur="9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45" dur="9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6" dur="9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7" dur="9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5" dur="950" autoRev="1" fill="remove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56" dur="950" autoRev="1" fill="remove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57" dur="950" autoRev="1" fill="remove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8" dur="950" autoRev="1" fill="remove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2" dur="9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63" dur="9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64" dur="9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5" dur="9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7" presetClass="emph" presetSubtype="0" fill="remove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9" dur="9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70" dur="9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71" dur="9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2" dur="9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6" dur="90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77" dur="90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78" dur="90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9" dur="90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7" dur="9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88" dur="9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89" dur="9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0" dur="9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4" dur="9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95" dur="9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96" dur="9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7" dur="9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5" dur="1000" autoRev="1" fill="remove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206" dur="1000" autoRev="1" fill="remove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07" dur="1000" autoRev="1" fill="remove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8" dur="1000" autoRev="1" fill="remove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2000"/>
                            </p:stCondLst>
                            <p:childTnLst>
                              <p:par>
                                <p:cTn id="2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1" grpId="1"/>
      <p:bldP spid="42" grpId="0"/>
      <p:bldP spid="42" grpId="1"/>
      <p:bldP spid="43" grpId="0"/>
      <p:bldP spid="43" grpId="1"/>
      <p:bldP spid="43" grpId="2"/>
      <p:bldP spid="44" grpId="0"/>
      <p:bldP spid="45" grpId="0"/>
      <p:bldP spid="45" grpId="1"/>
      <p:bldP spid="45" grpId="2"/>
      <p:bldP spid="46" grpId="0"/>
      <p:bldP spid="46" grpId="1"/>
      <p:bldP spid="47" grpId="0"/>
      <p:bldP spid="47" grpId="1"/>
      <p:bldP spid="47" grpId="2"/>
      <p:bldP spid="48" grpId="0"/>
      <p:bldP spid="48" grpId="1"/>
      <p:bldP spid="49" grpId="0"/>
      <p:bldP spid="49" grpId="1"/>
      <p:bldP spid="49" grpId="2"/>
      <p:bldP spid="50" grpId="0"/>
      <p:bldP spid="51" grpId="0"/>
      <p:bldP spid="52" grpId="0"/>
      <p:bldP spid="52" grpId="1"/>
      <p:bldP spid="52" grpId="2"/>
      <p:bldP spid="53" grpId="0"/>
      <p:bldP spid="53" grpId="1"/>
      <p:bldP spid="54" grpId="0"/>
      <p:bldP spid="54" grpId="1"/>
      <p:bldP spid="55" grpId="0"/>
      <p:bldP spid="55" grpId="1"/>
      <p:bldP spid="56" grpId="0"/>
      <p:bldP spid="56" grpId="1"/>
      <p:bldP spid="57" grpId="0"/>
      <p:bldP spid="57" grpId="1"/>
      <p:bldP spid="58" grpId="0"/>
      <p:bldP spid="58" grpId="1"/>
      <p:bldP spid="59" grpId="0"/>
      <p:bldP spid="59" grpId="1"/>
      <p:bldP spid="60" grpId="0"/>
      <p:bldP spid="60" grpId="1"/>
      <p:bldP spid="6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Multiplication</a:t>
            </a:r>
            <a:endParaRPr lang="en-GB" b="1" i="1" dirty="0" smtClean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23284" y="1223158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Example 3: 84 x 5</a:t>
            </a: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/>
                <a:t>Short Multiplication</a:t>
              </a:r>
              <a:endParaRPr lang="en-GB" sz="2400" b="1" i="1" dirty="0" smtClean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61" name="Rectangle 60"/>
          <p:cNvSpPr/>
          <p:nvPr/>
        </p:nvSpPr>
        <p:spPr>
          <a:xfrm>
            <a:off x="4276726" y="1639887"/>
            <a:ext cx="566737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8</a:t>
            </a:r>
          </a:p>
        </p:txBody>
      </p:sp>
      <p:sp>
        <p:nvSpPr>
          <p:cNvPr id="62" name="Rectangle 61"/>
          <p:cNvSpPr/>
          <p:nvPr/>
        </p:nvSpPr>
        <p:spPr>
          <a:xfrm>
            <a:off x="4721226" y="1639887"/>
            <a:ext cx="568325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4</a:t>
            </a:r>
          </a:p>
        </p:txBody>
      </p:sp>
      <p:sp>
        <p:nvSpPr>
          <p:cNvPr id="63" name="Rectangle 62"/>
          <p:cNvSpPr/>
          <p:nvPr/>
        </p:nvSpPr>
        <p:spPr>
          <a:xfrm>
            <a:off x="3724276" y="2101849"/>
            <a:ext cx="515937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x</a:t>
            </a:r>
          </a:p>
        </p:txBody>
      </p:sp>
      <p:sp>
        <p:nvSpPr>
          <p:cNvPr id="64" name="Rectangle 63"/>
          <p:cNvSpPr/>
          <p:nvPr/>
        </p:nvSpPr>
        <p:spPr>
          <a:xfrm>
            <a:off x="3867151" y="2333624"/>
            <a:ext cx="1570037" cy="9223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____</a:t>
            </a:r>
          </a:p>
        </p:txBody>
      </p:sp>
      <p:sp>
        <p:nvSpPr>
          <p:cNvPr id="65" name="Rectangle 64"/>
          <p:cNvSpPr/>
          <p:nvPr/>
        </p:nvSpPr>
        <p:spPr>
          <a:xfrm>
            <a:off x="4735513" y="2333624"/>
            <a:ext cx="566738" cy="9223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5</a:t>
            </a:r>
          </a:p>
        </p:txBody>
      </p:sp>
      <p:sp>
        <p:nvSpPr>
          <p:cNvPr id="66" name="Rectangle 65"/>
          <p:cNvSpPr/>
          <p:nvPr/>
        </p:nvSpPr>
        <p:spPr>
          <a:xfrm>
            <a:off x="2020888" y="2919412"/>
            <a:ext cx="1703388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5x4=</a:t>
            </a:r>
          </a:p>
        </p:txBody>
      </p:sp>
      <p:sp>
        <p:nvSpPr>
          <p:cNvPr id="67" name="Rectangle 66"/>
          <p:cNvSpPr/>
          <p:nvPr/>
        </p:nvSpPr>
        <p:spPr>
          <a:xfrm>
            <a:off x="4338638" y="2989262"/>
            <a:ext cx="950913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20</a:t>
            </a:r>
          </a:p>
        </p:txBody>
      </p:sp>
      <p:sp>
        <p:nvSpPr>
          <p:cNvPr id="68" name="Rectangle 67"/>
          <p:cNvSpPr/>
          <p:nvPr/>
        </p:nvSpPr>
        <p:spPr>
          <a:xfrm>
            <a:off x="1638301" y="3671887"/>
            <a:ext cx="2085975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5x80=</a:t>
            </a:r>
          </a:p>
        </p:txBody>
      </p:sp>
      <p:sp>
        <p:nvSpPr>
          <p:cNvPr id="69" name="Rectangle 68"/>
          <p:cNvSpPr/>
          <p:nvPr/>
        </p:nvSpPr>
        <p:spPr>
          <a:xfrm>
            <a:off x="3968751" y="3671887"/>
            <a:ext cx="1333500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400</a:t>
            </a:r>
          </a:p>
        </p:txBody>
      </p:sp>
      <p:sp>
        <p:nvSpPr>
          <p:cNvPr id="70" name="Rectangle 69"/>
          <p:cNvSpPr/>
          <p:nvPr/>
        </p:nvSpPr>
        <p:spPr>
          <a:xfrm>
            <a:off x="3775076" y="4481512"/>
            <a:ext cx="1568450" cy="9223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____</a:t>
            </a:r>
          </a:p>
        </p:txBody>
      </p:sp>
      <p:sp>
        <p:nvSpPr>
          <p:cNvPr id="71" name="Rectangle 70"/>
          <p:cNvSpPr/>
          <p:nvPr/>
        </p:nvSpPr>
        <p:spPr>
          <a:xfrm>
            <a:off x="3756026" y="3738562"/>
            <a:ext cx="1570037" cy="9223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____</a:t>
            </a:r>
          </a:p>
        </p:txBody>
      </p:sp>
      <p:sp>
        <p:nvSpPr>
          <p:cNvPr id="72" name="Rectangle 71"/>
          <p:cNvSpPr/>
          <p:nvPr/>
        </p:nvSpPr>
        <p:spPr>
          <a:xfrm>
            <a:off x="5437188" y="3373437"/>
            <a:ext cx="1062038" cy="922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+</a:t>
            </a:r>
          </a:p>
        </p:txBody>
      </p:sp>
      <p:sp>
        <p:nvSpPr>
          <p:cNvPr id="73" name="Rectangle 72"/>
          <p:cNvSpPr/>
          <p:nvPr/>
        </p:nvSpPr>
        <p:spPr>
          <a:xfrm>
            <a:off x="4711701" y="2978149"/>
            <a:ext cx="566737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0</a:t>
            </a:r>
          </a:p>
        </p:txBody>
      </p:sp>
      <p:sp>
        <p:nvSpPr>
          <p:cNvPr id="74" name="Rectangle 73"/>
          <p:cNvSpPr/>
          <p:nvPr/>
        </p:nvSpPr>
        <p:spPr>
          <a:xfrm>
            <a:off x="4357688" y="2978149"/>
            <a:ext cx="568325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2</a:t>
            </a:r>
          </a:p>
        </p:txBody>
      </p:sp>
      <p:sp>
        <p:nvSpPr>
          <p:cNvPr id="75" name="Rectangle 74"/>
          <p:cNvSpPr/>
          <p:nvPr/>
        </p:nvSpPr>
        <p:spPr>
          <a:xfrm>
            <a:off x="4735513" y="3679824"/>
            <a:ext cx="566738" cy="9223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0</a:t>
            </a:r>
          </a:p>
        </p:txBody>
      </p:sp>
      <p:sp>
        <p:nvSpPr>
          <p:cNvPr id="76" name="Rectangle 75"/>
          <p:cNvSpPr/>
          <p:nvPr/>
        </p:nvSpPr>
        <p:spPr>
          <a:xfrm>
            <a:off x="4335463" y="3671887"/>
            <a:ext cx="568325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0</a:t>
            </a:r>
          </a:p>
        </p:txBody>
      </p:sp>
      <p:sp>
        <p:nvSpPr>
          <p:cNvPr id="77" name="Rectangle 76"/>
          <p:cNvSpPr/>
          <p:nvPr/>
        </p:nvSpPr>
        <p:spPr>
          <a:xfrm>
            <a:off x="3973513" y="3671887"/>
            <a:ext cx="566738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4</a:t>
            </a:r>
          </a:p>
        </p:txBody>
      </p:sp>
      <p:sp>
        <p:nvSpPr>
          <p:cNvPr id="78" name="Rectangle 77"/>
          <p:cNvSpPr/>
          <p:nvPr/>
        </p:nvSpPr>
        <p:spPr>
          <a:xfrm>
            <a:off x="4275138" y="4430712"/>
            <a:ext cx="568325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2</a:t>
            </a:r>
          </a:p>
        </p:txBody>
      </p:sp>
      <p:sp>
        <p:nvSpPr>
          <p:cNvPr id="79" name="Rectangle 78"/>
          <p:cNvSpPr/>
          <p:nvPr/>
        </p:nvSpPr>
        <p:spPr>
          <a:xfrm>
            <a:off x="4730751" y="4441824"/>
            <a:ext cx="568325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 dirty="0">
                <a:effectLst>
                  <a:outerShdw blurRad="38100" dist="38100" dir="2700000" algn="tl">
                    <a:srgbClr val="DDDDDD"/>
                  </a:outerShdw>
                </a:effectLst>
              </a:rPr>
              <a:t>0</a:t>
            </a:r>
          </a:p>
        </p:txBody>
      </p:sp>
      <p:sp>
        <p:nvSpPr>
          <p:cNvPr id="80" name="Rectangle 79"/>
          <p:cNvSpPr/>
          <p:nvPr/>
        </p:nvSpPr>
        <p:spPr>
          <a:xfrm>
            <a:off x="3957638" y="4441824"/>
            <a:ext cx="566738" cy="9223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4</a:t>
            </a:r>
          </a:p>
        </p:txBody>
      </p:sp>
      <p:sp>
        <p:nvSpPr>
          <p:cNvPr id="81" name="Rounded Rectangle 80"/>
          <p:cNvSpPr/>
          <p:nvPr/>
        </p:nvSpPr>
        <p:spPr>
          <a:xfrm>
            <a:off x="3500996" y="4580994"/>
            <a:ext cx="2421409" cy="715190"/>
          </a:xfrm>
          <a:prstGeom prst="roundRect">
            <a:avLst>
              <a:gd name="adj" fmla="val 13346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  <a:alpha val="23000"/>
                </a:srgbClr>
              </a:gs>
              <a:gs pos="50000">
                <a:srgbClr val="FFFF00">
                  <a:tint val="44500"/>
                  <a:satMod val="160000"/>
                  <a:alpha val="23000"/>
                </a:srgbClr>
              </a:gs>
              <a:gs pos="100000">
                <a:srgbClr val="FFFF00">
                  <a:tint val="23500"/>
                  <a:satMod val="160000"/>
                  <a:alpha val="23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9941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mph" presetSubtype="0" fill="remove" grpId="0" nodeType="clickEffect">
                                  <p:stCondLst>
                                    <p:cond delay="2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7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25" dur="7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6" dur="7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75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7" presetClass="emph" presetSubtype="0" fill="remove" grpId="1" nodeType="clickEffect">
                                  <p:stCondLst>
                                    <p:cond delay="1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900" autoRev="1" fill="remove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2" dur="900" autoRev="1" fill="remove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3" dur="900" autoRev="1" fill="remove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900" autoRev="1" fill="remove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7" presetClass="emph" presetSubtype="0" fill="remove" grpId="0" nodeType="clickEffect">
                                  <p:stCondLst>
                                    <p:cond delay="2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" dur="750" autoRev="1" fill="remove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9" dur="750" autoRev="1" fill="remove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0" dur="750" autoRev="1" fill="remove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750" autoRev="1" fill="remove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7" presetClass="emph" presetSubtype="0" fill="remove" grpId="0" nodeType="clickEffect">
                                  <p:stCondLst>
                                    <p:cond delay="2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750" autoRev="1" fill="remove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50" dur="750" autoRev="1" fill="remove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1" dur="750" autoRev="1" fill="remove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750" autoRev="1" fill="remove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7" presetClass="emph" presetSubtype="0" fill="remove" grpId="0" nodeType="clickEffect">
                                  <p:stCondLst>
                                    <p:cond delay="2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0" dur="750" autoRev="1" fill="remove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1" dur="750" autoRev="1" fill="remove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2" dur="750" autoRev="1" fill="remove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" dur="750" autoRev="1" fill="remove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7" presetClass="emph" presetSubtype="0" fill="remove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7" dur="90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8" dur="90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9" dur="90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" dur="900" autoRev="1" fill="remove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7" presetClass="emph" presetSubtype="0" fill="remove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4" dur="900" autoRev="1" fill="remove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5" dur="900" autoRev="1" fill="remove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6" dur="900" autoRev="1" fill="remove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" dur="900" autoRev="1" fill="remove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1" dur="950" autoRev="1" fill="remove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82" dur="950" autoRev="1" fill="remove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3" dur="950" autoRev="1" fill="remove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" dur="950" autoRev="1" fill="remove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2" dur="950" autoRev="1" fill="remove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93" dur="950" autoRev="1" fill="remove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4" dur="950" autoRev="1" fill="remove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" dur="950" autoRev="1" fill="remove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3" dur="950" autoRev="1" fill="remove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04" dur="950" autoRev="1" fill="remove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5" dur="950" autoRev="1" fill="remove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950" autoRev="1" fill="remove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0" dur="9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31" dur="9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2" dur="9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3" dur="9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7" dur="950" autoRev="1" fill="remove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38" dur="950" autoRev="1" fill="remove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9" dur="950" autoRev="1" fill="remove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0" dur="950" autoRev="1" fill="remove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4" dur="9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45" dur="9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6" dur="9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7" dur="9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5" dur="950" autoRev="1" fill="remove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56" dur="950" autoRev="1" fill="remove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57" dur="950" autoRev="1" fill="remove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8" dur="950" autoRev="1" fill="remove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2" dur="9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63" dur="9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64" dur="9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5" dur="9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7" presetClass="emph" presetSubtype="0" fill="remove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9" dur="950" autoRev="1" fill="remove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70" dur="950" autoRev="1" fill="remove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71" dur="950" autoRev="1" fill="remove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2" dur="950" autoRev="1" fill="remove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6" dur="90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77" dur="90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78" dur="90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9" dur="90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7" dur="950" autoRev="1" fill="remove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88" dur="950" autoRev="1" fill="remove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89" dur="950" autoRev="1" fill="remove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0" dur="950" autoRev="1" fill="remove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4" dur="9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95" dur="9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96" dur="9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7" dur="9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5" dur="1000" autoRev="1" fill="remove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206" dur="1000" autoRev="1" fill="remove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07" dur="1000" autoRev="1" fill="remove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8" dur="1000" autoRev="1" fill="remove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2000"/>
                            </p:stCondLst>
                            <p:childTnLst>
                              <p:par>
                                <p:cTn id="2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1" grpId="1"/>
      <p:bldP spid="62" grpId="0"/>
      <p:bldP spid="62" grpId="1"/>
      <p:bldP spid="63" grpId="0"/>
      <p:bldP spid="63" grpId="1"/>
      <p:bldP spid="63" grpId="2"/>
      <p:bldP spid="64" grpId="0"/>
      <p:bldP spid="65" grpId="0"/>
      <p:bldP spid="65" grpId="1"/>
      <p:bldP spid="65" grpId="2"/>
      <p:bldP spid="66" grpId="0"/>
      <p:bldP spid="66" grpId="1"/>
      <p:bldP spid="67" grpId="0"/>
      <p:bldP spid="67" grpId="1"/>
      <p:bldP spid="67" grpId="2"/>
      <p:bldP spid="68" grpId="0"/>
      <p:bldP spid="68" grpId="1"/>
      <p:bldP spid="69" grpId="0"/>
      <p:bldP spid="69" grpId="1"/>
      <p:bldP spid="69" grpId="2"/>
      <p:bldP spid="70" grpId="0"/>
      <p:bldP spid="71" grpId="0"/>
      <p:bldP spid="72" grpId="0"/>
      <p:bldP spid="72" grpId="1"/>
      <p:bldP spid="72" grpId="2"/>
      <p:bldP spid="73" grpId="0"/>
      <p:bldP spid="73" grpId="1"/>
      <p:bldP spid="74" grpId="0"/>
      <p:bldP spid="74" grpId="1"/>
      <p:bldP spid="75" grpId="0"/>
      <p:bldP spid="75" grpId="1"/>
      <p:bldP spid="76" grpId="0"/>
      <p:bldP spid="76" grpId="1"/>
      <p:bldP spid="77" grpId="0"/>
      <p:bldP spid="77" grpId="1"/>
      <p:bldP spid="78" grpId="0"/>
      <p:bldP spid="78" grpId="1"/>
      <p:bldP spid="79" grpId="0"/>
      <p:bldP spid="79" grpId="1"/>
      <p:bldP spid="80" grpId="0"/>
      <p:bldP spid="80" grpId="1"/>
      <p:bldP spid="8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251520" y="6273652"/>
            <a:ext cx="8568952" cy="404664"/>
            <a:chOff x="251520" y="6273652"/>
            <a:chExt cx="8568952" cy="404664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47564" y="629131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-  MATHS TOPICS  KS2  -</a:t>
              </a:r>
              <a:endParaRPr lang="en-GB" b="1" dirty="0"/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>
                  <a:solidFill>
                    <a:srgbClr val="003300"/>
                  </a:solidFill>
                </a:rPr>
                <a:t>N</a:t>
              </a:r>
              <a:endParaRPr lang="en-GB" sz="1400" b="1" dirty="0">
                <a:solidFill>
                  <a:srgbClr val="003300"/>
                </a:solidFill>
              </a:endParaRP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6928012" y="6309320"/>
              <a:ext cx="1836204" cy="332656"/>
            </a:xfrm>
            <a:prstGeom prst="roundRect">
              <a:avLst>
                <a:gd name="adj" fmla="val 50000"/>
              </a:avLst>
            </a:prstGeom>
            <a:solidFill>
              <a:srgbClr val="FFFF66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7054026" y="6337149"/>
              <a:ext cx="1584176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b="1" dirty="0" smtClean="0"/>
                <a:t>Miss S P5/6</a:t>
              </a:r>
              <a:endParaRPr lang="en-GB" sz="1200" b="1" dirty="0"/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773578" y="764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863588" y="1271082"/>
            <a:ext cx="74168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Short</a:t>
            </a:r>
            <a:r>
              <a:rPr lang="en-GB" sz="5000" b="1" dirty="0" smtClean="0"/>
              <a:t> </a:t>
            </a:r>
            <a:r>
              <a:rPr lang="en-GB" sz="5000" b="1" dirty="0" smtClean="0"/>
              <a:t>Multiplication</a:t>
            </a:r>
            <a:endParaRPr lang="en-GB" sz="5000" b="1" dirty="0"/>
          </a:p>
          <a:p>
            <a:pPr algn="ctr"/>
            <a:r>
              <a:rPr lang="en-GB" sz="4000" b="1" dirty="0" smtClean="0"/>
              <a:t>(Standard Written Method)</a:t>
            </a:r>
          </a:p>
        </p:txBody>
      </p:sp>
      <p:grpSp>
        <p:nvGrpSpPr>
          <p:cNvPr id="25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784580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Multiplication</a:t>
            </a:r>
            <a:endParaRPr lang="en-GB" b="1" i="1" dirty="0" smtClean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23284" y="1223158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Example 3: 84 x 5</a:t>
            </a: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/>
                <a:t>Short Multiplication</a:t>
              </a:r>
              <a:endParaRPr lang="en-GB" sz="2400" b="1" i="1" dirty="0" smtClean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42" name="Rectangle 41"/>
          <p:cNvSpPr/>
          <p:nvPr/>
        </p:nvSpPr>
        <p:spPr>
          <a:xfrm>
            <a:off x="3656807" y="3218569"/>
            <a:ext cx="568325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4</a:t>
            </a:r>
          </a:p>
        </p:txBody>
      </p:sp>
      <p:sp>
        <p:nvSpPr>
          <p:cNvPr id="43" name="Rectangle 42"/>
          <p:cNvSpPr/>
          <p:nvPr/>
        </p:nvSpPr>
        <p:spPr>
          <a:xfrm>
            <a:off x="4218782" y="3248731"/>
            <a:ext cx="568325" cy="9223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2</a:t>
            </a:r>
          </a:p>
        </p:txBody>
      </p:sp>
      <p:sp>
        <p:nvSpPr>
          <p:cNvPr id="44" name="Rectangle 43"/>
          <p:cNvSpPr/>
          <p:nvPr/>
        </p:nvSpPr>
        <p:spPr>
          <a:xfrm>
            <a:off x="3978206" y="1866674"/>
            <a:ext cx="366657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2</a:t>
            </a:r>
          </a:p>
        </p:txBody>
      </p:sp>
      <p:sp>
        <p:nvSpPr>
          <p:cNvPr id="45" name="Rectangle 44"/>
          <p:cNvSpPr/>
          <p:nvPr/>
        </p:nvSpPr>
        <p:spPr>
          <a:xfrm>
            <a:off x="4796632" y="3250319"/>
            <a:ext cx="568325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0</a:t>
            </a:r>
          </a:p>
        </p:txBody>
      </p:sp>
      <p:sp>
        <p:nvSpPr>
          <p:cNvPr id="46" name="Rectangle 45"/>
          <p:cNvSpPr/>
          <p:nvPr/>
        </p:nvSpPr>
        <p:spPr>
          <a:xfrm>
            <a:off x="3140869" y="2389894"/>
            <a:ext cx="515938" cy="9223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x</a:t>
            </a:r>
          </a:p>
        </p:txBody>
      </p:sp>
      <p:sp>
        <p:nvSpPr>
          <p:cNvPr id="47" name="Rectangle 46"/>
          <p:cNvSpPr/>
          <p:nvPr/>
        </p:nvSpPr>
        <p:spPr>
          <a:xfrm>
            <a:off x="4791869" y="1794581"/>
            <a:ext cx="568325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4</a:t>
            </a:r>
          </a:p>
        </p:txBody>
      </p:sp>
      <p:sp>
        <p:nvSpPr>
          <p:cNvPr id="48" name="Rectangle 47"/>
          <p:cNvSpPr/>
          <p:nvPr/>
        </p:nvSpPr>
        <p:spPr>
          <a:xfrm>
            <a:off x="4791869" y="2561344"/>
            <a:ext cx="568325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5</a:t>
            </a:r>
          </a:p>
        </p:txBody>
      </p:sp>
      <p:sp>
        <p:nvSpPr>
          <p:cNvPr id="49" name="Rectangle 48"/>
          <p:cNvSpPr/>
          <p:nvPr/>
        </p:nvSpPr>
        <p:spPr>
          <a:xfrm>
            <a:off x="4225132" y="1794581"/>
            <a:ext cx="568325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8</a:t>
            </a:r>
          </a:p>
        </p:txBody>
      </p:sp>
      <p:sp>
        <p:nvSpPr>
          <p:cNvPr id="50" name="Rectangle 49"/>
          <p:cNvSpPr/>
          <p:nvPr/>
        </p:nvSpPr>
        <p:spPr>
          <a:xfrm>
            <a:off x="3545682" y="2604206"/>
            <a:ext cx="1916112" cy="9223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_____</a:t>
            </a:r>
          </a:p>
        </p:txBody>
      </p:sp>
      <p:sp>
        <p:nvSpPr>
          <p:cNvPr id="51" name="Rectangle 50"/>
          <p:cNvSpPr/>
          <p:nvPr/>
        </p:nvSpPr>
        <p:spPr>
          <a:xfrm>
            <a:off x="3545682" y="3302706"/>
            <a:ext cx="1916112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_____</a:t>
            </a:r>
          </a:p>
        </p:txBody>
      </p:sp>
    </p:spTree>
    <p:extLst>
      <p:ext uri="{BB962C8B-B14F-4D97-AF65-F5344CB8AC3E}">
        <p14:creationId xmlns:p14="http://schemas.microsoft.com/office/powerpoint/2010/main" val="21516426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4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4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4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4" grpId="0"/>
      <p:bldP spid="44" grpId="1"/>
      <p:bldP spid="45" grpId="0"/>
      <p:bldP spid="46" grpId="0"/>
      <p:bldP spid="46" grpId="1"/>
      <p:bldP spid="46" grpId="2"/>
      <p:bldP spid="47" grpId="0"/>
      <p:bldP spid="47" grpId="1"/>
      <p:bldP spid="48" grpId="0"/>
      <p:bldP spid="48" grpId="1"/>
      <p:bldP spid="48" grpId="2"/>
      <p:bldP spid="49" grpId="0"/>
      <p:bldP spid="49" grpId="1"/>
      <p:bldP spid="50" grpId="0"/>
      <p:bldP spid="5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Multiplication</a:t>
            </a:r>
            <a:endParaRPr lang="en-GB" b="1" i="1" dirty="0" smtClean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23284" y="1223158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Example 2: </a:t>
            </a:r>
          </a:p>
        </p:txBody>
      </p:sp>
      <p:grpSp>
        <p:nvGrpSpPr>
          <p:cNvPr id="2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dirty="0" smtClean="0"/>
                <a:t>Short Multiplication</a:t>
              </a:r>
              <a:endParaRPr lang="en-GB" sz="2400" b="1" i="1" dirty="0" smtClean="0"/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30" name="Rectangle 29"/>
          <p:cNvSpPr/>
          <p:nvPr/>
        </p:nvSpPr>
        <p:spPr>
          <a:xfrm>
            <a:off x="3817586" y="3101622"/>
            <a:ext cx="568325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1</a:t>
            </a:r>
          </a:p>
        </p:txBody>
      </p:sp>
      <p:sp>
        <p:nvSpPr>
          <p:cNvPr id="31" name="Rectangle 30"/>
          <p:cNvSpPr/>
          <p:nvPr/>
        </p:nvSpPr>
        <p:spPr>
          <a:xfrm>
            <a:off x="4379561" y="3131784"/>
            <a:ext cx="568325" cy="9223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0</a:t>
            </a:r>
          </a:p>
        </p:txBody>
      </p:sp>
      <p:sp>
        <p:nvSpPr>
          <p:cNvPr id="33" name="Rectangle 32"/>
          <p:cNvSpPr/>
          <p:nvPr/>
        </p:nvSpPr>
        <p:spPr>
          <a:xfrm>
            <a:off x="4170234" y="1626616"/>
            <a:ext cx="418654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3600" dirty="0">
                <a:solidFill>
                  <a:srgbClr val="FF0000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2</a:t>
            </a:r>
          </a:p>
        </p:txBody>
      </p:sp>
      <p:sp>
        <p:nvSpPr>
          <p:cNvPr id="38" name="Rectangle 37"/>
          <p:cNvSpPr/>
          <p:nvPr/>
        </p:nvSpPr>
        <p:spPr>
          <a:xfrm>
            <a:off x="4939948" y="3101622"/>
            <a:ext cx="568325" cy="9223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4</a:t>
            </a:r>
          </a:p>
        </p:txBody>
      </p:sp>
      <p:sp>
        <p:nvSpPr>
          <p:cNvPr id="39" name="Rectangle 38"/>
          <p:cNvSpPr/>
          <p:nvPr/>
        </p:nvSpPr>
        <p:spPr>
          <a:xfrm>
            <a:off x="3301648" y="2272947"/>
            <a:ext cx="515938" cy="9223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x</a:t>
            </a:r>
          </a:p>
        </p:txBody>
      </p:sp>
      <p:sp>
        <p:nvSpPr>
          <p:cNvPr id="40" name="Rectangle 39"/>
          <p:cNvSpPr/>
          <p:nvPr/>
        </p:nvSpPr>
        <p:spPr>
          <a:xfrm>
            <a:off x="4952648" y="1677634"/>
            <a:ext cx="568325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6</a:t>
            </a:r>
          </a:p>
        </p:txBody>
      </p:sp>
      <p:sp>
        <p:nvSpPr>
          <p:cNvPr id="41" name="Rectangle 40"/>
          <p:cNvSpPr/>
          <p:nvPr/>
        </p:nvSpPr>
        <p:spPr>
          <a:xfrm>
            <a:off x="4952648" y="2444397"/>
            <a:ext cx="568325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4</a:t>
            </a:r>
          </a:p>
        </p:txBody>
      </p:sp>
      <p:sp>
        <p:nvSpPr>
          <p:cNvPr id="52" name="Rectangle 51"/>
          <p:cNvSpPr/>
          <p:nvPr/>
        </p:nvSpPr>
        <p:spPr>
          <a:xfrm>
            <a:off x="4385911" y="1677634"/>
            <a:ext cx="568325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2</a:t>
            </a:r>
          </a:p>
        </p:txBody>
      </p:sp>
      <p:sp>
        <p:nvSpPr>
          <p:cNvPr id="53" name="Rectangle 52"/>
          <p:cNvSpPr/>
          <p:nvPr/>
        </p:nvSpPr>
        <p:spPr>
          <a:xfrm>
            <a:off x="3815998" y="2431697"/>
            <a:ext cx="1916113" cy="9223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_____</a:t>
            </a:r>
          </a:p>
        </p:txBody>
      </p:sp>
      <p:sp>
        <p:nvSpPr>
          <p:cNvPr id="54" name="Rectangle 53"/>
          <p:cNvSpPr/>
          <p:nvPr/>
        </p:nvSpPr>
        <p:spPr>
          <a:xfrm>
            <a:off x="3815998" y="3195284"/>
            <a:ext cx="1916113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/>
            <a:r>
              <a:rPr lang="en-US" sz="5400">
                <a:effectLst>
                  <a:outerShdw blurRad="38100" dist="38100" dir="2700000" algn="tl">
                    <a:srgbClr val="DDDDDD"/>
                  </a:outerShdw>
                </a:effectLst>
              </a:rPr>
              <a:t>_____</a:t>
            </a:r>
          </a:p>
        </p:txBody>
      </p:sp>
    </p:spTree>
    <p:extLst>
      <p:ext uri="{BB962C8B-B14F-4D97-AF65-F5344CB8AC3E}">
        <p14:creationId xmlns:p14="http://schemas.microsoft.com/office/powerpoint/2010/main" val="23201775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4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3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4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3" grpId="0"/>
      <p:bldP spid="33" grpId="1"/>
      <p:bldP spid="38" grpId="0"/>
      <p:bldP spid="39" grpId="0"/>
      <p:bldP spid="39" grpId="1"/>
      <p:bldP spid="39" grpId="2"/>
      <p:bldP spid="40" grpId="0"/>
      <p:bldP spid="40" grpId="1"/>
      <p:bldP spid="41" grpId="0"/>
      <p:bldP spid="41" grpId="1"/>
      <p:bldP spid="41" grpId="2"/>
      <p:bldP spid="52" grpId="0"/>
      <p:bldP spid="52" grpId="1"/>
      <p:bldP spid="53" grpId="0"/>
      <p:bldP spid="5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168</Words>
  <Application>Microsoft Macintosh PowerPoint</Application>
  <PresentationFormat>On-screen Show (4:3)</PresentationFormat>
  <Paragraphs>110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Sharratt</dc:creator>
  <cp:lastModifiedBy>Emily Sharratt</cp:lastModifiedBy>
  <cp:revision>23</cp:revision>
  <dcterms:created xsi:type="dcterms:W3CDTF">2020-03-25T17:04:57Z</dcterms:created>
  <dcterms:modified xsi:type="dcterms:W3CDTF">2020-06-05T15:31:46Z</dcterms:modified>
</cp:coreProperties>
</file>