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58" r:id="rId5"/>
    <p:sldId id="261" r:id="rId6"/>
    <p:sldId id="262" r:id="rId7"/>
    <p:sldId id="263" r:id="rId8"/>
    <p:sldId id="264" r:id="rId9"/>
    <p:sldId id="265" r:id="rId10"/>
    <p:sldId id="266" r:id="rId11"/>
    <p:sldId id="267" r:id="rId12"/>
    <p:sldId id="268" r:id="rId13"/>
    <p:sldId id="269" r:id="rId14"/>
    <p:sldId id="270" r:id="rId15"/>
    <p:sldId id="271"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66" d="100"/>
          <a:sy n="66" d="100"/>
        </p:scale>
        <p:origin x="162"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E8F782-BC9B-4382-A4E1-DED10DDA822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3B07B50-BB04-4631-914D-74B82199379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D1305AD-4457-420E-9DBE-4B9245732FCF}"/>
              </a:ext>
            </a:extLst>
          </p:cNvPr>
          <p:cNvSpPr>
            <a:spLocks noGrp="1"/>
          </p:cNvSpPr>
          <p:nvPr>
            <p:ph type="dt" sz="half" idx="10"/>
          </p:nvPr>
        </p:nvSpPr>
        <p:spPr/>
        <p:txBody>
          <a:bodyPr/>
          <a:lstStyle/>
          <a:p>
            <a:fld id="{9652E54D-A17E-4049-833E-335C7B7DB483}" type="datetimeFigureOut">
              <a:rPr lang="en-GB" smtClean="0"/>
              <a:t>03/06/2020</a:t>
            </a:fld>
            <a:endParaRPr lang="en-GB"/>
          </a:p>
        </p:txBody>
      </p:sp>
      <p:sp>
        <p:nvSpPr>
          <p:cNvPr id="5" name="Footer Placeholder 4">
            <a:extLst>
              <a:ext uri="{FF2B5EF4-FFF2-40B4-BE49-F238E27FC236}">
                <a16:creationId xmlns:a16="http://schemas.microsoft.com/office/drawing/2014/main" id="{A2E24FC4-A72E-46DD-831C-C9E0F0F177F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950A7A-2D4B-4C89-BB33-4E88D04315A7}"/>
              </a:ext>
            </a:extLst>
          </p:cNvPr>
          <p:cNvSpPr>
            <a:spLocks noGrp="1"/>
          </p:cNvSpPr>
          <p:nvPr>
            <p:ph type="sldNum" sz="quarter" idx="12"/>
          </p:nvPr>
        </p:nvSpPr>
        <p:spPr/>
        <p:txBody>
          <a:bodyPr/>
          <a:lstStyle/>
          <a:p>
            <a:fld id="{B2C042DC-84EA-452A-9044-0FC0AF6004DF}" type="slidenum">
              <a:rPr lang="en-GB" smtClean="0"/>
              <a:t>‹#›</a:t>
            </a:fld>
            <a:endParaRPr lang="en-GB"/>
          </a:p>
        </p:txBody>
      </p:sp>
    </p:spTree>
    <p:extLst>
      <p:ext uri="{BB962C8B-B14F-4D97-AF65-F5344CB8AC3E}">
        <p14:creationId xmlns:p14="http://schemas.microsoft.com/office/powerpoint/2010/main" val="7346703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A72F5-6E61-4D64-B9B5-6CC400049F0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B541412-4E0E-4323-8F96-72583E78BC6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586061-BDDB-4A71-A675-099B12CBB336}"/>
              </a:ext>
            </a:extLst>
          </p:cNvPr>
          <p:cNvSpPr>
            <a:spLocks noGrp="1"/>
          </p:cNvSpPr>
          <p:nvPr>
            <p:ph type="dt" sz="half" idx="10"/>
          </p:nvPr>
        </p:nvSpPr>
        <p:spPr/>
        <p:txBody>
          <a:bodyPr/>
          <a:lstStyle/>
          <a:p>
            <a:fld id="{9652E54D-A17E-4049-833E-335C7B7DB483}" type="datetimeFigureOut">
              <a:rPr lang="en-GB" smtClean="0"/>
              <a:t>03/06/2020</a:t>
            </a:fld>
            <a:endParaRPr lang="en-GB"/>
          </a:p>
        </p:txBody>
      </p:sp>
      <p:sp>
        <p:nvSpPr>
          <p:cNvPr id="5" name="Footer Placeholder 4">
            <a:extLst>
              <a:ext uri="{FF2B5EF4-FFF2-40B4-BE49-F238E27FC236}">
                <a16:creationId xmlns:a16="http://schemas.microsoft.com/office/drawing/2014/main" id="{7DA07D4B-AABE-45AA-B879-27DD27EDD0D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32E8823-ACAD-4DAB-B107-BA5B07A10774}"/>
              </a:ext>
            </a:extLst>
          </p:cNvPr>
          <p:cNvSpPr>
            <a:spLocks noGrp="1"/>
          </p:cNvSpPr>
          <p:nvPr>
            <p:ph type="sldNum" sz="quarter" idx="12"/>
          </p:nvPr>
        </p:nvSpPr>
        <p:spPr/>
        <p:txBody>
          <a:bodyPr/>
          <a:lstStyle/>
          <a:p>
            <a:fld id="{B2C042DC-84EA-452A-9044-0FC0AF6004DF}" type="slidenum">
              <a:rPr lang="en-GB" smtClean="0"/>
              <a:t>‹#›</a:t>
            </a:fld>
            <a:endParaRPr lang="en-GB"/>
          </a:p>
        </p:txBody>
      </p:sp>
    </p:spTree>
    <p:extLst>
      <p:ext uri="{BB962C8B-B14F-4D97-AF65-F5344CB8AC3E}">
        <p14:creationId xmlns:p14="http://schemas.microsoft.com/office/powerpoint/2010/main" val="25637374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79318C-29DD-450A-BE4F-4AC59EEBDED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7216FF0-262A-4BFF-AA6F-00D63B8EC04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A8715AB-5D25-4F63-A5F8-2B8970938BB5}"/>
              </a:ext>
            </a:extLst>
          </p:cNvPr>
          <p:cNvSpPr>
            <a:spLocks noGrp="1"/>
          </p:cNvSpPr>
          <p:nvPr>
            <p:ph type="dt" sz="half" idx="10"/>
          </p:nvPr>
        </p:nvSpPr>
        <p:spPr/>
        <p:txBody>
          <a:bodyPr/>
          <a:lstStyle/>
          <a:p>
            <a:fld id="{9652E54D-A17E-4049-833E-335C7B7DB483}" type="datetimeFigureOut">
              <a:rPr lang="en-GB" smtClean="0"/>
              <a:t>03/06/2020</a:t>
            </a:fld>
            <a:endParaRPr lang="en-GB"/>
          </a:p>
        </p:txBody>
      </p:sp>
      <p:sp>
        <p:nvSpPr>
          <p:cNvPr id="5" name="Footer Placeholder 4">
            <a:extLst>
              <a:ext uri="{FF2B5EF4-FFF2-40B4-BE49-F238E27FC236}">
                <a16:creationId xmlns:a16="http://schemas.microsoft.com/office/drawing/2014/main" id="{8F022DDE-3007-43B2-9370-72CA224B41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F1260FB-A221-4DA9-9BC3-96E9413EDA90}"/>
              </a:ext>
            </a:extLst>
          </p:cNvPr>
          <p:cNvSpPr>
            <a:spLocks noGrp="1"/>
          </p:cNvSpPr>
          <p:nvPr>
            <p:ph type="sldNum" sz="quarter" idx="12"/>
          </p:nvPr>
        </p:nvSpPr>
        <p:spPr/>
        <p:txBody>
          <a:bodyPr/>
          <a:lstStyle/>
          <a:p>
            <a:fld id="{B2C042DC-84EA-452A-9044-0FC0AF6004DF}" type="slidenum">
              <a:rPr lang="en-GB" smtClean="0"/>
              <a:t>‹#›</a:t>
            </a:fld>
            <a:endParaRPr lang="en-GB"/>
          </a:p>
        </p:txBody>
      </p:sp>
    </p:spTree>
    <p:extLst>
      <p:ext uri="{BB962C8B-B14F-4D97-AF65-F5344CB8AC3E}">
        <p14:creationId xmlns:p14="http://schemas.microsoft.com/office/powerpoint/2010/main" val="1543418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12ED0-41B0-4A4B-9762-B0E388BB118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F59504A-8344-4DF6-AE40-FABE137D644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3266CD3-2383-4DE3-8731-3B631EE1C9A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C94E509-7D88-4EB0-9D50-8106EC16D29A}"/>
              </a:ext>
            </a:extLst>
          </p:cNvPr>
          <p:cNvSpPr>
            <a:spLocks noGrp="1"/>
          </p:cNvSpPr>
          <p:nvPr>
            <p:ph type="dt" sz="half" idx="10"/>
          </p:nvPr>
        </p:nvSpPr>
        <p:spPr/>
        <p:txBody>
          <a:bodyPr/>
          <a:lstStyle/>
          <a:p>
            <a:fld id="{9652E54D-A17E-4049-833E-335C7B7DB483}" type="datetimeFigureOut">
              <a:rPr lang="en-GB" smtClean="0"/>
              <a:t>03/06/2020</a:t>
            </a:fld>
            <a:endParaRPr lang="en-GB"/>
          </a:p>
        </p:txBody>
      </p:sp>
      <p:sp>
        <p:nvSpPr>
          <p:cNvPr id="6" name="Footer Placeholder 5">
            <a:extLst>
              <a:ext uri="{FF2B5EF4-FFF2-40B4-BE49-F238E27FC236}">
                <a16:creationId xmlns:a16="http://schemas.microsoft.com/office/drawing/2014/main" id="{FACD30B0-0B76-451C-A607-E47F27CA715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31BA9BF-A556-4DC9-8B8E-017E22D3AA24}"/>
              </a:ext>
            </a:extLst>
          </p:cNvPr>
          <p:cNvSpPr>
            <a:spLocks noGrp="1"/>
          </p:cNvSpPr>
          <p:nvPr>
            <p:ph type="sldNum" sz="quarter" idx="12"/>
          </p:nvPr>
        </p:nvSpPr>
        <p:spPr/>
        <p:txBody>
          <a:bodyPr/>
          <a:lstStyle/>
          <a:p>
            <a:fld id="{B2C042DC-84EA-452A-9044-0FC0AF6004DF}" type="slidenum">
              <a:rPr lang="en-GB" smtClean="0"/>
              <a:t>‹#›</a:t>
            </a:fld>
            <a:endParaRPr lang="en-GB"/>
          </a:p>
        </p:txBody>
      </p:sp>
    </p:spTree>
    <p:extLst>
      <p:ext uri="{BB962C8B-B14F-4D97-AF65-F5344CB8AC3E}">
        <p14:creationId xmlns:p14="http://schemas.microsoft.com/office/powerpoint/2010/main" val="1796976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42A5FB-1FD3-4684-9A42-01C50D4FF1F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3BFD064-1CE7-4D2D-8A8F-4C1B1994145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5E93819-F1ED-4DD5-B186-D103EE14CF1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50F1193-52C0-45C4-93C4-DDA2F42F0D4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FC3556-1CF5-4FE4-AB92-8B4E3D0C535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806BDCB-5DFB-4299-A731-F2F689902C13}"/>
              </a:ext>
            </a:extLst>
          </p:cNvPr>
          <p:cNvSpPr>
            <a:spLocks noGrp="1"/>
          </p:cNvSpPr>
          <p:nvPr>
            <p:ph type="dt" sz="half" idx="10"/>
          </p:nvPr>
        </p:nvSpPr>
        <p:spPr/>
        <p:txBody>
          <a:bodyPr/>
          <a:lstStyle/>
          <a:p>
            <a:fld id="{9652E54D-A17E-4049-833E-335C7B7DB483}" type="datetimeFigureOut">
              <a:rPr lang="en-GB" smtClean="0"/>
              <a:t>03/06/2020</a:t>
            </a:fld>
            <a:endParaRPr lang="en-GB"/>
          </a:p>
        </p:txBody>
      </p:sp>
      <p:sp>
        <p:nvSpPr>
          <p:cNvPr id="8" name="Footer Placeholder 7">
            <a:extLst>
              <a:ext uri="{FF2B5EF4-FFF2-40B4-BE49-F238E27FC236}">
                <a16:creationId xmlns:a16="http://schemas.microsoft.com/office/drawing/2014/main" id="{A12B166F-AA7A-4D38-9091-5C6FC474348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6197B9E-5C99-4DE7-B998-3E467B5F6FE5}"/>
              </a:ext>
            </a:extLst>
          </p:cNvPr>
          <p:cNvSpPr>
            <a:spLocks noGrp="1"/>
          </p:cNvSpPr>
          <p:nvPr>
            <p:ph type="sldNum" sz="quarter" idx="12"/>
          </p:nvPr>
        </p:nvSpPr>
        <p:spPr/>
        <p:txBody>
          <a:bodyPr/>
          <a:lstStyle/>
          <a:p>
            <a:fld id="{B2C042DC-84EA-452A-9044-0FC0AF6004DF}" type="slidenum">
              <a:rPr lang="en-GB" smtClean="0"/>
              <a:t>‹#›</a:t>
            </a:fld>
            <a:endParaRPr lang="en-GB"/>
          </a:p>
        </p:txBody>
      </p:sp>
    </p:spTree>
    <p:extLst>
      <p:ext uri="{BB962C8B-B14F-4D97-AF65-F5344CB8AC3E}">
        <p14:creationId xmlns:p14="http://schemas.microsoft.com/office/powerpoint/2010/main" val="2939832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7E741-EEDB-4155-9163-1744081D5B4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16E03DE-53AF-491D-85F3-7B038EA8D1AC}"/>
              </a:ext>
            </a:extLst>
          </p:cNvPr>
          <p:cNvSpPr>
            <a:spLocks noGrp="1"/>
          </p:cNvSpPr>
          <p:nvPr>
            <p:ph type="dt" sz="half" idx="10"/>
          </p:nvPr>
        </p:nvSpPr>
        <p:spPr/>
        <p:txBody>
          <a:bodyPr/>
          <a:lstStyle/>
          <a:p>
            <a:fld id="{9652E54D-A17E-4049-833E-335C7B7DB483}" type="datetimeFigureOut">
              <a:rPr lang="en-GB" smtClean="0"/>
              <a:t>03/06/2020</a:t>
            </a:fld>
            <a:endParaRPr lang="en-GB"/>
          </a:p>
        </p:txBody>
      </p:sp>
      <p:sp>
        <p:nvSpPr>
          <p:cNvPr id="4" name="Footer Placeholder 3">
            <a:extLst>
              <a:ext uri="{FF2B5EF4-FFF2-40B4-BE49-F238E27FC236}">
                <a16:creationId xmlns:a16="http://schemas.microsoft.com/office/drawing/2014/main" id="{904FAE97-1838-48CC-B09E-46EAD0270C0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4886403-A812-4F71-876E-BE1EEA57B69A}"/>
              </a:ext>
            </a:extLst>
          </p:cNvPr>
          <p:cNvSpPr>
            <a:spLocks noGrp="1"/>
          </p:cNvSpPr>
          <p:nvPr>
            <p:ph type="sldNum" sz="quarter" idx="12"/>
          </p:nvPr>
        </p:nvSpPr>
        <p:spPr/>
        <p:txBody>
          <a:bodyPr/>
          <a:lstStyle/>
          <a:p>
            <a:fld id="{B2C042DC-84EA-452A-9044-0FC0AF6004DF}" type="slidenum">
              <a:rPr lang="en-GB" smtClean="0"/>
              <a:t>‹#›</a:t>
            </a:fld>
            <a:endParaRPr lang="en-GB"/>
          </a:p>
        </p:txBody>
      </p:sp>
    </p:spTree>
    <p:extLst>
      <p:ext uri="{BB962C8B-B14F-4D97-AF65-F5344CB8AC3E}">
        <p14:creationId xmlns:p14="http://schemas.microsoft.com/office/powerpoint/2010/main" val="29309310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126A696-0180-45D8-92F9-E88003AE4BA1}"/>
              </a:ext>
            </a:extLst>
          </p:cNvPr>
          <p:cNvSpPr>
            <a:spLocks noGrp="1"/>
          </p:cNvSpPr>
          <p:nvPr>
            <p:ph type="dt" sz="half" idx="10"/>
          </p:nvPr>
        </p:nvSpPr>
        <p:spPr/>
        <p:txBody>
          <a:bodyPr/>
          <a:lstStyle/>
          <a:p>
            <a:fld id="{9652E54D-A17E-4049-833E-335C7B7DB483}" type="datetimeFigureOut">
              <a:rPr lang="en-GB" smtClean="0"/>
              <a:t>03/06/2020</a:t>
            </a:fld>
            <a:endParaRPr lang="en-GB"/>
          </a:p>
        </p:txBody>
      </p:sp>
      <p:sp>
        <p:nvSpPr>
          <p:cNvPr id="3" name="Footer Placeholder 2">
            <a:extLst>
              <a:ext uri="{FF2B5EF4-FFF2-40B4-BE49-F238E27FC236}">
                <a16:creationId xmlns:a16="http://schemas.microsoft.com/office/drawing/2014/main" id="{8B7DED8D-7871-4EDD-A882-78F1E9DFAFE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7936563-47F0-416E-AF0A-2E95CA5DADE0}"/>
              </a:ext>
            </a:extLst>
          </p:cNvPr>
          <p:cNvSpPr>
            <a:spLocks noGrp="1"/>
          </p:cNvSpPr>
          <p:nvPr>
            <p:ph type="sldNum" sz="quarter" idx="12"/>
          </p:nvPr>
        </p:nvSpPr>
        <p:spPr/>
        <p:txBody>
          <a:bodyPr/>
          <a:lstStyle/>
          <a:p>
            <a:fld id="{B2C042DC-84EA-452A-9044-0FC0AF6004DF}" type="slidenum">
              <a:rPr lang="en-GB" smtClean="0"/>
              <a:t>‹#›</a:t>
            </a:fld>
            <a:endParaRPr lang="en-GB"/>
          </a:p>
        </p:txBody>
      </p:sp>
    </p:spTree>
    <p:extLst>
      <p:ext uri="{BB962C8B-B14F-4D97-AF65-F5344CB8AC3E}">
        <p14:creationId xmlns:p14="http://schemas.microsoft.com/office/powerpoint/2010/main" val="22564787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12BF2D-FB04-4E3B-901C-374CF2FF6AF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E6A24E3-3729-44CF-A9F8-24CEE032EAC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63E05E1-5D9E-4196-A120-748E5511635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7F6CD3C-1E16-459E-AB6C-AD4AC9ED51D0}"/>
              </a:ext>
            </a:extLst>
          </p:cNvPr>
          <p:cNvSpPr>
            <a:spLocks noGrp="1"/>
          </p:cNvSpPr>
          <p:nvPr>
            <p:ph type="dt" sz="half" idx="10"/>
          </p:nvPr>
        </p:nvSpPr>
        <p:spPr/>
        <p:txBody>
          <a:bodyPr/>
          <a:lstStyle/>
          <a:p>
            <a:fld id="{9652E54D-A17E-4049-833E-335C7B7DB483}" type="datetimeFigureOut">
              <a:rPr lang="en-GB" smtClean="0"/>
              <a:t>03/06/2020</a:t>
            </a:fld>
            <a:endParaRPr lang="en-GB"/>
          </a:p>
        </p:txBody>
      </p:sp>
      <p:sp>
        <p:nvSpPr>
          <p:cNvPr id="6" name="Footer Placeholder 5">
            <a:extLst>
              <a:ext uri="{FF2B5EF4-FFF2-40B4-BE49-F238E27FC236}">
                <a16:creationId xmlns:a16="http://schemas.microsoft.com/office/drawing/2014/main" id="{0F36B4DF-1DCF-4E55-BF81-E69219EF321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6016B-6404-48CA-B196-230158ACC310}"/>
              </a:ext>
            </a:extLst>
          </p:cNvPr>
          <p:cNvSpPr>
            <a:spLocks noGrp="1"/>
          </p:cNvSpPr>
          <p:nvPr>
            <p:ph type="sldNum" sz="quarter" idx="12"/>
          </p:nvPr>
        </p:nvSpPr>
        <p:spPr/>
        <p:txBody>
          <a:bodyPr/>
          <a:lstStyle/>
          <a:p>
            <a:fld id="{B2C042DC-84EA-452A-9044-0FC0AF6004DF}" type="slidenum">
              <a:rPr lang="en-GB" smtClean="0"/>
              <a:t>‹#›</a:t>
            </a:fld>
            <a:endParaRPr lang="en-GB"/>
          </a:p>
        </p:txBody>
      </p:sp>
    </p:spTree>
    <p:extLst>
      <p:ext uri="{BB962C8B-B14F-4D97-AF65-F5344CB8AC3E}">
        <p14:creationId xmlns:p14="http://schemas.microsoft.com/office/powerpoint/2010/main" val="939051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1C35B-D4EE-4531-8805-0ED092A63C2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54BD18D-554B-4684-A254-9FC14B8DA6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ADDF671-6C58-482F-BB03-F040575C35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4262576-C36D-4651-9F57-3263EEDF6EFE}"/>
              </a:ext>
            </a:extLst>
          </p:cNvPr>
          <p:cNvSpPr>
            <a:spLocks noGrp="1"/>
          </p:cNvSpPr>
          <p:nvPr>
            <p:ph type="dt" sz="half" idx="10"/>
          </p:nvPr>
        </p:nvSpPr>
        <p:spPr/>
        <p:txBody>
          <a:bodyPr/>
          <a:lstStyle/>
          <a:p>
            <a:fld id="{9652E54D-A17E-4049-833E-335C7B7DB483}" type="datetimeFigureOut">
              <a:rPr lang="en-GB" smtClean="0"/>
              <a:t>03/06/2020</a:t>
            </a:fld>
            <a:endParaRPr lang="en-GB"/>
          </a:p>
        </p:txBody>
      </p:sp>
      <p:sp>
        <p:nvSpPr>
          <p:cNvPr id="6" name="Footer Placeholder 5">
            <a:extLst>
              <a:ext uri="{FF2B5EF4-FFF2-40B4-BE49-F238E27FC236}">
                <a16:creationId xmlns:a16="http://schemas.microsoft.com/office/drawing/2014/main" id="{3728B73C-CFEA-4909-B983-C1471BEB0E8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41F205A-D3BB-4231-9989-15B01A91275F}"/>
              </a:ext>
            </a:extLst>
          </p:cNvPr>
          <p:cNvSpPr>
            <a:spLocks noGrp="1"/>
          </p:cNvSpPr>
          <p:nvPr>
            <p:ph type="sldNum" sz="quarter" idx="12"/>
          </p:nvPr>
        </p:nvSpPr>
        <p:spPr/>
        <p:txBody>
          <a:bodyPr/>
          <a:lstStyle/>
          <a:p>
            <a:fld id="{B2C042DC-84EA-452A-9044-0FC0AF6004DF}" type="slidenum">
              <a:rPr lang="en-GB" smtClean="0"/>
              <a:t>‹#›</a:t>
            </a:fld>
            <a:endParaRPr lang="en-GB"/>
          </a:p>
        </p:txBody>
      </p:sp>
    </p:spTree>
    <p:extLst>
      <p:ext uri="{BB962C8B-B14F-4D97-AF65-F5344CB8AC3E}">
        <p14:creationId xmlns:p14="http://schemas.microsoft.com/office/powerpoint/2010/main" val="10087716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C8996-FD2C-446B-8F16-30872162CD4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9216CF8-4771-42AF-AB48-2A44B3FDF2F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ADC4E61-07AF-49B1-80C4-275961B2A107}"/>
              </a:ext>
            </a:extLst>
          </p:cNvPr>
          <p:cNvSpPr>
            <a:spLocks noGrp="1"/>
          </p:cNvSpPr>
          <p:nvPr>
            <p:ph type="dt" sz="half" idx="10"/>
          </p:nvPr>
        </p:nvSpPr>
        <p:spPr/>
        <p:txBody>
          <a:bodyPr/>
          <a:lstStyle/>
          <a:p>
            <a:fld id="{9652E54D-A17E-4049-833E-335C7B7DB483}" type="datetimeFigureOut">
              <a:rPr lang="en-GB" smtClean="0"/>
              <a:t>03/06/2020</a:t>
            </a:fld>
            <a:endParaRPr lang="en-GB"/>
          </a:p>
        </p:txBody>
      </p:sp>
      <p:sp>
        <p:nvSpPr>
          <p:cNvPr id="5" name="Footer Placeholder 4">
            <a:extLst>
              <a:ext uri="{FF2B5EF4-FFF2-40B4-BE49-F238E27FC236}">
                <a16:creationId xmlns:a16="http://schemas.microsoft.com/office/drawing/2014/main" id="{DC7B3395-390B-4E0A-94AE-88AEEAD4F3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AC94F-C017-4553-AFCA-B5C88C80819C}"/>
              </a:ext>
            </a:extLst>
          </p:cNvPr>
          <p:cNvSpPr>
            <a:spLocks noGrp="1"/>
          </p:cNvSpPr>
          <p:nvPr>
            <p:ph type="sldNum" sz="quarter" idx="12"/>
          </p:nvPr>
        </p:nvSpPr>
        <p:spPr/>
        <p:txBody>
          <a:bodyPr/>
          <a:lstStyle/>
          <a:p>
            <a:fld id="{B2C042DC-84EA-452A-9044-0FC0AF6004DF}" type="slidenum">
              <a:rPr lang="en-GB" smtClean="0"/>
              <a:t>‹#›</a:t>
            </a:fld>
            <a:endParaRPr lang="en-GB"/>
          </a:p>
        </p:txBody>
      </p:sp>
    </p:spTree>
    <p:extLst>
      <p:ext uri="{BB962C8B-B14F-4D97-AF65-F5344CB8AC3E}">
        <p14:creationId xmlns:p14="http://schemas.microsoft.com/office/powerpoint/2010/main" val="2145566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4CA6FB6-8196-4A45-9506-4A7169DFB7A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5696BD4-2198-45A8-902B-BE06CC6E438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2596271-F937-4186-9A20-F5EB9C07A1FC}"/>
              </a:ext>
            </a:extLst>
          </p:cNvPr>
          <p:cNvSpPr>
            <a:spLocks noGrp="1"/>
          </p:cNvSpPr>
          <p:nvPr>
            <p:ph type="dt" sz="half" idx="10"/>
          </p:nvPr>
        </p:nvSpPr>
        <p:spPr/>
        <p:txBody>
          <a:bodyPr/>
          <a:lstStyle/>
          <a:p>
            <a:fld id="{9652E54D-A17E-4049-833E-335C7B7DB483}" type="datetimeFigureOut">
              <a:rPr lang="en-GB" smtClean="0"/>
              <a:t>03/06/2020</a:t>
            </a:fld>
            <a:endParaRPr lang="en-GB"/>
          </a:p>
        </p:txBody>
      </p:sp>
      <p:sp>
        <p:nvSpPr>
          <p:cNvPr id="5" name="Footer Placeholder 4">
            <a:extLst>
              <a:ext uri="{FF2B5EF4-FFF2-40B4-BE49-F238E27FC236}">
                <a16:creationId xmlns:a16="http://schemas.microsoft.com/office/drawing/2014/main" id="{1ED9BDE6-EB68-43D6-B372-E64A0F130A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ADC0AD6-DE5B-42F1-83F1-DA72E2AD30DA}"/>
              </a:ext>
            </a:extLst>
          </p:cNvPr>
          <p:cNvSpPr>
            <a:spLocks noGrp="1"/>
          </p:cNvSpPr>
          <p:nvPr>
            <p:ph type="sldNum" sz="quarter" idx="12"/>
          </p:nvPr>
        </p:nvSpPr>
        <p:spPr/>
        <p:txBody>
          <a:bodyPr/>
          <a:lstStyle/>
          <a:p>
            <a:fld id="{B2C042DC-84EA-452A-9044-0FC0AF6004DF}" type="slidenum">
              <a:rPr lang="en-GB" smtClean="0"/>
              <a:t>‹#›</a:t>
            </a:fld>
            <a:endParaRPr lang="en-GB"/>
          </a:p>
        </p:txBody>
      </p:sp>
    </p:spTree>
    <p:extLst>
      <p:ext uri="{BB962C8B-B14F-4D97-AF65-F5344CB8AC3E}">
        <p14:creationId xmlns:p14="http://schemas.microsoft.com/office/powerpoint/2010/main" val="14239517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97AFD9C-4FCE-4321-B990-85966D3BDAE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27671D7-1CFD-4006-BC38-D0E364E6292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4EB315-3895-4357-B1C7-C0A0C58B46D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52E54D-A17E-4049-833E-335C7B7DB483}" type="datetimeFigureOut">
              <a:rPr lang="en-GB" smtClean="0"/>
              <a:t>03/06/2020</a:t>
            </a:fld>
            <a:endParaRPr lang="en-GB"/>
          </a:p>
        </p:txBody>
      </p:sp>
      <p:sp>
        <p:nvSpPr>
          <p:cNvPr id="5" name="Footer Placeholder 4">
            <a:extLst>
              <a:ext uri="{FF2B5EF4-FFF2-40B4-BE49-F238E27FC236}">
                <a16:creationId xmlns:a16="http://schemas.microsoft.com/office/drawing/2014/main" id="{F21174E5-3997-4D2E-9345-2FEE06B108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11FB81E-A181-4095-B5D9-03022CB939C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042DC-84EA-452A-9044-0FC0AF6004DF}" type="slidenum">
              <a:rPr lang="en-GB" smtClean="0"/>
              <a:t>‹#›</a:t>
            </a:fld>
            <a:endParaRPr lang="en-GB"/>
          </a:p>
        </p:txBody>
      </p:sp>
    </p:spTree>
    <p:extLst>
      <p:ext uri="{BB962C8B-B14F-4D97-AF65-F5344CB8AC3E}">
        <p14:creationId xmlns:p14="http://schemas.microsoft.com/office/powerpoint/2010/main" val="5376430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en.wikipedia.org/wiki/Counties_of_Northern_Ireland"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commons.wikimedia.org/wiki/File:Northern_Ireland_relief.svg" TargetMode="External"/><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www.tripadvisor.co.uk/Attraction_Review-g186474-d212227-Reviews-St_Patrick_s_Cathedral_Roman_Catholic-Armagh_County_Armagh_Northern_Ireland.html" TargetMode="Externa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s://www.google.co.uk/url?sa=i&amp;url=https%3A%2F%2Fwww.inyourpocket.com%2Fbelfast%2FUlster-American-Folk-Park_28564v&amp;psig=AOvVaw1HI7qDY4znfI78xLxSDJtr&amp;ust=1584048600048000&amp;source=images&amp;cd=vfe&amp;ved=0CAIQjRxqFwoTCOCTkv6uk-gCFQAAAAAdAAAAABAE" TargetMode="External"/><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hyperlink" Target="https://www.google.co.uk/url?sa=i&amp;url=https%3A%2F%2Fwww.discoveringireland.com%2Fvacations%2Fold-bushmills-distillery%2F&amp;psig=AOvVaw0D6qVF8BvQKCh9bRwhGmd9&amp;ust=1584048399888000&amp;source=images&amp;cd=vfe&amp;ved=0CAIQjRxqFwoTCMD83p6uk-gCFQAAAAAdAAAAABAE"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s://en.wikipedia.org/wiki/File:Full_Ulster_fry.jpg" TargetMode="Externa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Mourne Mountains travel | Northern Ireland - Lonely Planet">
            <a:extLst>
              <a:ext uri="{FF2B5EF4-FFF2-40B4-BE49-F238E27FC236}">
                <a16:creationId xmlns:a16="http://schemas.microsoft.com/office/drawing/2014/main" id="{6F4A06F4-8632-4D8C-9463-10944F02DCE4}"/>
              </a:ext>
            </a:extLst>
          </p:cNvPr>
          <p:cNvPicPr>
            <a:picLocks noChangeAspect="1" noChangeArrowheads="1"/>
          </p:cNvPicPr>
          <p:nvPr/>
        </p:nvPicPr>
        <p:blipFill>
          <a:blip r:embed="rId2">
            <a:alphaModFix amt="50000"/>
            <a:extLst>
              <a:ext uri="{28A0092B-C50C-407E-A947-70E740481C1C}">
                <a14:useLocalDpi xmlns:a14="http://schemas.microsoft.com/office/drawing/2010/main" val="0"/>
              </a:ext>
            </a:extLst>
          </a:blip>
          <a:srcRect r="27197"/>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
        <p:nvSpPr>
          <p:cNvPr id="2" name="Title 1">
            <a:extLst>
              <a:ext uri="{FF2B5EF4-FFF2-40B4-BE49-F238E27FC236}">
                <a16:creationId xmlns:a16="http://schemas.microsoft.com/office/drawing/2014/main" id="{A7E4D93A-F83F-4D78-9B54-35ECC7070835}"/>
              </a:ext>
            </a:extLst>
          </p:cNvPr>
          <p:cNvSpPr>
            <a:spLocks noGrp="1"/>
          </p:cNvSpPr>
          <p:nvPr>
            <p:ph type="ctrTitle"/>
          </p:nvPr>
        </p:nvSpPr>
        <p:spPr>
          <a:xfrm>
            <a:off x="1524000" y="1041400"/>
            <a:ext cx="9144000" cy="2387600"/>
          </a:xfrm>
        </p:spPr>
        <p:txBody>
          <a:bodyPr>
            <a:normAutofit/>
          </a:bodyPr>
          <a:lstStyle/>
          <a:p>
            <a:r>
              <a:rPr lang="en-GB" sz="8800" dirty="0">
                <a:solidFill>
                  <a:schemeClr val="accent1">
                    <a:lumMod val="50000"/>
                  </a:schemeClr>
                </a:solidFill>
                <a:latin typeface="AR BLANCA" panose="02000000000000000000" pitchFamily="2" charset="0"/>
              </a:rPr>
              <a:t>Northern Ireland</a:t>
            </a:r>
          </a:p>
        </p:txBody>
      </p:sp>
      <p:sp>
        <p:nvSpPr>
          <p:cNvPr id="3" name="Subtitle 2">
            <a:extLst>
              <a:ext uri="{FF2B5EF4-FFF2-40B4-BE49-F238E27FC236}">
                <a16:creationId xmlns:a16="http://schemas.microsoft.com/office/drawing/2014/main" id="{B963104D-1A15-4B31-A8EF-029BB2B144D9}"/>
              </a:ext>
            </a:extLst>
          </p:cNvPr>
          <p:cNvSpPr>
            <a:spLocks noGrp="1"/>
          </p:cNvSpPr>
          <p:nvPr>
            <p:ph type="subTitle" idx="1"/>
          </p:nvPr>
        </p:nvSpPr>
        <p:spPr/>
        <p:txBody>
          <a:bodyPr>
            <a:normAutofit/>
          </a:bodyPr>
          <a:lstStyle/>
          <a:p>
            <a:r>
              <a:rPr lang="en-GB" sz="4000" dirty="0">
                <a:solidFill>
                  <a:schemeClr val="accent1">
                    <a:lumMod val="50000"/>
                  </a:schemeClr>
                </a:solidFill>
              </a:rPr>
              <a:t>Presentation by Thomas Reid </a:t>
            </a:r>
          </a:p>
        </p:txBody>
      </p:sp>
    </p:spTree>
    <p:extLst>
      <p:ext uri="{BB962C8B-B14F-4D97-AF65-F5344CB8AC3E}">
        <p14:creationId xmlns:p14="http://schemas.microsoft.com/office/powerpoint/2010/main" val="9573894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1">
            <a:extLst>
              <a:ext uri="{FF2B5EF4-FFF2-40B4-BE49-F238E27FC236}">
                <a16:creationId xmlns:a16="http://schemas.microsoft.com/office/drawing/2014/main" id="{AC5782D3-6CED-43A7-BE35-09C48F8091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6">
            <a:extLst>
              <a:ext uri="{FF2B5EF4-FFF2-40B4-BE49-F238E27FC236}">
                <a16:creationId xmlns:a16="http://schemas.microsoft.com/office/drawing/2014/main" id="{6721F593-ECD2-4B5B-AAE4-0866A4CDC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989586" y="1070835"/>
            <a:ext cx="687754"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7">
            <a:extLst>
              <a:ext uri="{FF2B5EF4-FFF2-40B4-BE49-F238E27FC236}">
                <a16:creationId xmlns:a16="http://schemas.microsoft.com/office/drawing/2014/main" id="{71DEE99F-D18C-4025-BA3F-CEBF5258E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988949" y="803186"/>
            <a:ext cx="409371"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8">
            <a:extLst>
              <a:ext uri="{FF2B5EF4-FFF2-40B4-BE49-F238E27FC236}">
                <a16:creationId xmlns:a16="http://schemas.microsoft.com/office/drawing/2014/main" id="{976FA5D9-3A7C-4FA7-9BA8-1905D703F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513372" y="804101"/>
            <a:ext cx="3880238"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073643CE-E9B8-41F5-9ECC-59F28A862ECA}"/>
              </a:ext>
            </a:extLst>
          </p:cNvPr>
          <p:cNvSpPr>
            <a:spLocks noGrp="1"/>
          </p:cNvSpPr>
          <p:nvPr>
            <p:ph type="title"/>
          </p:nvPr>
        </p:nvSpPr>
        <p:spPr>
          <a:xfrm>
            <a:off x="7835104" y="1213968"/>
            <a:ext cx="3220127" cy="1715106"/>
          </a:xfrm>
        </p:spPr>
        <p:txBody>
          <a:bodyPr vert="horz" lIns="91440" tIns="45720" rIns="91440" bIns="45720" rtlCol="0" anchor="b">
            <a:normAutofit/>
          </a:bodyPr>
          <a:lstStyle/>
          <a:p>
            <a:r>
              <a:rPr lang="en-US" sz="3600">
                <a:solidFill>
                  <a:srgbClr val="FFFFFF"/>
                </a:solidFill>
              </a:rPr>
              <a:t>Geography of Northern Ireland</a:t>
            </a:r>
          </a:p>
        </p:txBody>
      </p:sp>
      <p:pic>
        <p:nvPicPr>
          <p:cNvPr id="5" name="Content Placeholder 4" descr="A picture containing text, map&#10;&#10;Description automatically generated">
            <a:extLst>
              <a:ext uri="{FF2B5EF4-FFF2-40B4-BE49-F238E27FC236}">
                <a16:creationId xmlns:a16="http://schemas.microsoft.com/office/drawing/2014/main" id="{0A0CC1F5-6207-4397-AC2D-43C5A5EA3C79}"/>
              </a:ext>
            </a:extLst>
          </p:cNvPr>
          <p:cNvPicPr>
            <a:picLocks noGrp="1" noChangeAspect="1"/>
          </p:cNvPicPr>
          <p:nvPr>
            <p:ph idx="1"/>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2856" r="-2" b="5378"/>
          <a:stretch/>
        </p:blipFill>
        <p:spPr>
          <a:xfrm>
            <a:off x="804101" y="804101"/>
            <a:ext cx="6730556" cy="5249798"/>
          </a:xfrm>
          <a:prstGeom prst="rect">
            <a:avLst/>
          </a:prstGeom>
        </p:spPr>
      </p:pic>
      <p:sp>
        <p:nvSpPr>
          <p:cNvPr id="7" name="TextBox 6">
            <a:extLst>
              <a:ext uri="{FF2B5EF4-FFF2-40B4-BE49-F238E27FC236}">
                <a16:creationId xmlns:a16="http://schemas.microsoft.com/office/drawing/2014/main" id="{4E5355C7-1CDA-4B85-B832-42934BB4720C}"/>
              </a:ext>
            </a:extLst>
          </p:cNvPr>
          <p:cNvSpPr txBox="1"/>
          <p:nvPr/>
        </p:nvSpPr>
        <p:spPr>
          <a:xfrm>
            <a:off x="7835105" y="3072208"/>
            <a:ext cx="3264916" cy="2660684"/>
          </a:xfrm>
          <a:prstGeom prst="rect">
            <a:avLst/>
          </a:prstGeom>
        </p:spPr>
        <p:txBody>
          <a:bodyPr vert="horz" lIns="91440" tIns="45720" rIns="91440" bIns="45720" rtlCol="0" anchor="t">
            <a:normAutofit/>
          </a:bodyPr>
          <a:lstStyle/>
          <a:p>
            <a:pPr>
              <a:lnSpc>
                <a:spcPct val="90000"/>
              </a:lnSpc>
              <a:spcAft>
                <a:spcPts val="600"/>
              </a:spcAft>
            </a:pPr>
            <a:r>
              <a:rPr lang="en-US" sz="1700" dirty="0">
                <a:solidFill>
                  <a:srgbClr val="FFFFFF"/>
                </a:solidFill>
              </a:rPr>
              <a:t>There are 6 counties:</a:t>
            </a:r>
          </a:p>
          <a:p>
            <a:pPr indent="-228600">
              <a:lnSpc>
                <a:spcPct val="90000"/>
              </a:lnSpc>
              <a:spcAft>
                <a:spcPts val="600"/>
              </a:spcAft>
              <a:buFont typeface="Arial" panose="020B0604020202020204" pitchFamily="34" charset="0"/>
              <a:buChar char="•"/>
            </a:pPr>
            <a:r>
              <a:rPr lang="en-US" sz="1700" b="1" dirty="0">
                <a:solidFill>
                  <a:srgbClr val="FFFFFF"/>
                </a:solidFill>
              </a:rPr>
              <a:t>F</a:t>
            </a:r>
            <a:r>
              <a:rPr lang="en-US" sz="1700" dirty="0">
                <a:solidFill>
                  <a:srgbClr val="FFFFFF"/>
                </a:solidFill>
              </a:rPr>
              <a:t>ermanagh</a:t>
            </a:r>
          </a:p>
          <a:p>
            <a:pPr indent="-228600">
              <a:lnSpc>
                <a:spcPct val="90000"/>
              </a:lnSpc>
              <a:spcAft>
                <a:spcPts val="600"/>
              </a:spcAft>
              <a:buFont typeface="Arial" panose="020B0604020202020204" pitchFamily="34" charset="0"/>
              <a:buChar char="•"/>
            </a:pPr>
            <a:r>
              <a:rPr lang="en-US" sz="1700" b="1" dirty="0">
                <a:solidFill>
                  <a:srgbClr val="FFFFFF"/>
                </a:solidFill>
              </a:rPr>
              <a:t>A</a:t>
            </a:r>
            <a:r>
              <a:rPr lang="en-US" sz="1700" dirty="0">
                <a:solidFill>
                  <a:srgbClr val="FFFFFF"/>
                </a:solidFill>
              </a:rPr>
              <a:t>ntrim</a:t>
            </a:r>
          </a:p>
          <a:p>
            <a:pPr indent="-228600">
              <a:lnSpc>
                <a:spcPct val="90000"/>
              </a:lnSpc>
              <a:spcAft>
                <a:spcPts val="600"/>
              </a:spcAft>
              <a:buFont typeface="Arial" panose="020B0604020202020204" pitchFamily="34" charset="0"/>
              <a:buChar char="•"/>
            </a:pPr>
            <a:r>
              <a:rPr lang="en-US" sz="1700" b="1" dirty="0">
                <a:solidFill>
                  <a:srgbClr val="FFFFFF"/>
                </a:solidFill>
              </a:rPr>
              <a:t>T</a:t>
            </a:r>
            <a:r>
              <a:rPr lang="en-US" sz="1700" dirty="0">
                <a:solidFill>
                  <a:srgbClr val="FFFFFF"/>
                </a:solidFill>
              </a:rPr>
              <a:t>yrone</a:t>
            </a:r>
          </a:p>
          <a:p>
            <a:pPr indent="-228600">
              <a:lnSpc>
                <a:spcPct val="90000"/>
              </a:lnSpc>
              <a:spcAft>
                <a:spcPts val="600"/>
              </a:spcAft>
              <a:buFont typeface="Arial" panose="020B0604020202020204" pitchFamily="34" charset="0"/>
              <a:buChar char="•"/>
            </a:pPr>
            <a:r>
              <a:rPr lang="en-US" sz="1700" b="1" dirty="0">
                <a:solidFill>
                  <a:srgbClr val="FFFFFF"/>
                </a:solidFill>
              </a:rPr>
              <a:t>L</a:t>
            </a:r>
            <a:r>
              <a:rPr lang="en-US" sz="1700" dirty="0">
                <a:solidFill>
                  <a:srgbClr val="FFFFFF"/>
                </a:solidFill>
              </a:rPr>
              <a:t>ondonderry</a:t>
            </a:r>
          </a:p>
          <a:p>
            <a:pPr indent="-228600">
              <a:lnSpc>
                <a:spcPct val="90000"/>
              </a:lnSpc>
              <a:spcAft>
                <a:spcPts val="600"/>
              </a:spcAft>
              <a:buFont typeface="Arial" panose="020B0604020202020204" pitchFamily="34" charset="0"/>
              <a:buChar char="•"/>
            </a:pPr>
            <a:r>
              <a:rPr lang="en-US" sz="1700" b="1" dirty="0" err="1">
                <a:solidFill>
                  <a:srgbClr val="FFFFFF"/>
                </a:solidFill>
              </a:rPr>
              <a:t>A</a:t>
            </a:r>
            <a:r>
              <a:rPr lang="en-US" sz="1700" dirty="0" err="1">
                <a:solidFill>
                  <a:srgbClr val="FFFFFF"/>
                </a:solidFill>
              </a:rPr>
              <a:t>rmagh</a:t>
            </a:r>
            <a:endParaRPr lang="en-US" sz="1700" dirty="0">
              <a:solidFill>
                <a:srgbClr val="FFFFFF"/>
              </a:solidFill>
            </a:endParaRPr>
          </a:p>
          <a:p>
            <a:pPr indent="-228600">
              <a:lnSpc>
                <a:spcPct val="90000"/>
              </a:lnSpc>
              <a:spcAft>
                <a:spcPts val="600"/>
              </a:spcAft>
              <a:buFont typeface="Arial" panose="020B0604020202020204" pitchFamily="34" charset="0"/>
              <a:buChar char="•"/>
            </a:pPr>
            <a:r>
              <a:rPr lang="en-US" sz="1700" b="1" dirty="0">
                <a:solidFill>
                  <a:srgbClr val="FFFFFF"/>
                </a:solidFill>
              </a:rPr>
              <a:t>D</a:t>
            </a:r>
            <a:r>
              <a:rPr lang="en-US" sz="1700" dirty="0">
                <a:solidFill>
                  <a:srgbClr val="FFFFFF"/>
                </a:solidFill>
              </a:rPr>
              <a:t>own</a:t>
            </a:r>
          </a:p>
        </p:txBody>
      </p:sp>
      <p:sp>
        <p:nvSpPr>
          <p:cNvPr id="20" name="Rectangle 8">
            <a:extLst>
              <a:ext uri="{FF2B5EF4-FFF2-40B4-BE49-F238E27FC236}">
                <a16:creationId xmlns:a16="http://schemas.microsoft.com/office/drawing/2014/main" id="{4652D57C-331F-43B8-9C07-69FBA9C027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671258" y="1530154"/>
            <a:ext cx="520741"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2553456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F4C0B10B-D2C4-4A54-AFAD-3D27DF88B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B6BADB90-C74B-40D6-86DC-503F65FCE8D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09710" y="635715"/>
            <a:ext cx="11142208" cy="2482136"/>
            <a:chOff x="409710" y="635715"/>
            <a:chExt cx="11142208" cy="2482136"/>
          </a:xfrm>
        </p:grpSpPr>
        <p:sp>
          <p:nvSpPr>
            <p:cNvPr id="17" name="Freeform 44">
              <a:extLst>
                <a:ext uri="{FF2B5EF4-FFF2-40B4-BE49-F238E27FC236}">
                  <a16:creationId xmlns:a16="http://schemas.microsoft.com/office/drawing/2014/main" id="{6559431D-1886-4AE0-9B87-9AD2ECAB84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45">
              <a:extLst>
                <a:ext uri="{FF2B5EF4-FFF2-40B4-BE49-F238E27FC236}">
                  <a16:creationId xmlns:a16="http://schemas.microsoft.com/office/drawing/2014/main" id="{373850A5-B04A-4FCD-9E73-EE322167FB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46">
              <a:extLst>
                <a:ext uri="{FF2B5EF4-FFF2-40B4-BE49-F238E27FC236}">
                  <a16:creationId xmlns:a16="http://schemas.microsoft.com/office/drawing/2014/main" id="{82C18C67-80FA-4738-AA53-0AF2419F98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47">
              <a:extLst>
                <a:ext uri="{FF2B5EF4-FFF2-40B4-BE49-F238E27FC236}">
                  <a16:creationId xmlns:a16="http://schemas.microsoft.com/office/drawing/2014/main" id="{48543B1A-8BF5-4C63-8404-41B2EA70B3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Rectangle 20">
              <a:extLst>
                <a:ext uri="{FF2B5EF4-FFF2-40B4-BE49-F238E27FC236}">
                  <a16:creationId xmlns:a16="http://schemas.microsoft.com/office/drawing/2014/main" id="{92DF5096-E051-498C-A3ED-CBA77A813AA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073643CE-E9B8-41F5-9ECC-59F28A862ECA}"/>
              </a:ext>
            </a:extLst>
          </p:cNvPr>
          <p:cNvSpPr>
            <a:spLocks noGrp="1"/>
          </p:cNvSpPr>
          <p:nvPr>
            <p:ph type="title"/>
          </p:nvPr>
        </p:nvSpPr>
        <p:spPr>
          <a:xfrm>
            <a:off x="1047280" y="759805"/>
            <a:ext cx="10306520" cy="1325563"/>
          </a:xfrm>
        </p:spPr>
        <p:txBody>
          <a:bodyPr vert="horz" lIns="91440" tIns="45720" rIns="91440" bIns="45720" rtlCol="0" anchor="ctr">
            <a:normAutofit/>
          </a:bodyPr>
          <a:lstStyle/>
          <a:p>
            <a:r>
              <a:rPr lang="en-US" sz="4000">
                <a:solidFill>
                  <a:srgbClr val="FFFFFF"/>
                </a:solidFill>
              </a:rPr>
              <a:t>Rivers and Mountains in Northern Ireland</a:t>
            </a:r>
          </a:p>
        </p:txBody>
      </p:sp>
      <p:sp>
        <p:nvSpPr>
          <p:cNvPr id="7" name="TextBox 6">
            <a:extLst>
              <a:ext uri="{FF2B5EF4-FFF2-40B4-BE49-F238E27FC236}">
                <a16:creationId xmlns:a16="http://schemas.microsoft.com/office/drawing/2014/main" id="{4E5355C7-1CDA-4B85-B832-42934BB4720C}"/>
              </a:ext>
            </a:extLst>
          </p:cNvPr>
          <p:cNvSpPr txBox="1"/>
          <p:nvPr/>
        </p:nvSpPr>
        <p:spPr>
          <a:xfrm>
            <a:off x="1424904" y="2494450"/>
            <a:ext cx="4053545" cy="3563159"/>
          </a:xfrm>
          <a:prstGeom prst="rect">
            <a:avLst/>
          </a:prstGeom>
        </p:spPr>
        <p:txBody>
          <a:bodyPr vert="horz" lIns="91440" tIns="45720" rIns="91440" bIns="45720" rtlCol="0">
            <a:normAutofit/>
          </a:bodyPr>
          <a:lstStyle/>
          <a:p>
            <a:pPr>
              <a:lnSpc>
                <a:spcPct val="90000"/>
              </a:lnSpc>
              <a:spcAft>
                <a:spcPts val="600"/>
              </a:spcAft>
            </a:pPr>
            <a:r>
              <a:rPr lang="en-US" sz="2400" dirty="0"/>
              <a:t>There are many beautiful lakes, rivers and mountains that you can visit:</a:t>
            </a:r>
          </a:p>
          <a:p>
            <a:pPr indent="-228600">
              <a:lnSpc>
                <a:spcPct val="90000"/>
              </a:lnSpc>
              <a:spcAft>
                <a:spcPts val="600"/>
              </a:spcAft>
              <a:buFont typeface="Arial" panose="020B0604020202020204" pitchFamily="34" charset="0"/>
              <a:buChar char="•"/>
            </a:pPr>
            <a:r>
              <a:rPr lang="en-US" sz="2400" dirty="0"/>
              <a:t>Mourne mountains </a:t>
            </a:r>
          </a:p>
          <a:p>
            <a:pPr indent="-228600">
              <a:lnSpc>
                <a:spcPct val="90000"/>
              </a:lnSpc>
              <a:spcAft>
                <a:spcPts val="600"/>
              </a:spcAft>
              <a:buFont typeface="Arial" panose="020B0604020202020204" pitchFamily="34" charset="0"/>
              <a:buChar char="•"/>
            </a:pPr>
            <a:r>
              <a:rPr lang="en-US" sz="2400" dirty="0"/>
              <a:t>Sperrin mountains</a:t>
            </a:r>
          </a:p>
          <a:p>
            <a:pPr indent="-228600">
              <a:lnSpc>
                <a:spcPct val="90000"/>
              </a:lnSpc>
              <a:spcAft>
                <a:spcPts val="600"/>
              </a:spcAft>
              <a:buFont typeface="Arial" panose="020B0604020202020204" pitchFamily="34" charset="0"/>
              <a:buChar char="•"/>
            </a:pPr>
            <a:r>
              <a:rPr lang="en-US" sz="2400" dirty="0"/>
              <a:t>Lough </a:t>
            </a:r>
            <a:r>
              <a:rPr lang="en-US" sz="2400" dirty="0" err="1"/>
              <a:t>Neagh</a:t>
            </a:r>
            <a:endParaRPr lang="en-US" sz="2400" dirty="0"/>
          </a:p>
          <a:p>
            <a:pPr indent="-228600">
              <a:lnSpc>
                <a:spcPct val="90000"/>
              </a:lnSpc>
              <a:spcAft>
                <a:spcPts val="600"/>
              </a:spcAft>
              <a:buFont typeface="Arial" panose="020B0604020202020204" pitchFamily="34" charset="0"/>
              <a:buChar char="•"/>
            </a:pPr>
            <a:r>
              <a:rPr lang="en-US" sz="2400" dirty="0"/>
              <a:t>Upper/Lower Lough Erne </a:t>
            </a:r>
          </a:p>
          <a:p>
            <a:pPr indent="-228600">
              <a:lnSpc>
                <a:spcPct val="90000"/>
              </a:lnSpc>
              <a:spcAft>
                <a:spcPts val="600"/>
              </a:spcAft>
              <a:buFont typeface="Arial" panose="020B0604020202020204" pitchFamily="34" charset="0"/>
              <a:buChar char="•"/>
            </a:pPr>
            <a:r>
              <a:rPr lang="en-US" sz="2400" dirty="0"/>
              <a:t>River Foyle</a:t>
            </a:r>
          </a:p>
          <a:p>
            <a:pPr indent="-228600">
              <a:lnSpc>
                <a:spcPct val="90000"/>
              </a:lnSpc>
              <a:spcAft>
                <a:spcPts val="600"/>
              </a:spcAft>
              <a:buFont typeface="Arial" panose="020B0604020202020204" pitchFamily="34" charset="0"/>
              <a:buChar char="•"/>
            </a:pPr>
            <a:r>
              <a:rPr lang="en-US" sz="2400" dirty="0"/>
              <a:t>River Lagan</a:t>
            </a:r>
          </a:p>
        </p:txBody>
      </p:sp>
      <p:pic>
        <p:nvPicPr>
          <p:cNvPr id="8" name="Content Placeholder 7" descr="A picture containing text, map&#10;&#10;Description automatically generated">
            <a:extLst>
              <a:ext uri="{FF2B5EF4-FFF2-40B4-BE49-F238E27FC236}">
                <a16:creationId xmlns:a16="http://schemas.microsoft.com/office/drawing/2014/main" id="{23A3A9D1-CD6A-4D1B-94BB-DA6CDAD25B58}"/>
              </a:ext>
            </a:extLst>
          </p:cNvPr>
          <p:cNvPicPr>
            <a:picLocks noGrp="1" noChangeAspect="1"/>
          </p:cNvPicPr>
          <p:nvPr>
            <p:ph idx="1"/>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1067"/>
          <a:stretch/>
        </p:blipFill>
        <p:spPr>
          <a:xfrm>
            <a:off x="6098892" y="2492376"/>
            <a:ext cx="4802404" cy="3563372"/>
          </a:xfrm>
          <a:prstGeom prst="rect">
            <a:avLst/>
          </a:prstGeom>
        </p:spPr>
      </p:pic>
      <p:sp>
        <p:nvSpPr>
          <p:cNvPr id="9" name="TextBox 8">
            <a:extLst>
              <a:ext uri="{FF2B5EF4-FFF2-40B4-BE49-F238E27FC236}">
                <a16:creationId xmlns:a16="http://schemas.microsoft.com/office/drawing/2014/main" id="{050D6BFA-DF34-41CA-82BE-33DA54B0B25D}"/>
              </a:ext>
            </a:extLst>
          </p:cNvPr>
          <p:cNvSpPr txBox="1"/>
          <p:nvPr/>
        </p:nvSpPr>
        <p:spPr>
          <a:xfrm>
            <a:off x="8594254" y="5855693"/>
            <a:ext cx="2307042"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commons.wikimedia.org/wiki/File:Northern_Ireland_relief.svg">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40500028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4" name="Rectangle 77">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26312B8F-0588-4D5D-9DC2-F32C9420D7B2}"/>
              </a:ext>
            </a:extLst>
          </p:cNvPr>
          <p:cNvSpPr>
            <a:spLocks noGrp="1"/>
          </p:cNvSpPr>
          <p:nvPr>
            <p:ph type="title"/>
          </p:nvPr>
        </p:nvSpPr>
        <p:spPr>
          <a:xfrm>
            <a:off x="838200" y="448721"/>
            <a:ext cx="4707671" cy="1225650"/>
          </a:xfrm>
        </p:spPr>
        <p:txBody>
          <a:bodyPr anchor="b">
            <a:normAutofit/>
          </a:bodyPr>
          <a:lstStyle/>
          <a:p>
            <a:r>
              <a:rPr lang="en-GB" sz="3800">
                <a:solidFill>
                  <a:schemeClr val="bg1"/>
                </a:solidFill>
              </a:rPr>
              <a:t>Belfast </a:t>
            </a:r>
          </a:p>
        </p:txBody>
      </p:sp>
      <p:cxnSp>
        <p:nvCxnSpPr>
          <p:cNvPr id="81" name="Straight Connector 80">
            <a:extLst>
              <a:ext uri="{FF2B5EF4-FFF2-40B4-BE49-F238E27FC236}">
                <a16:creationId xmlns:a16="http://schemas.microsoft.com/office/drawing/2014/main" id="{EEA38897-7BA3-4408-8083-3235339C4A6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1873" y="1749756"/>
            <a:ext cx="4718304"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C530398-1252-4E38-97D1-B5DC7A35F3E6}"/>
              </a:ext>
            </a:extLst>
          </p:cNvPr>
          <p:cNvSpPr>
            <a:spLocks noGrp="1"/>
          </p:cNvSpPr>
          <p:nvPr>
            <p:ph idx="1"/>
          </p:nvPr>
        </p:nvSpPr>
        <p:spPr>
          <a:xfrm>
            <a:off x="897769" y="1909192"/>
            <a:ext cx="4586513" cy="3647710"/>
          </a:xfrm>
        </p:spPr>
        <p:txBody>
          <a:bodyPr anchor="ctr">
            <a:normAutofit/>
          </a:bodyPr>
          <a:lstStyle/>
          <a:p>
            <a:r>
              <a:rPr lang="en-GB" sz="2000" dirty="0">
                <a:solidFill>
                  <a:schemeClr val="bg1"/>
                </a:solidFill>
              </a:rPr>
              <a:t>Belfast is the capital of Northern Ireland. </a:t>
            </a:r>
          </a:p>
          <a:p>
            <a:r>
              <a:rPr lang="en-GB" sz="2000" dirty="0">
                <a:solidFill>
                  <a:schemeClr val="bg1"/>
                </a:solidFill>
              </a:rPr>
              <a:t>Belfast is famous because the Titanic Ship was built here in the Harland and Wolff shipyard between 1909 and 1911. </a:t>
            </a:r>
          </a:p>
          <a:p>
            <a:r>
              <a:rPr lang="en-GB" sz="2000" dirty="0">
                <a:solidFill>
                  <a:schemeClr val="bg1"/>
                </a:solidFill>
              </a:rPr>
              <a:t>Belfast has many beautiful old buildings like the City Hall, Queens University, St Anne’s Cathedral, Stormont Parliament Buildings, Belfast Castle, The Grand Opera House and the Albert Clock</a:t>
            </a:r>
          </a:p>
        </p:txBody>
      </p:sp>
      <p:pic>
        <p:nvPicPr>
          <p:cNvPr id="7170" name="Picture 2" descr="Harland and Wolff saved from closure in £6m rescue deal | Business ...">
            <a:extLst>
              <a:ext uri="{FF2B5EF4-FFF2-40B4-BE49-F238E27FC236}">
                <a16:creationId xmlns:a16="http://schemas.microsoft.com/office/drawing/2014/main" id="{45250069-95D2-45DD-946B-F8689FC4D2B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56" r="-3" b="-3"/>
          <a:stretch/>
        </p:blipFill>
        <p:spPr bwMode="auto">
          <a:xfrm>
            <a:off x="6525453" y="1"/>
            <a:ext cx="5666547" cy="3398024"/>
          </a:xfrm>
          <a:prstGeom prst="rect">
            <a:avLst/>
          </a:prstGeom>
          <a:noFill/>
          <a:extLst>
            <a:ext uri="{909E8E84-426E-40DD-AFC4-6F175D3DCCD1}">
              <a14:hiddenFill xmlns:a14="http://schemas.microsoft.com/office/drawing/2010/main">
                <a:solidFill>
                  <a:srgbClr val="FFFFFF"/>
                </a:solidFill>
              </a14:hiddenFill>
            </a:ext>
          </a:extLst>
        </p:spPr>
      </p:pic>
      <p:cxnSp>
        <p:nvCxnSpPr>
          <p:cNvPr id="83" name="Straight Connector 82">
            <a:extLst>
              <a:ext uri="{FF2B5EF4-FFF2-40B4-BE49-F238E27FC236}">
                <a16:creationId xmlns:a16="http://schemas.microsoft.com/office/drawing/2014/main" id="{CA240C79-242E-4918-9F28-B101847D1CC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522277" y="3386960"/>
            <a:ext cx="5669723"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F11AD06B-AB20-4097-8606-5DA00DBACE8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4027" y="5707672"/>
            <a:ext cx="4713997"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7172" name="Picture 4" descr="Belfast City Hall | Attractions | Visit Belfast">
            <a:extLst>
              <a:ext uri="{FF2B5EF4-FFF2-40B4-BE49-F238E27FC236}">
                <a16:creationId xmlns:a16="http://schemas.microsoft.com/office/drawing/2014/main" id="{24925314-E784-44C5-9C3E-15D3D82216C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81" r="6285" b="-1"/>
          <a:stretch/>
        </p:blipFill>
        <p:spPr bwMode="auto">
          <a:xfrm>
            <a:off x="6522277" y="3398024"/>
            <a:ext cx="5669723" cy="34690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3518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8" name="Rectangle 197">
            <a:extLst>
              <a:ext uri="{FF2B5EF4-FFF2-40B4-BE49-F238E27FC236}">
                <a16:creationId xmlns:a16="http://schemas.microsoft.com/office/drawing/2014/main" id="{231BF440-39FA-4087-84CC-2EEC0BBDAF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3" name="Picture 37">
            <a:extLst>
              <a:ext uri="{FF2B5EF4-FFF2-40B4-BE49-F238E27FC236}">
                <a16:creationId xmlns:a16="http://schemas.microsoft.com/office/drawing/2014/main" id="{1A41509A-887C-4FED-8DD8-901A5353160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1636" r="-2" b="-2"/>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pic>
        <p:nvPicPr>
          <p:cNvPr id="1028" name="Picture 4" descr="Florence Court | National Trust">
            <a:extLst>
              <a:ext uri="{FF2B5EF4-FFF2-40B4-BE49-F238E27FC236}">
                <a16:creationId xmlns:a16="http://schemas.microsoft.com/office/drawing/2014/main" id="{52AA7B4A-7C9E-40F3-A6AA-FE252B15E46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4975" b="2"/>
          <a:stretch/>
        </p:blipFill>
        <p:spPr bwMode="auto">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a:noFill/>
          <a:extLst>
            <a:ext uri="{909E8E84-426E-40DD-AFC4-6F175D3DCCD1}">
              <a14:hiddenFill xmlns:a14="http://schemas.microsoft.com/office/drawing/2010/main">
                <a:solidFill>
                  <a:srgbClr val="FFFFFF"/>
                </a:solidFill>
              </a14:hiddenFill>
            </a:ext>
          </a:extLst>
        </p:spPr>
      </p:pic>
      <p:sp useBgFill="1">
        <p:nvSpPr>
          <p:cNvPr id="200" name="Freeform: Shape 199">
            <a:extLst>
              <a:ext uri="{FF2B5EF4-FFF2-40B4-BE49-F238E27FC236}">
                <a16:creationId xmlns:a16="http://schemas.microsoft.com/office/drawing/2014/main" id="{F04E4CBA-303B-48BD-8451-C2701CB0EE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1" cy="6858000"/>
          </a:xfrm>
          <a:custGeom>
            <a:avLst/>
            <a:gdLst>
              <a:gd name="connsiteX0" fmla="*/ 0 w 6096001"/>
              <a:gd name="connsiteY0" fmla="*/ 0 h 6858000"/>
              <a:gd name="connsiteX1" fmla="*/ 4883024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4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4" y="0"/>
                </a:lnTo>
                <a:lnTo>
                  <a:pt x="4946006" y="69271"/>
                </a:lnTo>
                <a:cubicBezTo>
                  <a:pt x="5656532" y="929100"/>
                  <a:pt x="6096001" y="2116944"/>
                  <a:pt x="6096001" y="3429000"/>
                </a:cubicBezTo>
                <a:cubicBezTo>
                  <a:pt x="6096001" y="4741056"/>
                  <a:pt x="5656532" y="5928900"/>
                  <a:pt x="4946006" y="6788730"/>
                </a:cubicBezTo>
                <a:lnTo>
                  <a:pt x="4883024"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02" name="Freeform: Shape 201">
            <a:extLst>
              <a:ext uri="{FF2B5EF4-FFF2-40B4-BE49-F238E27FC236}">
                <a16:creationId xmlns:a16="http://schemas.microsoft.com/office/drawing/2014/main" id="{F6CA58B3-AFCC-4A40-9882-50D508087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7332" cy="6858000"/>
          </a:xfrm>
          <a:custGeom>
            <a:avLst/>
            <a:gdLst>
              <a:gd name="connsiteX0" fmla="*/ 0 w 6087332"/>
              <a:gd name="connsiteY0" fmla="*/ 0 h 6858000"/>
              <a:gd name="connsiteX1" fmla="*/ 4874355 w 6087332"/>
              <a:gd name="connsiteY1" fmla="*/ 0 h 6858000"/>
              <a:gd name="connsiteX2" fmla="*/ 4937337 w 6087332"/>
              <a:gd name="connsiteY2" fmla="*/ 69271 h 6858000"/>
              <a:gd name="connsiteX3" fmla="*/ 6087332 w 6087332"/>
              <a:gd name="connsiteY3" fmla="*/ 3429000 h 6858000"/>
              <a:gd name="connsiteX4" fmla="*/ 4937337 w 6087332"/>
              <a:gd name="connsiteY4" fmla="*/ 6788730 h 6858000"/>
              <a:gd name="connsiteX5" fmla="*/ 4874355 w 6087332"/>
              <a:gd name="connsiteY5" fmla="*/ 6858000 h 6858000"/>
              <a:gd name="connsiteX6" fmla="*/ 0 w 6087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7332" h="6858000">
                <a:moveTo>
                  <a:pt x="0" y="0"/>
                </a:moveTo>
                <a:lnTo>
                  <a:pt x="4874355" y="0"/>
                </a:lnTo>
                <a:lnTo>
                  <a:pt x="4937337" y="69271"/>
                </a:lnTo>
                <a:cubicBezTo>
                  <a:pt x="5647863" y="929100"/>
                  <a:pt x="6087332" y="2116944"/>
                  <a:pt x="6087332" y="3429000"/>
                </a:cubicBezTo>
                <a:cubicBezTo>
                  <a:pt x="6087332" y="4741056"/>
                  <a:pt x="5647863" y="5928900"/>
                  <a:pt x="4937337" y="6788730"/>
                </a:cubicBezTo>
                <a:lnTo>
                  <a:pt x="4874355"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073643CE-E9B8-41F5-9ECC-59F28A862ECA}"/>
              </a:ext>
            </a:extLst>
          </p:cNvPr>
          <p:cNvSpPr>
            <a:spLocks noGrp="1"/>
          </p:cNvSpPr>
          <p:nvPr>
            <p:ph type="title"/>
          </p:nvPr>
        </p:nvSpPr>
        <p:spPr>
          <a:xfrm>
            <a:off x="448056" y="859536"/>
            <a:ext cx="4832802" cy="1243584"/>
          </a:xfrm>
        </p:spPr>
        <p:txBody>
          <a:bodyPr vert="horz" lIns="91440" tIns="45720" rIns="91440" bIns="45720" rtlCol="0">
            <a:normAutofit/>
          </a:bodyPr>
          <a:lstStyle/>
          <a:p>
            <a:r>
              <a:rPr lang="en-US" sz="3400" b="1" kern="1200" dirty="0">
                <a:latin typeface="+mj-lt"/>
                <a:ea typeface="+mj-ea"/>
                <a:cs typeface="+mj-cs"/>
              </a:rPr>
              <a:t>County Fermanagh</a:t>
            </a:r>
          </a:p>
        </p:txBody>
      </p:sp>
      <p:sp>
        <p:nvSpPr>
          <p:cNvPr id="204" name="Rectangle 203">
            <a:extLst>
              <a:ext uri="{FF2B5EF4-FFF2-40B4-BE49-F238E27FC236}">
                <a16:creationId xmlns:a16="http://schemas.microsoft.com/office/drawing/2014/main" id="{75C56826-D4E5-42ED-8529-079651CB30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52144"/>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206" name="Rectangle 205">
            <a:extLst>
              <a:ext uri="{FF2B5EF4-FFF2-40B4-BE49-F238E27FC236}">
                <a16:creationId xmlns:a16="http://schemas.microsoft.com/office/drawing/2014/main" id="{82095FCE-EF05-4443-B97A-85DEE3A5CA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544" y="2194560"/>
            <a:ext cx="4892040" cy="18288"/>
          </a:xfrm>
          <a:prstGeom prst="rect">
            <a:avLst/>
          </a:prstGeom>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8" name="Rectangle 207">
            <a:extLst>
              <a:ext uri="{FF2B5EF4-FFF2-40B4-BE49-F238E27FC236}">
                <a16:creationId xmlns:a16="http://schemas.microsoft.com/office/drawing/2014/main" id="{CA00AE6B-AA30-4CF8-BA6F-339B780AD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544" y="2194560"/>
            <a:ext cx="4892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6" name="Content Placeholder 5">
            <a:extLst>
              <a:ext uri="{FF2B5EF4-FFF2-40B4-BE49-F238E27FC236}">
                <a16:creationId xmlns:a16="http://schemas.microsoft.com/office/drawing/2014/main" id="{5C27949D-A464-416C-BD39-795F87F8834B}"/>
              </a:ext>
            </a:extLst>
          </p:cNvPr>
          <p:cNvSpPr>
            <a:spLocks noGrp="1"/>
          </p:cNvSpPr>
          <p:nvPr>
            <p:ph idx="1"/>
          </p:nvPr>
        </p:nvSpPr>
        <p:spPr>
          <a:xfrm>
            <a:off x="448056" y="2512611"/>
            <a:ext cx="4832803" cy="4156413"/>
          </a:xfrm>
        </p:spPr>
        <p:txBody>
          <a:bodyPr vert="horz" lIns="91440" tIns="45720" rIns="91440" bIns="45720" rtlCol="0">
            <a:noAutofit/>
          </a:bodyPr>
          <a:lstStyle/>
          <a:p>
            <a:pPr marL="0" indent="0">
              <a:spcAft>
                <a:spcPts val="600"/>
              </a:spcAft>
              <a:buNone/>
            </a:pPr>
            <a:r>
              <a:rPr lang="en-US" sz="1600" dirty="0"/>
              <a:t>County Fermanagh is in the Southwest of Northern Ireland. County Fermanagh is the least populated county in Northern Ireland.  It is the second smallest county in size. </a:t>
            </a:r>
          </a:p>
          <a:p>
            <a:pPr marL="0" indent="0">
              <a:spcAft>
                <a:spcPts val="600"/>
              </a:spcAft>
              <a:buNone/>
            </a:pPr>
            <a:r>
              <a:rPr lang="en-US" sz="1600" b="1" dirty="0"/>
              <a:t>Upper and Lower Lough Erne:</a:t>
            </a:r>
          </a:p>
          <a:p>
            <a:pPr marL="0" indent="0">
              <a:spcAft>
                <a:spcPts val="600"/>
              </a:spcAft>
              <a:buNone/>
            </a:pPr>
            <a:r>
              <a:rPr lang="en-US" sz="1600" dirty="0"/>
              <a:t>There are many beautiful spots to visit on the Loughs in County Fermanagh.  People like to fish here, or hire boats or take their own to travel along the loughs and rivers.  A very interesting fact is that Lough Erne and the Shannon-Erne Waterway Canal is the longest waterway that can be navigated in Europe.</a:t>
            </a:r>
          </a:p>
          <a:p>
            <a:pPr marL="0" indent="0">
              <a:spcAft>
                <a:spcPts val="600"/>
              </a:spcAft>
              <a:buNone/>
            </a:pPr>
            <a:r>
              <a:rPr lang="en-US" sz="1600" b="1" dirty="0"/>
              <a:t>Historic Buildings:</a:t>
            </a:r>
          </a:p>
          <a:p>
            <a:pPr marL="0" indent="0">
              <a:spcAft>
                <a:spcPts val="600"/>
              </a:spcAft>
              <a:buNone/>
            </a:pPr>
            <a:r>
              <a:rPr lang="en-US" sz="1600" dirty="0"/>
              <a:t>There are 34 listed buildings.  One of the most beautiful is Florence Court, built by John Cole in 1730 and named after his wife Florence.</a:t>
            </a:r>
          </a:p>
        </p:txBody>
      </p:sp>
    </p:spTree>
    <p:extLst>
      <p:ext uri="{BB962C8B-B14F-4D97-AF65-F5344CB8AC3E}">
        <p14:creationId xmlns:p14="http://schemas.microsoft.com/office/powerpoint/2010/main" val="6729558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2" name="Rectangle 191">
            <a:extLst>
              <a:ext uri="{FF2B5EF4-FFF2-40B4-BE49-F238E27FC236}">
                <a16:creationId xmlns:a16="http://schemas.microsoft.com/office/drawing/2014/main" id="{231BF440-39FA-4087-84CC-2EEC0BBDAF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St. Patrick's Cathedral (Roman Catholic)">
            <a:hlinkClick r:id="rId2" tgtFrame="&quot;_blank&quot;"/>
            <a:extLst>
              <a:ext uri="{FF2B5EF4-FFF2-40B4-BE49-F238E27FC236}">
                <a16:creationId xmlns:a16="http://schemas.microsoft.com/office/drawing/2014/main" id="{3BB17668-A346-4B56-B328-0AC8E86B324D}"/>
              </a:ext>
            </a:extLst>
          </p:cNvPr>
          <p:cNvPicPr/>
          <p:nvPr/>
        </p:nvPicPr>
        <p:blipFill rotWithShape="1">
          <a:blip r:embed="rId3" cstate="print">
            <a:extLst>
              <a:ext uri="{28A0092B-C50C-407E-A947-70E740481C1C}">
                <a14:useLocalDpi xmlns:a14="http://schemas.microsoft.com/office/drawing/2010/main" val="0"/>
              </a:ext>
            </a:extLst>
          </a:blip>
          <a:srcRect t="26129" r="-2" b="12484"/>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p:spPr>
      </p:pic>
      <p:pic>
        <p:nvPicPr>
          <p:cNvPr id="2050" name="Picture 2" descr="Apple picking in County Armagh - a county bursting with crates of ...">
            <a:extLst>
              <a:ext uri="{FF2B5EF4-FFF2-40B4-BE49-F238E27FC236}">
                <a16:creationId xmlns:a16="http://schemas.microsoft.com/office/drawing/2014/main" id="{AB73AC02-0B21-4BA9-BC30-94FC103929C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6199" r="-2" b="14827"/>
          <a:stretch/>
        </p:blipFill>
        <p:spPr bwMode="auto">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a:noFill/>
          <a:extLst>
            <a:ext uri="{909E8E84-426E-40DD-AFC4-6F175D3DCCD1}">
              <a14:hiddenFill xmlns:a14="http://schemas.microsoft.com/office/drawing/2010/main">
                <a:solidFill>
                  <a:srgbClr val="FFFFFF"/>
                </a:solidFill>
              </a14:hiddenFill>
            </a:ext>
          </a:extLst>
        </p:spPr>
      </p:pic>
      <p:sp useBgFill="1">
        <p:nvSpPr>
          <p:cNvPr id="193" name="Freeform: Shape 192">
            <a:extLst>
              <a:ext uri="{FF2B5EF4-FFF2-40B4-BE49-F238E27FC236}">
                <a16:creationId xmlns:a16="http://schemas.microsoft.com/office/drawing/2014/main" id="{F04E4CBA-303B-48BD-8451-C2701CB0EE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1" cy="6858000"/>
          </a:xfrm>
          <a:custGeom>
            <a:avLst/>
            <a:gdLst>
              <a:gd name="connsiteX0" fmla="*/ 0 w 6096001"/>
              <a:gd name="connsiteY0" fmla="*/ 0 h 6858000"/>
              <a:gd name="connsiteX1" fmla="*/ 4883024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4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4" y="0"/>
                </a:lnTo>
                <a:lnTo>
                  <a:pt x="4946006" y="69271"/>
                </a:lnTo>
                <a:cubicBezTo>
                  <a:pt x="5656532" y="929100"/>
                  <a:pt x="6096001" y="2116944"/>
                  <a:pt x="6096001" y="3429000"/>
                </a:cubicBezTo>
                <a:cubicBezTo>
                  <a:pt x="6096001" y="4741056"/>
                  <a:pt x="5656532" y="5928900"/>
                  <a:pt x="4946006" y="6788730"/>
                </a:cubicBezTo>
                <a:lnTo>
                  <a:pt x="4883024"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94" name="Freeform: Shape 193">
            <a:extLst>
              <a:ext uri="{FF2B5EF4-FFF2-40B4-BE49-F238E27FC236}">
                <a16:creationId xmlns:a16="http://schemas.microsoft.com/office/drawing/2014/main" id="{F6CA58B3-AFCC-4A40-9882-50D508087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7332" cy="6858000"/>
          </a:xfrm>
          <a:custGeom>
            <a:avLst/>
            <a:gdLst>
              <a:gd name="connsiteX0" fmla="*/ 0 w 6087332"/>
              <a:gd name="connsiteY0" fmla="*/ 0 h 6858000"/>
              <a:gd name="connsiteX1" fmla="*/ 4874355 w 6087332"/>
              <a:gd name="connsiteY1" fmla="*/ 0 h 6858000"/>
              <a:gd name="connsiteX2" fmla="*/ 4937337 w 6087332"/>
              <a:gd name="connsiteY2" fmla="*/ 69271 h 6858000"/>
              <a:gd name="connsiteX3" fmla="*/ 6087332 w 6087332"/>
              <a:gd name="connsiteY3" fmla="*/ 3429000 h 6858000"/>
              <a:gd name="connsiteX4" fmla="*/ 4937337 w 6087332"/>
              <a:gd name="connsiteY4" fmla="*/ 6788730 h 6858000"/>
              <a:gd name="connsiteX5" fmla="*/ 4874355 w 6087332"/>
              <a:gd name="connsiteY5" fmla="*/ 6858000 h 6858000"/>
              <a:gd name="connsiteX6" fmla="*/ 0 w 6087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7332" h="6858000">
                <a:moveTo>
                  <a:pt x="0" y="0"/>
                </a:moveTo>
                <a:lnTo>
                  <a:pt x="4874355" y="0"/>
                </a:lnTo>
                <a:lnTo>
                  <a:pt x="4937337" y="69271"/>
                </a:lnTo>
                <a:cubicBezTo>
                  <a:pt x="5647863" y="929100"/>
                  <a:pt x="6087332" y="2116944"/>
                  <a:pt x="6087332" y="3429000"/>
                </a:cubicBezTo>
                <a:cubicBezTo>
                  <a:pt x="6087332" y="4741056"/>
                  <a:pt x="5647863" y="5928900"/>
                  <a:pt x="4937337" y="6788730"/>
                </a:cubicBezTo>
                <a:lnTo>
                  <a:pt x="4874355"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073643CE-E9B8-41F5-9ECC-59F28A862ECA}"/>
              </a:ext>
            </a:extLst>
          </p:cNvPr>
          <p:cNvSpPr>
            <a:spLocks noGrp="1"/>
          </p:cNvSpPr>
          <p:nvPr>
            <p:ph type="title"/>
          </p:nvPr>
        </p:nvSpPr>
        <p:spPr>
          <a:xfrm>
            <a:off x="448056" y="859536"/>
            <a:ext cx="4832802" cy="1243584"/>
          </a:xfrm>
        </p:spPr>
        <p:txBody>
          <a:bodyPr vert="horz" lIns="91440" tIns="45720" rIns="91440" bIns="45720" rtlCol="0">
            <a:normAutofit/>
          </a:bodyPr>
          <a:lstStyle/>
          <a:p>
            <a:r>
              <a:rPr lang="en-US" sz="3400" b="1" kern="1200" dirty="0">
                <a:latin typeface="+mj-lt"/>
                <a:ea typeface="+mj-ea"/>
                <a:cs typeface="+mj-cs"/>
              </a:rPr>
              <a:t>County </a:t>
            </a:r>
            <a:r>
              <a:rPr lang="en-US" sz="3400" b="1" kern="1200">
                <a:latin typeface="+mj-lt"/>
                <a:ea typeface="+mj-ea"/>
                <a:cs typeface="+mj-cs"/>
              </a:rPr>
              <a:t>Armagh</a:t>
            </a:r>
            <a:endParaRPr lang="en-US" sz="3400" b="1" kern="1200" dirty="0">
              <a:latin typeface="+mj-lt"/>
              <a:ea typeface="+mj-ea"/>
              <a:cs typeface="+mj-cs"/>
            </a:endParaRPr>
          </a:p>
        </p:txBody>
      </p:sp>
      <p:sp>
        <p:nvSpPr>
          <p:cNvPr id="195" name="Rectangle 194">
            <a:extLst>
              <a:ext uri="{FF2B5EF4-FFF2-40B4-BE49-F238E27FC236}">
                <a16:creationId xmlns:a16="http://schemas.microsoft.com/office/drawing/2014/main" id="{75C56826-D4E5-42ED-8529-079651CB30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52144"/>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96" name="Rectangle 195">
            <a:extLst>
              <a:ext uri="{FF2B5EF4-FFF2-40B4-BE49-F238E27FC236}">
                <a16:creationId xmlns:a16="http://schemas.microsoft.com/office/drawing/2014/main" id="{82095FCE-EF05-4443-B97A-85DEE3A5CA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544" y="2194560"/>
            <a:ext cx="4892040" cy="18288"/>
          </a:xfrm>
          <a:prstGeom prst="rect">
            <a:avLst/>
          </a:prstGeom>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7" name="Rectangle 196">
            <a:extLst>
              <a:ext uri="{FF2B5EF4-FFF2-40B4-BE49-F238E27FC236}">
                <a16:creationId xmlns:a16="http://schemas.microsoft.com/office/drawing/2014/main" id="{CA00AE6B-AA30-4CF8-BA6F-339B780AD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544" y="2194560"/>
            <a:ext cx="4892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6" name="Content Placeholder 5">
            <a:extLst>
              <a:ext uri="{FF2B5EF4-FFF2-40B4-BE49-F238E27FC236}">
                <a16:creationId xmlns:a16="http://schemas.microsoft.com/office/drawing/2014/main" id="{5C27949D-A464-416C-BD39-795F87F8834B}"/>
              </a:ext>
            </a:extLst>
          </p:cNvPr>
          <p:cNvSpPr>
            <a:spLocks noGrp="1"/>
          </p:cNvSpPr>
          <p:nvPr>
            <p:ph idx="1"/>
          </p:nvPr>
        </p:nvSpPr>
        <p:spPr>
          <a:xfrm>
            <a:off x="448056" y="2512611"/>
            <a:ext cx="4832803" cy="3664351"/>
          </a:xfrm>
        </p:spPr>
        <p:txBody>
          <a:bodyPr vert="horz" lIns="91440" tIns="45720" rIns="91440" bIns="45720" rtlCol="0">
            <a:noAutofit/>
          </a:bodyPr>
          <a:lstStyle/>
          <a:p>
            <a:pPr marL="0" indent="0">
              <a:spcAft>
                <a:spcPts val="600"/>
              </a:spcAft>
              <a:buNone/>
            </a:pPr>
            <a:r>
              <a:rPr lang="en-US" sz="1600" dirty="0"/>
              <a:t>County </a:t>
            </a:r>
            <a:r>
              <a:rPr lang="en-US" sz="1600" dirty="0" err="1"/>
              <a:t>Armagh</a:t>
            </a:r>
            <a:r>
              <a:rPr lang="en-US" sz="1600" dirty="0"/>
              <a:t> is in the South of Northern Ireland. </a:t>
            </a:r>
          </a:p>
          <a:p>
            <a:pPr marL="0" indent="0">
              <a:spcAft>
                <a:spcPts val="600"/>
              </a:spcAft>
              <a:buNone/>
            </a:pPr>
            <a:r>
              <a:rPr lang="en-US" sz="1600" b="1" dirty="0"/>
              <a:t>The Orchard County:</a:t>
            </a:r>
          </a:p>
          <a:p>
            <a:pPr marL="0" indent="0">
              <a:spcAft>
                <a:spcPts val="600"/>
              </a:spcAft>
              <a:buNone/>
            </a:pPr>
            <a:r>
              <a:rPr lang="en-US" sz="1600" dirty="0"/>
              <a:t>County </a:t>
            </a:r>
            <a:r>
              <a:rPr lang="en-US" sz="1600" dirty="0" err="1"/>
              <a:t>Armagh</a:t>
            </a:r>
            <a:r>
              <a:rPr lang="en-US" sz="1600" dirty="0"/>
              <a:t> is famous for its many orchards and its applies.  Loughgall is the main apple growing area in County </a:t>
            </a:r>
            <a:r>
              <a:rPr lang="en-US" sz="1600" dirty="0" err="1"/>
              <a:t>Armagh</a:t>
            </a:r>
            <a:r>
              <a:rPr lang="en-US" sz="1600" dirty="0"/>
              <a:t>.  By 1921 the </a:t>
            </a:r>
            <a:r>
              <a:rPr lang="en-US" sz="1600" dirty="0" err="1"/>
              <a:t>Bramley</a:t>
            </a:r>
            <a:r>
              <a:rPr lang="en-US" sz="1600" dirty="0"/>
              <a:t> apple was the main variety of </a:t>
            </a:r>
            <a:r>
              <a:rPr lang="en-US" sz="1600" dirty="0" err="1"/>
              <a:t>applie</a:t>
            </a:r>
            <a:r>
              <a:rPr lang="en-US" sz="1600" dirty="0"/>
              <a:t> grown and today 90% of the apples grown here are </a:t>
            </a:r>
            <a:r>
              <a:rPr lang="en-US" sz="1600" dirty="0" err="1"/>
              <a:t>Bramleys</a:t>
            </a:r>
            <a:r>
              <a:rPr lang="en-US" sz="1600" dirty="0"/>
              <a:t>.</a:t>
            </a:r>
          </a:p>
          <a:p>
            <a:pPr marL="0" indent="0">
              <a:spcAft>
                <a:spcPts val="600"/>
              </a:spcAft>
              <a:buNone/>
            </a:pPr>
            <a:r>
              <a:rPr lang="en-US" sz="1600" b="1" dirty="0"/>
              <a:t>County Town:</a:t>
            </a:r>
          </a:p>
          <a:p>
            <a:pPr marL="0" indent="0">
              <a:spcAft>
                <a:spcPts val="600"/>
              </a:spcAft>
              <a:buNone/>
            </a:pPr>
            <a:r>
              <a:rPr lang="en-US" sz="1600" dirty="0" err="1"/>
              <a:t>Armagh</a:t>
            </a:r>
            <a:r>
              <a:rPr lang="en-US" sz="1600" dirty="0"/>
              <a:t> is the county town and a city in Northern Ireland.  It has two cathedrals and is known for its Georgian architecture.  </a:t>
            </a:r>
            <a:r>
              <a:rPr lang="en-US" sz="1600" dirty="0" err="1"/>
              <a:t>Armagh</a:t>
            </a:r>
            <a:r>
              <a:rPr lang="en-US" sz="1600" dirty="0"/>
              <a:t> was given city status in 1994.  It is the least populated city in Ireland and the 5</a:t>
            </a:r>
            <a:r>
              <a:rPr lang="en-US" sz="1600" baseline="30000" dirty="0"/>
              <a:t>th</a:t>
            </a:r>
            <a:r>
              <a:rPr lang="en-US" sz="1600" dirty="0"/>
              <a:t> smallest in the UK.</a:t>
            </a:r>
          </a:p>
        </p:txBody>
      </p:sp>
    </p:spTree>
    <p:extLst>
      <p:ext uri="{BB962C8B-B14F-4D97-AF65-F5344CB8AC3E}">
        <p14:creationId xmlns:p14="http://schemas.microsoft.com/office/powerpoint/2010/main" val="24205416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7" name="Rectangle 136">
            <a:extLst>
              <a:ext uri="{FF2B5EF4-FFF2-40B4-BE49-F238E27FC236}">
                <a16:creationId xmlns:a16="http://schemas.microsoft.com/office/drawing/2014/main" id="{231BF440-39FA-4087-84CC-2EEC0BBDAF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6" name="Picture 4" descr="Gortin Glen Forest Park (Omagh) - 2020 All You Need to Know Before ...">
            <a:extLst>
              <a:ext uri="{FF2B5EF4-FFF2-40B4-BE49-F238E27FC236}">
                <a16:creationId xmlns:a16="http://schemas.microsoft.com/office/drawing/2014/main" id="{93FE42B7-A463-4BAB-B88D-B72C6B00E0E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1836" r="-2" b="16777"/>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pic>
        <p:nvPicPr>
          <p:cNvPr id="3074" name="Picture 2" descr="Welcome to the Ulster American Folk Park - YouTube">
            <a:extLst>
              <a:ext uri="{FF2B5EF4-FFF2-40B4-BE49-F238E27FC236}">
                <a16:creationId xmlns:a16="http://schemas.microsoft.com/office/drawing/2014/main" id="{CE85A858-8CEE-4EBB-9020-FB4182C9126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6476" r="-2" b="11675"/>
          <a:stretch/>
        </p:blipFill>
        <p:spPr bwMode="auto">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a:noFill/>
          <a:extLst>
            <a:ext uri="{909E8E84-426E-40DD-AFC4-6F175D3DCCD1}">
              <a14:hiddenFill xmlns:a14="http://schemas.microsoft.com/office/drawing/2010/main">
                <a:solidFill>
                  <a:srgbClr val="FFFFFF"/>
                </a:solidFill>
              </a14:hiddenFill>
            </a:ext>
          </a:extLst>
        </p:spPr>
      </p:pic>
      <p:sp useBgFill="1">
        <p:nvSpPr>
          <p:cNvPr id="139" name="Freeform: Shape 138">
            <a:extLst>
              <a:ext uri="{FF2B5EF4-FFF2-40B4-BE49-F238E27FC236}">
                <a16:creationId xmlns:a16="http://schemas.microsoft.com/office/drawing/2014/main" id="{F04E4CBA-303B-48BD-8451-C2701CB0EE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1" cy="6858000"/>
          </a:xfrm>
          <a:custGeom>
            <a:avLst/>
            <a:gdLst>
              <a:gd name="connsiteX0" fmla="*/ 0 w 6096001"/>
              <a:gd name="connsiteY0" fmla="*/ 0 h 6858000"/>
              <a:gd name="connsiteX1" fmla="*/ 4883024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4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4" y="0"/>
                </a:lnTo>
                <a:lnTo>
                  <a:pt x="4946006" y="69271"/>
                </a:lnTo>
                <a:cubicBezTo>
                  <a:pt x="5656532" y="929100"/>
                  <a:pt x="6096001" y="2116944"/>
                  <a:pt x="6096001" y="3429000"/>
                </a:cubicBezTo>
                <a:cubicBezTo>
                  <a:pt x="6096001" y="4741056"/>
                  <a:pt x="5656532" y="5928900"/>
                  <a:pt x="4946006" y="6788730"/>
                </a:cubicBezTo>
                <a:lnTo>
                  <a:pt x="4883024"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41" name="Freeform: Shape 140">
            <a:extLst>
              <a:ext uri="{FF2B5EF4-FFF2-40B4-BE49-F238E27FC236}">
                <a16:creationId xmlns:a16="http://schemas.microsoft.com/office/drawing/2014/main" id="{F6CA58B3-AFCC-4A40-9882-50D508087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7332" cy="6858000"/>
          </a:xfrm>
          <a:custGeom>
            <a:avLst/>
            <a:gdLst>
              <a:gd name="connsiteX0" fmla="*/ 0 w 6087332"/>
              <a:gd name="connsiteY0" fmla="*/ 0 h 6858000"/>
              <a:gd name="connsiteX1" fmla="*/ 4874355 w 6087332"/>
              <a:gd name="connsiteY1" fmla="*/ 0 h 6858000"/>
              <a:gd name="connsiteX2" fmla="*/ 4937337 w 6087332"/>
              <a:gd name="connsiteY2" fmla="*/ 69271 h 6858000"/>
              <a:gd name="connsiteX3" fmla="*/ 6087332 w 6087332"/>
              <a:gd name="connsiteY3" fmla="*/ 3429000 h 6858000"/>
              <a:gd name="connsiteX4" fmla="*/ 4937337 w 6087332"/>
              <a:gd name="connsiteY4" fmla="*/ 6788730 h 6858000"/>
              <a:gd name="connsiteX5" fmla="*/ 4874355 w 6087332"/>
              <a:gd name="connsiteY5" fmla="*/ 6858000 h 6858000"/>
              <a:gd name="connsiteX6" fmla="*/ 0 w 6087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7332" h="6858000">
                <a:moveTo>
                  <a:pt x="0" y="0"/>
                </a:moveTo>
                <a:lnTo>
                  <a:pt x="4874355" y="0"/>
                </a:lnTo>
                <a:lnTo>
                  <a:pt x="4937337" y="69271"/>
                </a:lnTo>
                <a:cubicBezTo>
                  <a:pt x="5647863" y="929100"/>
                  <a:pt x="6087332" y="2116944"/>
                  <a:pt x="6087332" y="3429000"/>
                </a:cubicBezTo>
                <a:cubicBezTo>
                  <a:pt x="6087332" y="4741056"/>
                  <a:pt x="5647863" y="5928900"/>
                  <a:pt x="4937337" y="6788730"/>
                </a:cubicBezTo>
                <a:lnTo>
                  <a:pt x="4874355"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073643CE-E9B8-41F5-9ECC-59F28A862ECA}"/>
              </a:ext>
            </a:extLst>
          </p:cNvPr>
          <p:cNvSpPr>
            <a:spLocks noGrp="1"/>
          </p:cNvSpPr>
          <p:nvPr>
            <p:ph type="title"/>
          </p:nvPr>
        </p:nvSpPr>
        <p:spPr>
          <a:xfrm>
            <a:off x="448056" y="859536"/>
            <a:ext cx="4832802" cy="1243584"/>
          </a:xfrm>
        </p:spPr>
        <p:txBody>
          <a:bodyPr vert="horz" lIns="91440" tIns="45720" rIns="91440" bIns="45720" rtlCol="0">
            <a:normAutofit/>
          </a:bodyPr>
          <a:lstStyle/>
          <a:p>
            <a:r>
              <a:rPr lang="en-US" sz="3400" b="1" kern="1200" dirty="0">
                <a:latin typeface="+mj-lt"/>
                <a:ea typeface="+mj-ea"/>
                <a:cs typeface="+mj-cs"/>
              </a:rPr>
              <a:t>County Tyrone</a:t>
            </a:r>
          </a:p>
        </p:txBody>
      </p:sp>
      <p:sp>
        <p:nvSpPr>
          <p:cNvPr id="143" name="Rectangle 142">
            <a:extLst>
              <a:ext uri="{FF2B5EF4-FFF2-40B4-BE49-F238E27FC236}">
                <a16:creationId xmlns:a16="http://schemas.microsoft.com/office/drawing/2014/main" id="{75C56826-D4E5-42ED-8529-079651CB30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52144"/>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45" name="Rectangle 144">
            <a:extLst>
              <a:ext uri="{FF2B5EF4-FFF2-40B4-BE49-F238E27FC236}">
                <a16:creationId xmlns:a16="http://schemas.microsoft.com/office/drawing/2014/main" id="{82095FCE-EF05-4443-B97A-85DEE3A5CA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544" y="2194560"/>
            <a:ext cx="4892040" cy="18288"/>
          </a:xfrm>
          <a:prstGeom prst="rect">
            <a:avLst/>
          </a:prstGeom>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7" name="Rectangle 146">
            <a:extLst>
              <a:ext uri="{FF2B5EF4-FFF2-40B4-BE49-F238E27FC236}">
                <a16:creationId xmlns:a16="http://schemas.microsoft.com/office/drawing/2014/main" id="{CA00AE6B-AA30-4CF8-BA6F-339B780AD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544" y="2194560"/>
            <a:ext cx="4892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6" name="Content Placeholder 5">
            <a:extLst>
              <a:ext uri="{FF2B5EF4-FFF2-40B4-BE49-F238E27FC236}">
                <a16:creationId xmlns:a16="http://schemas.microsoft.com/office/drawing/2014/main" id="{5C27949D-A464-416C-BD39-795F87F8834B}"/>
              </a:ext>
            </a:extLst>
          </p:cNvPr>
          <p:cNvSpPr>
            <a:spLocks noGrp="1"/>
          </p:cNvSpPr>
          <p:nvPr>
            <p:ph idx="1"/>
          </p:nvPr>
        </p:nvSpPr>
        <p:spPr>
          <a:xfrm>
            <a:off x="448056" y="2512611"/>
            <a:ext cx="4832803" cy="4029558"/>
          </a:xfrm>
        </p:spPr>
        <p:txBody>
          <a:bodyPr vert="horz" lIns="91440" tIns="45720" rIns="91440" bIns="45720" rtlCol="0">
            <a:normAutofit/>
          </a:bodyPr>
          <a:lstStyle/>
          <a:p>
            <a:pPr marL="0" indent="0">
              <a:spcAft>
                <a:spcPts val="600"/>
              </a:spcAft>
              <a:buNone/>
            </a:pPr>
            <a:r>
              <a:rPr lang="en-US" sz="1800" dirty="0"/>
              <a:t>County Tyrone is in the West of Northern Ireland. </a:t>
            </a:r>
          </a:p>
          <a:p>
            <a:pPr marL="0" indent="0">
              <a:spcAft>
                <a:spcPts val="600"/>
              </a:spcAft>
              <a:buNone/>
            </a:pPr>
            <a:r>
              <a:rPr lang="en-US" sz="1800" b="1" dirty="0"/>
              <a:t>O’Neill Country:</a:t>
            </a:r>
          </a:p>
          <a:p>
            <a:pPr marL="0" indent="0">
              <a:spcAft>
                <a:spcPts val="600"/>
              </a:spcAft>
              <a:buNone/>
            </a:pPr>
            <a:r>
              <a:rPr lang="en-US" sz="1800" dirty="0"/>
              <a:t>The nickname for County Tyrone is O’Neill Country.  This is because of the ancient O’Neill clan who ruled the area.  The county town is Omagh.</a:t>
            </a:r>
          </a:p>
          <a:p>
            <a:pPr marL="0" indent="0">
              <a:spcAft>
                <a:spcPts val="600"/>
              </a:spcAft>
              <a:buNone/>
            </a:pPr>
            <a:r>
              <a:rPr lang="en-US" sz="1800" b="1" dirty="0"/>
              <a:t>Famous Places:</a:t>
            </a:r>
          </a:p>
          <a:p>
            <a:pPr>
              <a:spcBef>
                <a:spcPts val="0"/>
              </a:spcBef>
            </a:pPr>
            <a:r>
              <a:rPr lang="en-US" sz="1800" dirty="0"/>
              <a:t>Ulster American Folk Park</a:t>
            </a:r>
          </a:p>
          <a:p>
            <a:pPr>
              <a:spcBef>
                <a:spcPts val="0"/>
              </a:spcBef>
            </a:pPr>
            <a:r>
              <a:rPr lang="en-US" sz="1800" dirty="0" err="1"/>
              <a:t>Todds</a:t>
            </a:r>
            <a:r>
              <a:rPr lang="en-US" sz="1800" dirty="0"/>
              <a:t> Leap Activity Centre</a:t>
            </a:r>
          </a:p>
          <a:p>
            <a:pPr>
              <a:spcBef>
                <a:spcPts val="0"/>
              </a:spcBef>
            </a:pPr>
            <a:r>
              <a:rPr lang="en-US" sz="1800" dirty="0"/>
              <a:t>Hill of the O’Neill and </a:t>
            </a:r>
            <a:r>
              <a:rPr lang="en-US" sz="1800" dirty="0" err="1"/>
              <a:t>Ranfurly</a:t>
            </a:r>
            <a:r>
              <a:rPr lang="en-US" sz="1800" dirty="0"/>
              <a:t> House Arts and Visitor Centre</a:t>
            </a:r>
          </a:p>
          <a:p>
            <a:pPr>
              <a:spcBef>
                <a:spcPts val="0"/>
              </a:spcBef>
            </a:pPr>
            <a:r>
              <a:rPr lang="en-US" sz="1800" dirty="0" err="1"/>
              <a:t>Beaghmore</a:t>
            </a:r>
            <a:r>
              <a:rPr lang="en-US" sz="1800" dirty="0"/>
              <a:t> Stone Circles</a:t>
            </a:r>
          </a:p>
          <a:p>
            <a:pPr>
              <a:spcBef>
                <a:spcPts val="0"/>
              </a:spcBef>
            </a:pPr>
            <a:r>
              <a:rPr lang="en-US" sz="1800" dirty="0" err="1"/>
              <a:t>Gortin</a:t>
            </a:r>
            <a:r>
              <a:rPr lang="en-US" sz="1800" dirty="0"/>
              <a:t> Glen Forest Park</a:t>
            </a:r>
          </a:p>
          <a:p>
            <a:pPr>
              <a:spcBef>
                <a:spcPts val="0"/>
              </a:spcBef>
            </a:pPr>
            <a:endParaRPr lang="en-US" sz="1700" dirty="0"/>
          </a:p>
        </p:txBody>
      </p:sp>
    </p:spTree>
    <p:extLst>
      <p:ext uri="{BB962C8B-B14F-4D97-AF65-F5344CB8AC3E}">
        <p14:creationId xmlns:p14="http://schemas.microsoft.com/office/powerpoint/2010/main" val="41494769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1" name="Rectangle 140">
            <a:extLst>
              <a:ext uri="{FF2B5EF4-FFF2-40B4-BE49-F238E27FC236}">
                <a16:creationId xmlns:a16="http://schemas.microsoft.com/office/drawing/2014/main" id="{231BF440-39FA-4087-84CC-2EEC0BBDAF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104" name="Picture 8" descr="Mussenden Temple, Downhill - Ireland Highlights">
            <a:extLst>
              <a:ext uri="{FF2B5EF4-FFF2-40B4-BE49-F238E27FC236}">
                <a16:creationId xmlns:a16="http://schemas.microsoft.com/office/drawing/2014/main" id="{388D4670-3823-4336-990D-BAFE1E1EA08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3048" r="-2" b="17978"/>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id="{E383481D-7F62-4C58-A41E-77D661D3D8F3}"/>
              </a:ext>
            </a:extLst>
          </p:cNvPr>
          <p:cNvPicPr/>
          <p:nvPr/>
        </p:nvPicPr>
        <p:blipFill rotWithShape="1">
          <a:blip r:embed="rId3" cstate="print">
            <a:extLst>
              <a:ext uri="{28A0092B-C50C-407E-A947-70E740481C1C}">
                <a14:useLocalDpi xmlns:a14="http://schemas.microsoft.com/office/drawing/2010/main" val="0"/>
              </a:ext>
            </a:extLst>
          </a:blip>
          <a:srcRect t="26521" r="1" b="40446"/>
          <a:stretch/>
        </p:blipFill>
        <p:spPr>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p:spPr>
      </p:pic>
      <p:sp useBgFill="1">
        <p:nvSpPr>
          <p:cNvPr id="143" name="Freeform: Shape 142">
            <a:extLst>
              <a:ext uri="{FF2B5EF4-FFF2-40B4-BE49-F238E27FC236}">
                <a16:creationId xmlns:a16="http://schemas.microsoft.com/office/drawing/2014/main" id="{F04E4CBA-303B-48BD-8451-C2701CB0EE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1" cy="6858000"/>
          </a:xfrm>
          <a:custGeom>
            <a:avLst/>
            <a:gdLst>
              <a:gd name="connsiteX0" fmla="*/ 0 w 6096001"/>
              <a:gd name="connsiteY0" fmla="*/ 0 h 6858000"/>
              <a:gd name="connsiteX1" fmla="*/ 4883024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4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4" y="0"/>
                </a:lnTo>
                <a:lnTo>
                  <a:pt x="4946006" y="69271"/>
                </a:lnTo>
                <a:cubicBezTo>
                  <a:pt x="5656532" y="929100"/>
                  <a:pt x="6096001" y="2116944"/>
                  <a:pt x="6096001" y="3429000"/>
                </a:cubicBezTo>
                <a:cubicBezTo>
                  <a:pt x="6096001" y="4741056"/>
                  <a:pt x="5656532" y="5928900"/>
                  <a:pt x="4946006" y="6788730"/>
                </a:cubicBezTo>
                <a:lnTo>
                  <a:pt x="4883024"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45" name="Freeform: Shape 144">
            <a:extLst>
              <a:ext uri="{FF2B5EF4-FFF2-40B4-BE49-F238E27FC236}">
                <a16:creationId xmlns:a16="http://schemas.microsoft.com/office/drawing/2014/main" id="{F6CA58B3-AFCC-4A40-9882-50D508087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7332" cy="6858000"/>
          </a:xfrm>
          <a:custGeom>
            <a:avLst/>
            <a:gdLst>
              <a:gd name="connsiteX0" fmla="*/ 0 w 6087332"/>
              <a:gd name="connsiteY0" fmla="*/ 0 h 6858000"/>
              <a:gd name="connsiteX1" fmla="*/ 4874355 w 6087332"/>
              <a:gd name="connsiteY1" fmla="*/ 0 h 6858000"/>
              <a:gd name="connsiteX2" fmla="*/ 4937337 w 6087332"/>
              <a:gd name="connsiteY2" fmla="*/ 69271 h 6858000"/>
              <a:gd name="connsiteX3" fmla="*/ 6087332 w 6087332"/>
              <a:gd name="connsiteY3" fmla="*/ 3429000 h 6858000"/>
              <a:gd name="connsiteX4" fmla="*/ 4937337 w 6087332"/>
              <a:gd name="connsiteY4" fmla="*/ 6788730 h 6858000"/>
              <a:gd name="connsiteX5" fmla="*/ 4874355 w 6087332"/>
              <a:gd name="connsiteY5" fmla="*/ 6858000 h 6858000"/>
              <a:gd name="connsiteX6" fmla="*/ 0 w 6087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7332" h="6858000">
                <a:moveTo>
                  <a:pt x="0" y="0"/>
                </a:moveTo>
                <a:lnTo>
                  <a:pt x="4874355" y="0"/>
                </a:lnTo>
                <a:lnTo>
                  <a:pt x="4937337" y="69271"/>
                </a:lnTo>
                <a:cubicBezTo>
                  <a:pt x="5647863" y="929100"/>
                  <a:pt x="6087332" y="2116944"/>
                  <a:pt x="6087332" y="3429000"/>
                </a:cubicBezTo>
                <a:cubicBezTo>
                  <a:pt x="6087332" y="4741056"/>
                  <a:pt x="5647863" y="5928900"/>
                  <a:pt x="4937337" y="6788730"/>
                </a:cubicBezTo>
                <a:lnTo>
                  <a:pt x="4874355"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073643CE-E9B8-41F5-9ECC-59F28A862ECA}"/>
              </a:ext>
            </a:extLst>
          </p:cNvPr>
          <p:cNvSpPr>
            <a:spLocks noGrp="1"/>
          </p:cNvSpPr>
          <p:nvPr>
            <p:ph type="title"/>
          </p:nvPr>
        </p:nvSpPr>
        <p:spPr>
          <a:xfrm>
            <a:off x="448056" y="859536"/>
            <a:ext cx="4832802" cy="1243584"/>
          </a:xfrm>
        </p:spPr>
        <p:txBody>
          <a:bodyPr vert="horz" lIns="91440" tIns="45720" rIns="91440" bIns="45720" rtlCol="0">
            <a:normAutofit/>
          </a:bodyPr>
          <a:lstStyle/>
          <a:p>
            <a:r>
              <a:rPr lang="en-US" sz="3400" b="1" kern="1200">
                <a:latin typeface="+mj-lt"/>
                <a:ea typeface="+mj-ea"/>
                <a:cs typeface="+mj-cs"/>
              </a:rPr>
              <a:t>County Londonderry</a:t>
            </a:r>
            <a:endParaRPr lang="en-US" sz="3400" b="1" kern="1200" dirty="0">
              <a:latin typeface="+mj-lt"/>
              <a:ea typeface="+mj-ea"/>
              <a:cs typeface="+mj-cs"/>
            </a:endParaRPr>
          </a:p>
        </p:txBody>
      </p:sp>
      <p:sp>
        <p:nvSpPr>
          <p:cNvPr id="147" name="Rectangle 146">
            <a:extLst>
              <a:ext uri="{FF2B5EF4-FFF2-40B4-BE49-F238E27FC236}">
                <a16:creationId xmlns:a16="http://schemas.microsoft.com/office/drawing/2014/main" id="{75C56826-D4E5-42ED-8529-079651CB30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52144"/>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49" name="Rectangle 148">
            <a:extLst>
              <a:ext uri="{FF2B5EF4-FFF2-40B4-BE49-F238E27FC236}">
                <a16:creationId xmlns:a16="http://schemas.microsoft.com/office/drawing/2014/main" id="{82095FCE-EF05-4443-B97A-85DEE3A5CA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544" y="2194560"/>
            <a:ext cx="4892040" cy="18288"/>
          </a:xfrm>
          <a:prstGeom prst="rect">
            <a:avLst/>
          </a:prstGeom>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1" name="Rectangle 150">
            <a:extLst>
              <a:ext uri="{FF2B5EF4-FFF2-40B4-BE49-F238E27FC236}">
                <a16:creationId xmlns:a16="http://schemas.microsoft.com/office/drawing/2014/main" id="{CA00AE6B-AA30-4CF8-BA6F-339B780AD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544" y="2194560"/>
            <a:ext cx="4892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6" name="Content Placeholder 5">
            <a:extLst>
              <a:ext uri="{FF2B5EF4-FFF2-40B4-BE49-F238E27FC236}">
                <a16:creationId xmlns:a16="http://schemas.microsoft.com/office/drawing/2014/main" id="{5C27949D-A464-416C-BD39-795F87F8834B}"/>
              </a:ext>
            </a:extLst>
          </p:cNvPr>
          <p:cNvSpPr>
            <a:spLocks noGrp="1"/>
          </p:cNvSpPr>
          <p:nvPr>
            <p:ph idx="1"/>
          </p:nvPr>
        </p:nvSpPr>
        <p:spPr>
          <a:xfrm>
            <a:off x="448056" y="2512611"/>
            <a:ext cx="4832803" cy="4004303"/>
          </a:xfrm>
        </p:spPr>
        <p:txBody>
          <a:bodyPr vert="horz" lIns="91440" tIns="45720" rIns="91440" bIns="45720" rtlCol="0">
            <a:noAutofit/>
          </a:bodyPr>
          <a:lstStyle/>
          <a:p>
            <a:pPr marL="0" indent="0">
              <a:spcAft>
                <a:spcPts val="600"/>
              </a:spcAft>
              <a:buNone/>
            </a:pPr>
            <a:r>
              <a:rPr lang="en-US" sz="1600" dirty="0"/>
              <a:t>County Londonderry is in the Northwest of Northern Ireland. </a:t>
            </a:r>
          </a:p>
          <a:p>
            <a:pPr marL="0" indent="0">
              <a:spcAft>
                <a:spcPts val="600"/>
              </a:spcAft>
              <a:buNone/>
            </a:pPr>
            <a:r>
              <a:rPr lang="en-US" sz="1600" b="1" dirty="0"/>
              <a:t>Oak Leaf County:</a:t>
            </a:r>
          </a:p>
          <a:p>
            <a:pPr marL="0" indent="0">
              <a:spcAft>
                <a:spcPts val="600"/>
              </a:spcAft>
              <a:buNone/>
            </a:pPr>
            <a:r>
              <a:rPr lang="en-US" sz="1600" dirty="0"/>
              <a:t>The nickname for County Londonderry is Oak Leaf County because the word Derry comes from the Irish word </a:t>
            </a:r>
            <a:r>
              <a:rPr lang="en-US" sz="1600" dirty="0" err="1"/>
              <a:t>Doire</a:t>
            </a:r>
            <a:r>
              <a:rPr lang="en-US" sz="1600" dirty="0"/>
              <a:t> which means Oaktree.  London was added to the name of the city and the county by King James I in 1613. The county flower is the Purple Saxifrage.</a:t>
            </a:r>
          </a:p>
          <a:p>
            <a:pPr marL="0" indent="0">
              <a:spcAft>
                <a:spcPts val="600"/>
              </a:spcAft>
              <a:buNone/>
            </a:pPr>
            <a:r>
              <a:rPr lang="en-US" sz="1600" b="1" dirty="0"/>
              <a:t>Londonderry City:</a:t>
            </a:r>
          </a:p>
          <a:p>
            <a:pPr marL="0" indent="0">
              <a:spcAft>
                <a:spcPts val="600"/>
              </a:spcAft>
              <a:buNone/>
            </a:pPr>
            <a:r>
              <a:rPr lang="en-US" sz="1600" dirty="0"/>
              <a:t>Londonderry is the 4</a:t>
            </a:r>
            <a:r>
              <a:rPr lang="en-US" sz="1600" baseline="30000" dirty="0"/>
              <a:t>th</a:t>
            </a:r>
            <a:r>
              <a:rPr lang="en-US" sz="1600" dirty="0"/>
              <a:t> biggest city in the whole of Ireland.  It is also very old and is the only remaining completely walled city in Ireland.  You can walk right around the city on the top of the walls.</a:t>
            </a:r>
          </a:p>
        </p:txBody>
      </p:sp>
    </p:spTree>
    <p:extLst>
      <p:ext uri="{BB962C8B-B14F-4D97-AF65-F5344CB8AC3E}">
        <p14:creationId xmlns:p14="http://schemas.microsoft.com/office/powerpoint/2010/main" val="6134080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5" name="Rectangle 134">
            <a:extLst>
              <a:ext uri="{FF2B5EF4-FFF2-40B4-BE49-F238E27FC236}">
                <a16:creationId xmlns:a16="http://schemas.microsoft.com/office/drawing/2014/main" id="{231BF440-39FA-4087-84CC-2EEC0BBDAF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The Dark Hedges of Northern Ireland - All you Need to Know">
            <a:extLst>
              <a:ext uri="{FF2B5EF4-FFF2-40B4-BE49-F238E27FC236}">
                <a16:creationId xmlns:a16="http://schemas.microsoft.com/office/drawing/2014/main" id="{FC3546D5-3B4A-456B-B5CE-B0854B24403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1028" r="-2" b="-2"/>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pic>
        <p:nvPicPr>
          <p:cNvPr id="13" name="Picture 12" descr="Five rescued from two boats off Rathlin Island - The Irish News">
            <a:extLst>
              <a:ext uri="{FF2B5EF4-FFF2-40B4-BE49-F238E27FC236}">
                <a16:creationId xmlns:a16="http://schemas.microsoft.com/office/drawing/2014/main" id="{739AEF0D-3BF2-4A8A-B175-5E2B2050530F}"/>
              </a:ext>
            </a:extLst>
          </p:cNvPr>
          <p:cNvPicPr/>
          <p:nvPr/>
        </p:nvPicPr>
        <p:blipFill rotWithShape="1">
          <a:blip r:embed="rId3" cstate="print">
            <a:extLst>
              <a:ext uri="{28A0092B-C50C-407E-A947-70E740481C1C}">
                <a14:useLocalDpi xmlns:a14="http://schemas.microsoft.com/office/drawing/2010/main" val="0"/>
              </a:ext>
            </a:extLst>
          </a:blip>
          <a:srcRect t="27211" r="-2" b="-2"/>
          <a:stretch/>
        </p:blipFill>
        <p:spPr bwMode="auto">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a:noFill/>
        </p:spPr>
      </p:pic>
      <p:sp useBgFill="1">
        <p:nvSpPr>
          <p:cNvPr id="137" name="Freeform: Shape 136">
            <a:extLst>
              <a:ext uri="{FF2B5EF4-FFF2-40B4-BE49-F238E27FC236}">
                <a16:creationId xmlns:a16="http://schemas.microsoft.com/office/drawing/2014/main" id="{F04E4CBA-303B-48BD-8451-C2701CB0EE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1" cy="6858000"/>
          </a:xfrm>
          <a:custGeom>
            <a:avLst/>
            <a:gdLst>
              <a:gd name="connsiteX0" fmla="*/ 0 w 6096001"/>
              <a:gd name="connsiteY0" fmla="*/ 0 h 6858000"/>
              <a:gd name="connsiteX1" fmla="*/ 4883024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4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4" y="0"/>
                </a:lnTo>
                <a:lnTo>
                  <a:pt x="4946006" y="69271"/>
                </a:lnTo>
                <a:cubicBezTo>
                  <a:pt x="5656532" y="929100"/>
                  <a:pt x="6096001" y="2116944"/>
                  <a:pt x="6096001" y="3429000"/>
                </a:cubicBezTo>
                <a:cubicBezTo>
                  <a:pt x="6096001" y="4741056"/>
                  <a:pt x="5656532" y="5928900"/>
                  <a:pt x="4946006" y="6788730"/>
                </a:cubicBezTo>
                <a:lnTo>
                  <a:pt x="4883024"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9" name="Freeform: Shape 138">
            <a:extLst>
              <a:ext uri="{FF2B5EF4-FFF2-40B4-BE49-F238E27FC236}">
                <a16:creationId xmlns:a16="http://schemas.microsoft.com/office/drawing/2014/main" id="{F6CA58B3-AFCC-4A40-9882-50D508087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7332" cy="6858000"/>
          </a:xfrm>
          <a:custGeom>
            <a:avLst/>
            <a:gdLst>
              <a:gd name="connsiteX0" fmla="*/ 0 w 6087332"/>
              <a:gd name="connsiteY0" fmla="*/ 0 h 6858000"/>
              <a:gd name="connsiteX1" fmla="*/ 4874355 w 6087332"/>
              <a:gd name="connsiteY1" fmla="*/ 0 h 6858000"/>
              <a:gd name="connsiteX2" fmla="*/ 4937337 w 6087332"/>
              <a:gd name="connsiteY2" fmla="*/ 69271 h 6858000"/>
              <a:gd name="connsiteX3" fmla="*/ 6087332 w 6087332"/>
              <a:gd name="connsiteY3" fmla="*/ 3429000 h 6858000"/>
              <a:gd name="connsiteX4" fmla="*/ 4937337 w 6087332"/>
              <a:gd name="connsiteY4" fmla="*/ 6788730 h 6858000"/>
              <a:gd name="connsiteX5" fmla="*/ 4874355 w 6087332"/>
              <a:gd name="connsiteY5" fmla="*/ 6858000 h 6858000"/>
              <a:gd name="connsiteX6" fmla="*/ 0 w 6087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7332" h="6858000">
                <a:moveTo>
                  <a:pt x="0" y="0"/>
                </a:moveTo>
                <a:lnTo>
                  <a:pt x="4874355" y="0"/>
                </a:lnTo>
                <a:lnTo>
                  <a:pt x="4937337" y="69271"/>
                </a:lnTo>
                <a:cubicBezTo>
                  <a:pt x="5647863" y="929100"/>
                  <a:pt x="6087332" y="2116944"/>
                  <a:pt x="6087332" y="3429000"/>
                </a:cubicBezTo>
                <a:cubicBezTo>
                  <a:pt x="6087332" y="4741056"/>
                  <a:pt x="5647863" y="5928900"/>
                  <a:pt x="4937337" y="6788730"/>
                </a:cubicBezTo>
                <a:lnTo>
                  <a:pt x="4874355"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073643CE-E9B8-41F5-9ECC-59F28A862ECA}"/>
              </a:ext>
            </a:extLst>
          </p:cNvPr>
          <p:cNvSpPr>
            <a:spLocks noGrp="1"/>
          </p:cNvSpPr>
          <p:nvPr>
            <p:ph type="title"/>
          </p:nvPr>
        </p:nvSpPr>
        <p:spPr>
          <a:xfrm>
            <a:off x="448056" y="859536"/>
            <a:ext cx="4832802" cy="1243584"/>
          </a:xfrm>
        </p:spPr>
        <p:txBody>
          <a:bodyPr vert="horz" lIns="91440" tIns="45720" rIns="91440" bIns="45720" rtlCol="0">
            <a:normAutofit/>
          </a:bodyPr>
          <a:lstStyle/>
          <a:p>
            <a:r>
              <a:rPr lang="en-US" sz="3400" b="1" kern="1200" dirty="0">
                <a:latin typeface="+mj-lt"/>
                <a:ea typeface="+mj-ea"/>
                <a:cs typeface="+mj-cs"/>
              </a:rPr>
              <a:t>County Antrim</a:t>
            </a:r>
          </a:p>
        </p:txBody>
      </p:sp>
      <p:sp>
        <p:nvSpPr>
          <p:cNvPr id="141" name="Rectangle 140">
            <a:extLst>
              <a:ext uri="{FF2B5EF4-FFF2-40B4-BE49-F238E27FC236}">
                <a16:creationId xmlns:a16="http://schemas.microsoft.com/office/drawing/2014/main" id="{75C56826-D4E5-42ED-8529-079651CB30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52144"/>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43" name="Rectangle 142">
            <a:extLst>
              <a:ext uri="{FF2B5EF4-FFF2-40B4-BE49-F238E27FC236}">
                <a16:creationId xmlns:a16="http://schemas.microsoft.com/office/drawing/2014/main" id="{82095FCE-EF05-4443-B97A-85DEE3A5CA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544" y="2194560"/>
            <a:ext cx="4892040" cy="18288"/>
          </a:xfrm>
          <a:prstGeom prst="rect">
            <a:avLst/>
          </a:prstGeom>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5" name="Rectangle 144">
            <a:extLst>
              <a:ext uri="{FF2B5EF4-FFF2-40B4-BE49-F238E27FC236}">
                <a16:creationId xmlns:a16="http://schemas.microsoft.com/office/drawing/2014/main" id="{CA00AE6B-AA30-4CF8-BA6F-339B780AD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544" y="2194560"/>
            <a:ext cx="4892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6" name="Content Placeholder 5">
            <a:extLst>
              <a:ext uri="{FF2B5EF4-FFF2-40B4-BE49-F238E27FC236}">
                <a16:creationId xmlns:a16="http://schemas.microsoft.com/office/drawing/2014/main" id="{5C27949D-A464-416C-BD39-795F87F8834B}"/>
              </a:ext>
            </a:extLst>
          </p:cNvPr>
          <p:cNvSpPr>
            <a:spLocks noGrp="1"/>
          </p:cNvSpPr>
          <p:nvPr>
            <p:ph idx="1"/>
          </p:nvPr>
        </p:nvSpPr>
        <p:spPr>
          <a:xfrm>
            <a:off x="448056" y="2512611"/>
            <a:ext cx="4832803" cy="4073101"/>
          </a:xfrm>
        </p:spPr>
        <p:txBody>
          <a:bodyPr vert="horz" lIns="91440" tIns="45720" rIns="91440" bIns="45720" rtlCol="0">
            <a:normAutofit/>
          </a:bodyPr>
          <a:lstStyle/>
          <a:p>
            <a:pPr marL="0" indent="0">
              <a:spcAft>
                <a:spcPts val="600"/>
              </a:spcAft>
              <a:buNone/>
            </a:pPr>
            <a:r>
              <a:rPr lang="en-US" sz="1600" dirty="0"/>
              <a:t>County Antrim is in the Northeast of Northern Ireland.  It has a very beautiful coast and many people visit here from all over the world.</a:t>
            </a:r>
          </a:p>
          <a:p>
            <a:pPr marL="0" indent="0">
              <a:spcAft>
                <a:spcPts val="600"/>
              </a:spcAft>
              <a:buNone/>
            </a:pPr>
            <a:r>
              <a:rPr lang="en-US" sz="1600" b="1" dirty="0"/>
              <a:t>The Glens County:</a:t>
            </a:r>
          </a:p>
          <a:p>
            <a:pPr marL="0" indent="0">
              <a:spcAft>
                <a:spcPts val="600"/>
              </a:spcAft>
              <a:buNone/>
            </a:pPr>
            <a:r>
              <a:rPr lang="en-US" sz="1600" dirty="0"/>
              <a:t>A glen is another word for a valley.  The Glens of Antrim is known for its nine glens.  </a:t>
            </a:r>
            <a:r>
              <a:rPr lang="en-US" sz="1600" dirty="0" err="1"/>
              <a:t>Glenoe</a:t>
            </a:r>
            <a:r>
              <a:rPr lang="en-US" sz="1600" dirty="0"/>
              <a:t> Waterfall is one of the most beautiful waterfalls in Northern Ireland and it is in a small glen near the village of </a:t>
            </a:r>
            <a:r>
              <a:rPr lang="en-US" sz="1600" dirty="0" err="1"/>
              <a:t>Glenoe</a:t>
            </a:r>
            <a:r>
              <a:rPr lang="en-US" sz="1600" dirty="0"/>
              <a:t>.</a:t>
            </a:r>
          </a:p>
          <a:p>
            <a:pPr marL="0" indent="0">
              <a:spcAft>
                <a:spcPts val="600"/>
              </a:spcAft>
              <a:buNone/>
            </a:pPr>
            <a:r>
              <a:rPr lang="en-US" sz="1600" b="1" dirty="0"/>
              <a:t>Famous places:</a:t>
            </a:r>
          </a:p>
          <a:p>
            <a:pPr marL="0" indent="0">
              <a:spcAft>
                <a:spcPts val="600"/>
              </a:spcAft>
              <a:buNone/>
            </a:pPr>
            <a:r>
              <a:rPr lang="en-US" sz="1600" dirty="0"/>
              <a:t>The top 10 places to visit are: Bushmills Distillery, </a:t>
            </a:r>
            <a:r>
              <a:rPr lang="en-US" sz="1600" dirty="0" err="1"/>
              <a:t>Rathlin</a:t>
            </a:r>
            <a:r>
              <a:rPr lang="en-US" sz="1600" dirty="0"/>
              <a:t> Island, Crumlin Road </a:t>
            </a:r>
            <a:r>
              <a:rPr lang="en-US" sz="1600" dirty="0" err="1"/>
              <a:t>Gaol</a:t>
            </a:r>
            <a:r>
              <a:rPr lang="en-US" sz="1600" dirty="0"/>
              <a:t>, </a:t>
            </a:r>
            <a:r>
              <a:rPr lang="en-US" sz="1600" dirty="0" err="1"/>
              <a:t>Glenoe</a:t>
            </a:r>
            <a:r>
              <a:rPr lang="en-US" sz="1600" dirty="0"/>
              <a:t> Waterfall, </a:t>
            </a:r>
            <a:r>
              <a:rPr lang="en-US" sz="1600" dirty="0" err="1"/>
              <a:t>Carrickfergus</a:t>
            </a:r>
            <a:r>
              <a:rPr lang="en-US" sz="1600" dirty="0"/>
              <a:t> Castle, The Dark Hedges, Causeway Coastal Route, Dunluce Castle, </a:t>
            </a:r>
            <a:r>
              <a:rPr lang="en-US" sz="1600" dirty="0" err="1"/>
              <a:t>Carrik</a:t>
            </a:r>
            <a:r>
              <a:rPr lang="en-US" sz="1600" dirty="0"/>
              <a:t> a rede rope bridge and the Giants Causeway.</a:t>
            </a:r>
          </a:p>
        </p:txBody>
      </p:sp>
    </p:spTree>
    <p:extLst>
      <p:ext uri="{BB962C8B-B14F-4D97-AF65-F5344CB8AC3E}">
        <p14:creationId xmlns:p14="http://schemas.microsoft.com/office/powerpoint/2010/main" val="25499849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2" name="Rectangle 191">
            <a:extLst>
              <a:ext uri="{FF2B5EF4-FFF2-40B4-BE49-F238E27FC236}">
                <a16:creationId xmlns:a16="http://schemas.microsoft.com/office/drawing/2014/main" id="{231BF440-39FA-4087-84CC-2EEC0BBDAF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descr="Stile over the Mourne Wall near... © Rossographer :: Geograph Ireland">
            <a:extLst>
              <a:ext uri="{FF2B5EF4-FFF2-40B4-BE49-F238E27FC236}">
                <a16:creationId xmlns:a16="http://schemas.microsoft.com/office/drawing/2014/main" id="{75FDD02F-5E77-4D21-8D9A-D0FFA7364B2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4469" r="-2" b="4952"/>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pic>
        <p:nvPicPr>
          <p:cNvPr id="6148" name="Picture 4" descr="Mourne Mountains - 8 Day ⋆ Walking Hiking">
            <a:extLst>
              <a:ext uri="{FF2B5EF4-FFF2-40B4-BE49-F238E27FC236}">
                <a16:creationId xmlns:a16="http://schemas.microsoft.com/office/drawing/2014/main" id="{7D619546-2506-454B-B3B1-ED27ABAC690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2" b="2560"/>
          <a:stretch/>
        </p:blipFill>
        <p:spPr bwMode="auto">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a:noFill/>
          <a:extLst>
            <a:ext uri="{909E8E84-426E-40DD-AFC4-6F175D3DCCD1}">
              <a14:hiddenFill xmlns:a14="http://schemas.microsoft.com/office/drawing/2010/main">
                <a:solidFill>
                  <a:srgbClr val="FFFFFF"/>
                </a:solidFill>
              </a14:hiddenFill>
            </a:ext>
          </a:extLst>
        </p:spPr>
      </p:pic>
      <p:sp useBgFill="1">
        <p:nvSpPr>
          <p:cNvPr id="193" name="Freeform: Shape 192">
            <a:extLst>
              <a:ext uri="{FF2B5EF4-FFF2-40B4-BE49-F238E27FC236}">
                <a16:creationId xmlns:a16="http://schemas.microsoft.com/office/drawing/2014/main" id="{F04E4CBA-303B-48BD-8451-C2701CB0EE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1" cy="6858000"/>
          </a:xfrm>
          <a:custGeom>
            <a:avLst/>
            <a:gdLst>
              <a:gd name="connsiteX0" fmla="*/ 0 w 6096001"/>
              <a:gd name="connsiteY0" fmla="*/ 0 h 6858000"/>
              <a:gd name="connsiteX1" fmla="*/ 4883024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4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4" y="0"/>
                </a:lnTo>
                <a:lnTo>
                  <a:pt x="4946006" y="69271"/>
                </a:lnTo>
                <a:cubicBezTo>
                  <a:pt x="5656532" y="929100"/>
                  <a:pt x="6096001" y="2116944"/>
                  <a:pt x="6096001" y="3429000"/>
                </a:cubicBezTo>
                <a:cubicBezTo>
                  <a:pt x="6096001" y="4741056"/>
                  <a:pt x="5656532" y="5928900"/>
                  <a:pt x="4946006" y="6788730"/>
                </a:cubicBezTo>
                <a:lnTo>
                  <a:pt x="4883024"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94" name="Freeform: Shape 193">
            <a:extLst>
              <a:ext uri="{FF2B5EF4-FFF2-40B4-BE49-F238E27FC236}">
                <a16:creationId xmlns:a16="http://schemas.microsoft.com/office/drawing/2014/main" id="{F6CA58B3-AFCC-4A40-9882-50D508087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7332" cy="6858000"/>
          </a:xfrm>
          <a:custGeom>
            <a:avLst/>
            <a:gdLst>
              <a:gd name="connsiteX0" fmla="*/ 0 w 6087332"/>
              <a:gd name="connsiteY0" fmla="*/ 0 h 6858000"/>
              <a:gd name="connsiteX1" fmla="*/ 4874355 w 6087332"/>
              <a:gd name="connsiteY1" fmla="*/ 0 h 6858000"/>
              <a:gd name="connsiteX2" fmla="*/ 4937337 w 6087332"/>
              <a:gd name="connsiteY2" fmla="*/ 69271 h 6858000"/>
              <a:gd name="connsiteX3" fmla="*/ 6087332 w 6087332"/>
              <a:gd name="connsiteY3" fmla="*/ 3429000 h 6858000"/>
              <a:gd name="connsiteX4" fmla="*/ 4937337 w 6087332"/>
              <a:gd name="connsiteY4" fmla="*/ 6788730 h 6858000"/>
              <a:gd name="connsiteX5" fmla="*/ 4874355 w 6087332"/>
              <a:gd name="connsiteY5" fmla="*/ 6858000 h 6858000"/>
              <a:gd name="connsiteX6" fmla="*/ 0 w 6087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7332" h="6858000">
                <a:moveTo>
                  <a:pt x="0" y="0"/>
                </a:moveTo>
                <a:lnTo>
                  <a:pt x="4874355" y="0"/>
                </a:lnTo>
                <a:lnTo>
                  <a:pt x="4937337" y="69271"/>
                </a:lnTo>
                <a:cubicBezTo>
                  <a:pt x="5647863" y="929100"/>
                  <a:pt x="6087332" y="2116944"/>
                  <a:pt x="6087332" y="3429000"/>
                </a:cubicBezTo>
                <a:cubicBezTo>
                  <a:pt x="6087332" y="4741056"/>
                  <a:pt x="5647863" y="5928900"/>
                  <a:pt x="4937337" y="6788730"/>
                </a:cubicBezTo>
                <a:lnTo>
                  <a:pt x="4874355"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073643CE-E9B8-41F5-9ECC-59F28A862ECA}"/>
              </a:ext>
            </a:extLst>
          </p:cNvPr>
          <p:cNvSpPr>
            <a:spLocks noGrp="1"/>
          </p:cNvSpPr>
          <p:nvPr>
            <p:ph type="title"/>
          </p:nvPr>
        </p:nvSpPr>
        <p:spPr>
          <a:xfrm>
            <a:off x="448056" y="859536"/>
            <a:ext cx="4832802" cy="1243584"/>
          </a:xfrm>
        </p:spPr>
        <p:txBody>
          <a:bodyPr vert="horz" lIns="91440" tIns="45720" rIns="91440" bIns="45720" rtlCol="0">
            <a:normAutofit/>
          </a:bodyPr>
          <a:lstStyle/>
          <a:p>
            <a:r>
              <a:rPr lang="en-US" sz="3400" b="1" kern="1200" dirty="0">
                <a:latin typeface="+mj-lt"/>
                <a:ea typeface="+mj-ea"/>
                <a:cs typeface="+mj-cs"/>
              </a:rPr>
              <a:t>County Down</a:t>
            </a:r>
          </a:p>
        </p:txBody>
      </p:sp>
      <p:sp>
        <p:nvSpPr>
          <p:cNvPr id="195" name="Rectangle 194">
            <a:extLst>
              <a:ext uri="{FF2B5EF4-FFF2-40B4-BE49-F238E27FC236}">
                <a16:creationId xmlns:a16="http://schemas.microsoft.com/office/drawing/2014/main" id="{75C56826-D4E5-42ED-8529-079651CB30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52144"/>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96" name="Rectangle 195">
            <a:extLst>
              <a:ext uri="{FF2B5EF4-FFF2-40B4-BE49-F238E27FC236}">
                <a16:creationId xmlns:a16="http://schemas.microsoft.com/office/drawing/2014/main" id="{82095FCE-EF05-4443-B97A-85DEE3A5CA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544" y="2194560"/>
            <a:ext cx="4892040" cy="18288"/>
          </a:xfrm>
          <a:prstGeom prst="rect">
            <a:avLst/>
          </a:prstGeom>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7" name="Rectangle 196">
            <a:extLst>
              <a:ext uri="{FF2B5EF4-FFF2-40B4-BE49-F238E27FC236}">
                <a16:creationId xmlns:a16="http://schemas.microsoft.com/office/drawing/2014/main" id="{CA00AE6B-AA30-4CF8-BA6F-339B780AD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544" y="2194560"/>
            <a:ext cx="4892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6" name="Content Placeholder 5">
            <a:extLst>
              <a:ext uri="{FF2B5EF4-FFF2-40B4-BE49-F238E27FC236}">
                <a16:creationId xmlns:a16="http://schemas.microsoft.com/office/drawing/2014/main" id="{5C27949D-A464-416C-BD39-795F87F8834B}"/>
              </a:ext>
            </a:extLst>
          </p:cNvPr>
          <p:cNvSpPr>
            <a:spLocks noGrp="1"/>
          </p:cNvSpPr>
          <p:nvPr>
            <p:ph idx="1"/>
          </p:nvPr>
        </p:nvSpPr>
        <p:spPr>
          <a:xfrm>
            <a:off x="448056" y="2512611"/>
            <a:ext cx="4832803" cy="3664351"/>
          </a:xfrm>
        </p:spPr>
        <p:txBody>
          <a:bodyPr vert="horz" lIns="91440" tIns="45720" rIns="91440" bIns="45720" rtlCol="0">
            <a:normAutofit/>
          </a:bodyPr>
          <a:lstStyle/>
          <a:p>
            <a:pPr marL="0" indent="0">
              <a:spcAft>
                <a:spcPts val="600"/>
              </a:spcAft>
              <a:buNone/>
            </a:pPr>
            <a:r>
              <a:rPr lang="en-US" sz="1600" dirty="0"/>
              <a:t>County Down is in the East of Northern Ireland.  The coastline goes from Belfast Lough to Carlingford Lough. </a:t>
            </a:r>
          </a:p>
          <a:p>
            <a:pPr marL="0" indent="0">
              <a:spcAft>
                <a:spcPts val="600"/>
              </a:spcAft>
              <a:buNone/>
            </a:pPr>
            <a:r>
              <a:rPr lang="en-US" sz="1600" b="1" dirty="0"/>
              <a:t>Mourne Mountains and Mourne Wall:</a:t>
            </a:r>
          </a:p>
          <a:p>
            <a:pPr marL="0" indent="0">
              <a:spcAft>
                <a:spcPts val="600"/>
              </a:spcAft>
              <a:buNone/>
            </a:pPr>
            <a:r>
              <a:rPr lang="en-US" sz="1600" dirty="0"/>
              <a:t>The Mourne Mountains are an area of outstanding natural beauty in County Down.  The includes some of the highest mountains in Northern Ireland.  The highest mountain is </a:t>
            </a:r>
            <a:r>
              <a:rPr lang="en-US" sz="1600" dirty="0" err="1"/>
              <a:t>Slieve</a:t>
            </a:r>
            <a:r>
              <a:rPr lang="en-US" sz="1600" dirty="0"/>
              <a:t> </a:t>
            </a:r>
            <a:r>
              <a:rPr lang="en-US" sz="1600" dirty="0" err="1"/>
              <a:t>Donard</a:t>
            </a:r>
            <a:r>
              <a:rPr lang="en-US" sz="1600" dirty="0"/>
              <a:t> which is 2,790 ft high.</a:t>
            </a:r>
          </a:p>
          <a:p>
            <a:pPr marL="0" indent="0">
              <a:spcAft>
                <a:spcPts val="600"/>
              </a:spcAft>
              <a:buNone/>
            </a:pPr>
            <a:r>
              <a:rPr lang="en-US" sz="1600" dirty="0"/>
              <a:t>The Mourne Wall is a dry stone wall which is 19.5 miles long and goes over 15 peaks.  It was started in 1904 and finished in 1922.  It is a listed building even though it is not a building.  The wall was built to keep cattle and sheep away from the water in Silent Valley, a reservoir owned by NI Water. </a:t>
            </a:r>
          </a:p>
        </p:txBody>
      </p:sp>
    </p:spTree>
    <p:extLst>
      <p:ext uri="{BB962C8B-B14F-4D97-AF65-F5344CB8AC3E}">
        <p14:creationId xmlns:p14="http://schemas.microsoft.com/office/powerpoint/2010/main" val="40309407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3643CE-E9B8-41F5-9ECC-59F28A862ECA}"/>
              </a:ext>
            </a:extLst>
          </p:cNvPr>
          <p:cNvSpPr>
            <a:spLocks noGrp="1"/>
          </p:cNvSpPr>
          <p:nvPr>
            <p:ph type="title"/>
          </p:nvPr>
        </p:nvSpPr>
        <p:spPr>
          <a:xfrm>
            <a:off x="762000" y="400659"/>
            <a:ext cx="5314536" cy="1325563"/>
          </a:xfrm>
        </p:spPr>
        <p:txBody>
          <a:bodyPr vert="horz" lIns="91440" tIns="45720" rIns="91440" bIns="45720" rtlCol="0">
            <a:normAutofit/>
          </a:bodyPr>
          <a:lstStyle/>
          <a:p>
            <a:r>
              <a:rPr lang="en-US" b="1" dirty="0"/>
              <a:t>Lough </a:t>
            </a:r>
            <a:r>
              <a:rPr lang="en-US" b="1" dirty="0" err="1"/>
              <a:t>Neagh</a:t>
            </a:r>
            <a:r>
              <a:rPr lang="en-US" b="1" dirty="0"/>
              <a:t> </a:t>
            </a:r>
            <a:endParaRPr lang="en-US" b="1" kern="1200" dirty="0">
              <a:latin typeface="+mj-lt"/>
              <a:ea typeface="+mj-ea"/>
              <a:cs typeface="+mj-cs"/>
            </a:endParaRPr>
          </a:p>
        </p:txBody>
      </p:sp>
      <p:sp>
        <p:nvSpPr>
          <p:cNvPr id="6" name="Content Placeholder 5">
            <a:extLst>
              <a:ext uri="{FF2B5EF4-FFF2-40B4-BE49-F238E27FC236}">
                <a16:creationId xmlns:a16="http://schemas.microsoft.com/office/drawing/2014/main" id="{5C27949D-A464-416C-BD39-795F87F8834B}"/>
              </a:ext>
            </a:extLst>
          </p:cNvPr>
          <p:cNvSpPr>
            <a:spLocks noGrp="1"/>
          </p:cNvSpPr>
          <p:nvPr>
            <p:ph idx="1"/>
          </p:nvPr>
        </p:nvSpPr>
        <p:spPr>
          <a:xfrm>
            <a:off x="762000" y="1785989"/>
            <a:ext cx="5820780" cy="4462412"/>
          </a:xfrm>
        </p:spPr>
        <p:txBody>
          <a:bodyPr vert="horz" lIns="91440" tIns="45720" rIns="91440" bIns="45720" rtlCol="0" anchor="t">
            <a:normAutofit fontScale="92500" lnSpcReduction="20000"/>
          </a:bodyPr>
          <a:lstStyle/>
          <a:p>
            <a:pPr marL="0" indent="0">
              <a:buNone/>
            </a:pPr>
            <a:r>
              <a:rPr lang="en-GB" dirty="0"/>
              <a:t>Lough Neagh is the largest lake in the UK. The things that live in Lough Neagh are fish, eels and algae</a:t>
            </a:r>
          </a:p>
          <a:p>
            <a:pPr marL="0" indent="0">
              <a:buNone/>
            </a:pPr>
            <a:endParaRPr lang="en-GB" dirty="0"/>
          </a:p>
          <a:p>
            <a:pPr marL="0" indent="0">
              <a:buNone/>
            </a:pPr>
            <a:r>
              <a:rPr lang="en-GB" dirty="0"/>
              <a:t>Here are some statistics:</a:t>
            </a:r>
          </a:p>
          <a:p>
            <a:pPr lvl="0"/>
            <a:r>
              <a:rPr lang="en-GB" dirty="0"/>
              <a:t>Max length (30 km) 19 mi </a:t>
            </a:r>
          </a:p>
          <a:p>
            <a:pPr lvl="0"/>
            <a:r>
              <a:rPr lang="en-GB" dirty="0"/>
              <a:t>Max width 9.3 mi (15km)</a:t>
            </a:r>
          </a:p>
          <a:p>
            <a:pPr lvl="0"/>
            <a:r>
              <a:rPr lang="en-GB" dirty="0"/>
              <a:t>Max depth 82 ft (25 m)</a:t>
            </a:r>
          </a:p>
          <a:p>
            <a:pPr lvl="0"/>
            <a:r>
              <a:rPr lang="en-GB" dirty="0"/>
              <a:t>Average depth 30 ft (9 m)</a:t>
            </a:r>
          </a:p>
          <a:p>
            <a:r>
              <a:rPr lang="en-GB" dirty="0"/>
              <a:t>You can swim in certain parts of Lough Neagh or you can take a boat. You can fish in Lough Neagh.</a:t>
            </a:r>
          </a:p>
          <a:p>
            <a:pPr marL="0" indent="0">
              <a:spcAft>
                <a:spcPts val="600"/>
              </a:spcAft>
              <a:buNone/>
            </a:pPr>
            <a:endParaRPr lang="en-US" sz="1800" dirty="0"/>
          </a:p>
        </p:txBody>
      </p:sp>
      <p:sp>
        <p:nvSpPr>
          <p:cNvPr id="109" name="Freeform: Shape 106">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image">
            <a:extLst>
              <a:ext uri="{FF2B5EF4-FFF2-40B4-BE49-F238E27FC236}">
                <a16:creationId xmlns:a16="http://schemas.microsoft.com/office/drawing/2014/main" id="{C1B72433-3373-44A0-85A2-9B385104CE25}"/>
              </a:ext>
            </a:extLst>
          </p:cNvPr>
          <p:cNvPicPr/>
          <p:nvPr/>
        </p:nvPicPr>
        <p:blipFill rotWithShape="1">
          <a:blip r:embed="rId2" cstate="print">
            <a:extLst>
              <a:ext uri="{28A0092B-C50C-407E-A947-70E740481C1C}">
                <a14:useLocalDpi xmlns:a14="http://schemas.microsoft.com/office/drawing/2010/main" val="0"/>
              </a:ext>
            </a:extLst>
          </a:blip>
          <a:srcRect l="10382" r="18408" b="2"/>
          <a:stretch/>
        </p:blipFill>
        <p:spPr bwMode="auto">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a:noFill/>
          <a:extLst>
            <a:ext uri="{53640926-AAD7-44D8-BBD7-CCE9431645EC}">
              <a14:shadowObscured xmlns:a14="http://schemas.microsoft.com/office/drawing/2010/main"/>
            </a:ext>
          </a:extLst>
        </p:spPr>
      </p:pic>
    </p:spTree>
    <p:extLst>
      <p:ext uri="{BB962C8B-B14F-4D97-AF65-F5344CB8AC3E}">
        <p14:creationId xmlns:p14="http://schemas.microsoft.com/office/powerpoint/2010/main" val="565834727"/>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3643CE-E9B8-41F5-9ECC-59F28A862ECA}"/>
              </a:ext>
            </a:extLst>
          </p:cNvPr>
          <p:cNvSpPr>
            <a:spLocks noGrp="1"/>
          </p:cNvSpPr>
          <p:nvPr>
            <p:ph type="title"/>
          </p:nvPr>
        </p:nvSpPr>
        <p:spPr>
          <a:xfrm>
            <a:off x="474666" y="462839"/>
            <a:ext cx="4249006" cy="1325563"/>
          </a:xfrm>
        </p:spPr>
        <p:txBody>
          <a:bodyPr vert="horz" lIns="91440" tIns="45720" rIns="91440" bIns="45720" rtlCol="0" anchor="ctr">
            <a:normAutofit/>
          </a:bodyPr>
          <a:lstStyle/>
          <a:p>
            <a:r>
              <a:rPr lang="en-US" b="1" kern="1200" dirty="0">
                <a:solidFill>
                  <a:schemeClr val="tx1"/>
                </a:solidFill>
                <a:latin typeface="+mj-lt"/>
                <a:ea typeface="+mj-ea"/>
                <a:cs typeface="+mj-cs"/>
              </a:rPr>
              <a:t>Tourist Attractions </a:t>
            </a:r>
          </a:p>
        </p:txBody>
      </p:sp>
      <p:sp>
        <p:nvSpPr>
          <p:cNvPr id="3" name="Rectangle 2">
            <a:extLst>
              <a:ext uri="{FF2B5EF4-FFF2-40B4-BE49-F238E27FC236}">
                <a16:creationId xmlns:a16="http://schemas.microsoft.com/office/drawing/2014/main" id="{490E2B1B-BEE6-438E-B9C7-BD1059D0FFB1}"/>
              </a:ext>
            </a:extLst>
          </p:cNvPr>
          <p:cNvSpPr/>
          <p:nvPr/>
        </p:nvSpPr>
        <p:spPr>
          <a:xfrm>
            <a:off x="474666" y="1788401"/>
            <a:ext cx="5621334" cy="4606759"/>
          </a:xfrm>
          <a:prstGeom prst="rect">
            <a:avLst/>
          </a:prstGeom>
        </p:spPr>
        <p:txBody>
          <a:bodyPr vert="horz" lIns="91440" tIns="45720" rIns="91440" bIns="45720" rtlCol="0" anchor="t">
            <a:noAutofit/>
          </a:bodyPr>
          <a:lstStyle/>
          <a:p>
            <a:pPr>
              <a:lnSpc>
                <a:spcPct val="90000"/>
              </a:lnSpc>
            </a:pPr>
            <a:r>
              <a:rPr lang="en-US" sz="2400" dirty="0"/>
              <a:t>Northern Ireland is a great place to visit. There are many tourist attractions that people come here to visit but here are 4 top places!</a:t>
            </a:r>
          </a:p>
          <a:p>
            <a:pPr>
              <a:lnSpc>
                <a:spcPct val="90000"/>
              </a:lnSpc>
            </a:pPr>
            <a:endParaRPr lang="en-US" sz="2400" dirty="0"/>
          </a:p>
          <a:p>
            <a:pPr>
              <a:lnSpc>
                <a:spcPct val="90000"/>
              </a:lnSpc>
            </a:pPr>
            <a:r>
              <a:rPr lang="en-US" sz="2400" b="1" dirty="0"/>
              <a:t>Titanic Belfast</a:t>
            </a:r>
          </a:p>
          <a:p>
            <a:pPr>
              <a:lnSpc>
                <a:spcPct val="90000"/>
              </a:lnSpc>
            </a:pPr>
            <a:r>
              <a:rPr lang="en-US" sz="2400" dirty="0"/>
              <a:t>The Titanic is one of the most famous ships ever built, it was built in Belfast at Harland and Wolff shipyard.   </a:t>
            </a:r>
          </a:p>
          <a:p>
            <a:pPr>
              <a:lnSpc>
                <a:spcPct val="90000"/>
              </a:lnSpc>
            </a:pPr>
            <a:endParaRPr lang="en-US" sz="2400" dirty="0"/>
          </a:p>
          <a:p>
            <a:pPr>
              <a:lnSpc>
                <a:spcPct val="90000"/>
              </a:lnSpc>
            </a:pPr>
            <a:r>
              <a:rPr lang="en-US" sz="2400" b="1" dirty="0"/>
              <a:t>The Giants Causeway</a:t>
            </a:r>
          </a:p>
          <a:p>
            <a:pPr>
              <a:lnSpc>
                <a:spcPct val="90000"/>
              </a:lnSpc>
            </a:pPr>
            <a:r>
              <a:rPr lang="en-US" sz="2400" dirty="0"/>
              <a:t>The Giant’s Causeway is a spectacular basalt rock formation on the North Antrim Coast.  </a:t>
            </a:r>
          </a:p>
        </p:txBody>
      </p:sp>
      <p:sp>
        <p:nvSpPr>
          <p:cNvPr id="114" name="Freeform: Shape 113">
            <a:extLst>
              <a:ext uri="{FF2B5EF4-FFF2-40B4-BE49-F238E27FC236}">
                <a16:creationId xmlns:a16="http://schemas.microsoft.com/office/drawing/2014/main" id="{A86541C6-61B1-4DAA-B57A-EAF3F24F04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933310" y="1"/>
            <a:ext cx="6488456" cy="3036711"/>
          </a:xfrm>
          <a:custGeom>
            <a:avLst/>
            <a:gdLst>
              <a:gd name="connsiteX0" fmla="*/ 0 w 6488456"/>
              <a:gd name="connsiteY0" fmla="*/ 0 h 3036711"/>
              <a:gd name="connsiteX1" fmla="*/ 6488456 w 6488456"/>
              <a:gd name="connsiteY1" fmla="*/ 0 h 3036711"/>
              <a:gd name="connsiteX2" fmla="*/ 6482686 w 6488456"/>
              <a:gd name="connsiteY2" fmla="*/ 114279 h 3036711"/>
              <a:gd name="connsiteX3" fmla="*/ 3244228 w 6488456"/>
              <a:gd name="connsiteY3" fmla="*/ 3036711 h 3036711"/>
              <a:gd name="connsiteX4" fmla="*/ 5771 w 6488456"/>
              <a:gd name="connsiteY4" fmla="*/ 114279 h 30367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8456" h="3036711">
                <a:moveTo>
                  <a:pt x="0" y="0"/>
                </a:moveTo>
                <a:lnTo>
                  <a:pt x="6488456" y="0"/>
                </a:lnTo>
                <a:lnTo>
                  <a:pt x="6482686" y="114279"/>
                </a:lnTo>
                <a:cubicBezTo>
                  <a:pt x="6315984" y="1755766"/>
                  <a:pt x="4929697" y="3036711"/>
                  <a:pt x="3244228" y="3036711"/>
                </a:cubicBezTo>
                <a:cubicBezTo>
                  <a:pt x="1558760" y="3036711"/>
                  <a:pt x="172473" y="1755766"/>
                  <a:pt x="5771" y="114279"/>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8" name="Picture 7" descr="See the source image">
            <a:extLst>
              <a:ext uri="{FF2B5EF4-FFF2-40B4-BE49-F238E27FC236}">
                <a16:creationId xmlns:a16="http://schemas.microsoft.com/office/drawing/2014/main" id="{CA6D41F5-84AC-44A1-8A83-8230BF3F1F90}"/>
              </a:ext>
            </a:extLst>
          </p:cNvPr>
          <p:cNvPicPr/>
          <p:nvPr/>
        </p:nvPicPr>
        <p:blipFill rotWithShape="1">
          <a:blip r:embed="rId2" cstate="print">
            <a:extLst>
              <a:ext uri="{28A0092B-C50C-407E-A947-70E740481C1C}">
                <a14:useLocalDpi xmlns:a14="http://schemas.microsoft.com/office/drawing/2010/main" val="0"/>
              </a:ext>
            </a:extLst>
          </a:blip>
          <a:srcRect t="25136"/>
          <a:stretch/>
        </p:blipFill>
        <p:spPr bwMode="auto">
          <a:xfrm>
            <a:off x="5142944" y="3"/>
            <a:ext cx="6069184" cy="2839783"/>
          </a:xfrm>
          <a:custGeom>
            <a:avLst/>
            <a:gdLst/>
            <a:ahLst/>
            <a:cxnLst/>
            <a:rect l="l" t="t" r="r" b="b"/>
            <a:pathLst>
              <a:path w="6069184" h="2839783">
                <a:moveTo>
                  <a:pt x="0" y="0"/>
                </a:moveTo>
                <a:lnTo>
                  <a:pt x="6069184" y="0"/>
                </a:lnTo>
                <a:lnTo>
                  <a:pt x="6063823" y="106160"/>
                </a:lnTo>
                <a:cubicBezTo>
                  <a:pt x="5907891" y="1641596"/>
                  <a:pt x="4611168" y="2839783"/>
                  <a:pt x="3034592" y="2839783"/>
                </a:cubicBezTo>
                <a:cubicBezTo>
                  <a:pt x="1458016" y="2839783"/>
                  <a:pt x="161292" y="1641596"/>
                  <a:pt x="5360" y="106160"/>
                </a:cubicBezTo>
                <a:close/>
              </a:path>
            </a:pathLst>
          </a:custGeom>
          <a:noFill/>
        </p:spPr>
      </p:pic>
      <p:sp>
        <p:nvSpPr>
          <p:cNvPr id="116" name="Freeform: Shape 115">
            <a:extLst>
              <a:ext uri="{FF2B5EF4-FFF2-40B4-BE49-F238E27FC236}">
                <a16:creationId xmlns:a16="http://schemas.microsoft.com/office/drawing/2014/main" id="{71750011-2006-46BB-AFDE-C6E4617523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993989" y="2900758"/>
            <a:ext cx="5198011" cy="3957242"/>
          </a:xfrm>
          <a:custGeom>
            <a:avLst/>
            <a:gdLst>
              <a:gd name="connsiteX0" fmla="*/ 1942747 w 5198011"/>
              <a:gd name="connsiteY0" fmla="*/ 0 h 3957242"/>
              <a:gd name="connsiteX1" fmla="*/ 5198011 w 5198011"/>
              <a:gd name="connsiteY1" fmla="*/ 3255264 h 3957242"/>
              <a:gd name="connsiteX2" fmla="*/ 5131876 w 5198011"/>
              <a:gd name="connsiteY2" fmla="*/ 3911314 h 3957242"/>
              <a:gd name="connsiteX3" fmla="*/ 5120066 w 5198011"/>
              <a:gd name="connsiteY3" fmla="*/ 3957242 h 3957242"/>
              <a:gd name="connsiteX4" fmla="*/ 0 w 5198011"/>
              <a:gd name="connsiteY4" fmla="*/ 3957242 h 3957242"/>
              <a:gd name="connsiteX5" fmla="*/ 0 w 5198011"/>
              <a:gd name="connsiteY5" fmla="*/ 647700 h 3957242"/>
              <a:gd name="connsiteX6" fmla="*/ 122698 w 5198011"/>
              <a:gd name="connsiteY6" fmla="*/ 555948 h 3957242"/>
              <a:gd name="connsiteX7" fmla="*/ 1942747 w 5198011"/>
              <a:gd name="connsiteY7" fmla="*/ 0 h 3957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98011" h="3957242">
                <a:moveTo>
                  <a:pt x="1942747" y="0"/>
                </a:moveTo>
                <a:cubicBezTo>
                  <a:pt x="3740580" y="0"/>
                  <a:pt x="5198011" y="1457431"/>
                  <a:pt x="5198011" y="3255264"/>
                </a:cubicBezTo>
                <a:cubicBezTo>
                  <a:pt x="5198011" y="3479993"/>
                  <a:pt x="5175239" y="3699404"/>
                  <a:pt x="5131876" y="3911314"/>
                </a:cubicBezTo>
                <a:lnTo>
                  <a:pt x="5120066" y="3957242"/>
                </a:lnTo>
                <a:lnTo>
                  <a:pt x="0" y="3957242"/>
                </a:lnTo>
                <a:lnTo>
                  <a:pt x="0" y="647700"/>
                </a:lnTo>
                <a:lnTo>
                  <a:pt x="122698" y="555948"/>
                </a:lnTo>
                <a:cubicBezTo>
                  <a:pt x="642241" y="204951"/>
                  <a:pt x="1268560" y="0"/>
                  <a:pt x="1942747" y="0"/>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Picture 6">
            <a:extLst>
              <a:ext uri="{FF2B5EF4-FFF2-40B4-BE49-F238E27FC236}">
                <a16:creationId xmlns:a16="http://schemas.microsoft.com/office/drawing/2014/main" id="{7977B90C-210A-4C7C-A9E1-3702BE19F59E}"/>
              </a:ext>
            </a:extLst>
          </p:cNvPr>
          <p:cNvPicPr/>
          <p:nvPr/>
        </p:nvPicPr>
        <p:blipFill rotWithShape="1">
          <a:blip r:embed="rId3" cstate="print">
            <a:extLst>
              <a:ext uri="{28A0092B-C50C-407E-A947-70E740481C1C}">
                <a14:useLocalDpi xmlns:a14="http://schemas.microsoft.com/office/drawing/2010/main" val="0"/>
              </a:ext>
            </a:extLst>
          </a:blip>
          <a:srcRect t="1461" r="4" b="4"/>
          <a:stretch/>
        </p:blipFill>
        <p:spPr bwMode="auto">
          <a:xfrm>
            <a:off x="7190587" y="3124784"/>
            <a:ext cx="5001415" cy="3733214"/>
          </a:xfrm>
          <a:custGeom>
            <a:avLst/>
            <a:gdLst/>
            <a:ahLst/>
            <a:cxnLst/>
            <a:rect l="l" t="t" r="r" b="b"/>
            <a:pathLst>
              <a:path w="5001415" h="3733214">
                <a:moveTo>
                  <a:pt x="3044952" y="0"/>
                </a:moveTo>
                <a:cubicBezTo>
                  <a:pt x="3780687" y="0"/>
                  <a:pt x="4455477" y="260939"/>
                  <a:pt x="4981824" y="695319"/>
                </a:cubicBezTo>
                <a:lnTo>
                  <a:pt x="5001415" y="713124"/>
                </a:lnTo>
                <a:lnTo>
                  <a:pt x="5001415" y="3733214"/>
                </a:lnTo>
                <a:lnTo>
                  <a:pt x="81043" y="3733214"/>
                </a:lnTo>
                <a:lnTo>
                  <a:pt x="61862" y="3658617"/>
                </a:lnTo>
                <a:cubicBezTo>
                  <a:pt x="21301" y="3460397"/>
                  <a:pt x="0" y="3255162"/>
                  <a:pt x="0" y="3044952"/>
                </a:cubicBezTo>
                <a:cubicBezTo>
                  <a:pt x="0" y="1363271"/>
                  <a:pt x="1363271" y="0"/>
                  <a:pt x="3044952" y="0"/>
                </a:cubicBezTo>
                <a:close/>
              </a:path>
            </a:pathLst>
          </a:custGeom>
          <a:noFill/>
        </p:spPr>
      </p:pic>
    </p:spTree>
    <p:extLst>
      <p:ext uri="{BB962C8B-B14F-4D97-AF65-F5344CB8AC3E}">
        <p14:creationId xmlns:p14="http://schemas.microsoft.com/office/powerpoint/2010/main" val="938385080"/>
      </p:ext>
    </p:extLst>
  </p:cSld>
  <p:clrMapOvr>
    <a:overrideClrMapping bg1="dk1" tx1="lt1" bg2="dk2" tx2="lt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3643CE-E9B8-41F5-9ECC-59F28A862ECA}"/>
              </a:ext>
            </a:extLst>
          </p:cNvPr>
          <p:cNvSpPr>
            <a:spLocks noGrp="1"/>
          </p:cNvSpPr>
          <p:nvPr>
            <p:ph type="title"/>
          </p:nvPr>
        </p:nvSpPr>
        <p:spPr>
          <a:xfrm>
            <a:off x="6745025" y="235947"/>
            <a:ext cx="4888306" cy="1325563"/>
          </a:xfrm>
        </p:spPr>
        <p:txBody>
          <a:bodyPr vert="horz" lIns="91440" tIns="45720" rIns="91440" bIns="45720" rtlCol="0" anchor="ctr">
            <a:normAutofit/>
          </a:bodyPr>
          <a:lstStyle/>
          <a:p>
            <a:r>
              <a:rPr lang="en-US" b="1" kern="1200" dirty="0">
                <a:solidFill>
                  <a:schemeClr val="tx1"/>
                </a:solidFill>
                <a:latin typeface="+mj-lt"/>
                <a:ea typeface="+mj-ea"/>
                <a:cs typeface="+mj-cs"/>
              </a:rPr>
              <a:t>Tourist Attractions </a:t>
            </a:r>
          </a:p>
        </p:txBody>
      </p:sp>
      <p:sp>
        <p:nvSpPr>
          <p:cNvPr id="118" name="Freeform: Shape 113">
            <a:extLst>
              <a:ext uri="{FF2B5EF4-FFF2-40B4-BE49-F238E27FC236}">
                <a16:creationId xmlns:a16="http://schemas.microsoft.com/office/drawing/2014/main" id="{B5809B1F-0726-44C0-B0A1-7FCE2A129E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2560321" y="4232366"/>
            <a:ext cx="5610120" cy="2625634"/>
          </a:xfrm>
          <a:custGeom>
            <a:avLst/>
            <a:gdLst>
              <a:gd name="connsiteX0" fmla="*/ 0 w 6488456"/>
              <a:gd name="connsiteY0" fmla="*/ 0 h 3036711"/>
              <a:gd name="connsiteX1" fmla="*/ 6488456 w 6488456"/>
              <a:gd name="connsiteY1" fmla="*/ 0 h 3036711"/>
              <a:gd name="connsiteX2" fmla="*/ 6482686 w 6488456"/>
              <a:gd name="connsiteY2" fmla="*/ 114279 h 3036711"/>
              <a:gd name="connsiteX3" fmla="*/ 3244228 w 6488456"/>
              <a:gd name="connsiteY3" fmla="*/ 3036711 h 3036711"/>
              <a:gd name="connsiteX4" fmla="*/ 5771 w 6488456"/>
              <a:gd name="connsiteY4" fmla="*/ 114279 h 30367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8456" h="3036711">
                <a:moveTo>
                  <a:pt x="0" y="0"/>
                </a:moveTo>
                <a:lnTo>
                  <a:pt x="6488456" y="0"/>
                </a:lnTo>
                <a:lnTo>
                  <a:pt x="6482686" y="114279"/>
                </a:lnTo>
                <a:cubicBezTo>
                  <a:pt x="6315984" y="1755766"/>
                  <a:pt x="4929697" y="3036711"/>
                  <a:pt x="3244228" y="3036711"/>
                </a:cubicBezTo>
                <a:cubicBezTo>
                  <a:pt x="1558760" y="3036711"/>
                  <a:pt x="172473" y="1755766"/>
                  <a:pt x="5771" y="114279"/>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9" name="Freeform: Shape 115">
            <a:extLst>
              <a:ext uri="{FF2B5EF4-FFF2-40B4-BE49-F238E27FC236}">
                <a16:creationId xmlns:a16="http://schemas.microsoft.com/office/drawing/2014/main" id="{26EE9A0B-C601-4E3F-8541-29CA20DE11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 y="0"/>
            <a:ext cx="5904411" cy="4406393"/>
          </a:xfrm>
          <a:custGeom>
            <a:avLst/>
            <a:gdLst>
              <a:gd name="connsiteX0" fmla="*/ 2562355 w 6855833"/>
              <a:gd name="connsiteY0" fmla="*/ 0 h 5116428"/>
              <a:gd name="connsiteX1" fmla="*/ 6855833 w 6855833"/>
              <a:gd name="connsiteY1" fmla="*/ 4293479 h 5116428"/>
              <a:gd name="connsiteX2" fmla="*/ 6833667 w 6855833"/>
              <a:gd name="connsiteY2" fmla="*/ 4732462 h 5116428"/>
              <a:gd name="connsiteX3" fmla="*/ 6775067 w 6855833"/>
              <a:gd name="connsiteY3" fmla="*/ 5116428 h 5116428"/>
              <a:gd name="connsiteX4" fmla="*/ 0 w 6855833"/>
              <a:gd name="connsiteY4" fmla="*/ 5116428 h 5116428"/>
              <a:gd name="connsiteX5" fmla="*/ 0 w 6855833"/>
              <a:gd name="connsiteY5" fmla="*/ 854273 h 5116428"/>
              <a:gd name="connsiteX6" fmla="*/ 161831 w 6855833"/>
              <a:gd name="connsiteY6" fmla="*/ 733259 h 5116428"/>
              <a:gd name="connsiteX7" fmla="*/ 2562355 w 6855833"/>
              <a:gd name="connsiteY7" fmla="*/ 0 h 5116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855833" h="5116428">
                <a:moveTo>
                  <a:pt x="2562355" y="0"/>
                </a:moveTo>
                <a:cubicBezTo>
                  <a:pt x="4933578" y="0"/>
                  <a:pt x="6855833" y="1922255"/>
                  <a:pt x="6855833" y="4293479"/>
                </a:cubicBezTo>
                <a:cubicBezTo>
                  <a:pt x="6855833" y="4441680"/>
                  <a:pt x="6848324" y="4588128"/>
                  <a:pt x="6833667" y="4732462"/>
                </a:cubicBezTo>
                <a:lnTo>
                  <a:pt x="6775067" y="5116428"/>
                </a:lnTo>
                <a:lnTo>
                  <a:pt x="0" y="5116428"/>
                </a:lnTo>
                <a:lnTo>
                  <a:pt x="0" y="854273"/>
                </a:lnTo>
                <a:lnTo>
                  <a:pt x="161831" y="733259"/>
                </a:lnTo>
                <a:cubicBezTo>
                  <a:pt x="847074" y="270317"/>
                  <a:pt x="1673147" y="0"/>
                  <a:pt x="2562355" y="0"/>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Picture 6" descr="Image result for ulster american folk park">
            <a:hlinkClick r:id="rId2" tgtFrame="&quot;_blank&quot;"/>
            <a:extLst>
              <a:ext uri="{FF2B5EF4-FFF2-40B4-BE49-F238E27FC236}">
                <a16:creationId xmlns:a16="http://schemas.microsoft.com/office/drawing/2014/main" id="{140B6576-A6AE-48D8-B485-176A79E499F6}"/>
              </a:ext>
            </a:extLst>
          </p:cNvPr>
          <p:cNvPicPr/>
          <p:nvPr/>
        </p:nvPicPr>
        <p:blipFill rotWithShape="1">
          <a:blip r:embed="rId3" cstate="print">
            <a:extLst>
              <a:ext uri="{28A0092B-C50C-407E-A947-70E740481C1C}">
                <a14:useLocalDpi xmlns:a14="http://schemas.microsoft.com/office/drawing/2010/main" val="0"/>
              </a:ext>
            </a:extLst>
          </a:blip>
          <a:srcRect r="7984" b="3"/>
          <a:stretch/>
        </p:blipFill>
        <p:spPr bwMode="auto">
          <a:xfrm>
            <a:off x="1" y="10"/>
            <a:ext cx="5681097" cy="4151910"/>
          </a:xfrm>
          <a:custGeom>
            <a:avLst/>
            <a:gdLst/>
            <a:ahLst/>
            <a:cxnLst/>
            <a:rect l="l" t="t" r="r" b="b"/>
            <a:pathLst>
              <a:path w="5681097" h="4151920">
                <a:moveTo>
                  <a:pt x="0" y="0"/>
                </a:moveTo>
                <a:lnTo>
                  <a:pt x="5611423" y="0"/>
                </a:lnTo>
                <a:lnTo>
                  <a:pt x="5663241" y="339527"/>
                </a:lnTo>
                <a:cubicBezTo>
                  <a:pt x="5675049" y="455800"/>
                  <a:pt x="5681097" y="573775"/>
                  <a:pt x="5681097" y="693164"/>
                </a:cubicBezTo>
                <a:cubicBezTo>
                  <a:pt x="5681097" y="2603383"/>
                  <a:pt x="4132560" y="4151920"/>
                  <a:pt x="2222343" y="4151920"/>
                </a:cubicBezTo>
                <a:cubicBezTo>
                  <a:pt x="1386622" y="4151920"/>
                  <a:pt x="620129" y="3855520"/>
                  <a:pt x="22252" y="3362108"/>
                </a:cubicBezTo>
                <a:lnTo>
                  <a:pt x="0" y="3341884"/>
                </a:lnTo>
                <a:close/>
              </a:path>
            </a:pathLst>
          </a:custGeom>
          <a:noFill/>
        </p:spPr>
      </p:pic>
      <p:sp>
        <p:nvSpPr>
          <p:cNvPr id="3" name="Rectangle 2">
            <a:extLst>
              <a:ext uri="{FF2B5EF4-FFF2-40B4-BE49-F238E27FC236}">
                <a16:creationId xmlns:a16="http://schemas.microsoft.com/office/drawing/2014/main" id="{490E2B1B-BEE6-438E-B9C7-BD1059D0FFB1}"/>
              </a:ext>
            </a:extLst>
          </p:cNvPr>
          <p:cNvSpPr/>
          <p:nvPr/>
        </p:nvSpPr>
        <p:spPr>
          <a:xfrm>
            <a:off x="7206342" y="1561510"/>
            <a:ext cx="4884189" cy="3448639"/>
          </a:xfrm>
          <a:prstGeom prst="rect">
            <a:avLst/>
          </a:prstGeom>
        </p:spPr>
        <p:txBody>
          <a:bodyPr vert="horz" lIns="91440" tIns="45720" rIns="91440" bIns="45720" rtlCol="0" anchor="t">
            <a:noAutofit/>
          </a:bodyPr>
          <a:lstStyle/>
          <a:p>
            <a:pPr>
              <a:lnSpc>
                <a:spcPct val="90000"/>
              </a:lnSpc>
            </a:pPr>
            <a:r>
              <a:rPr lang="en-US" sz="2400" b="1" dirty="0"/>
              <a:t>Old Bushmills Distillery</a:t>
            </a:r>
          </a:p>
          <a:p>
            <a:pPr>
              <a:lnSpc>
                <a:spcPct val="90000"/>
              </a:lnSpc>
            </a:pPr>
            <a:r>
              <a:rPr lang="en-US" sz="2400" dirty="0"/>
              <a:t>Bushmills is a small Distillery on the Antrim coast and it is the site of the world’s oldest Distillery. </a:t>
            </a:r>
          </a:p>
          <a:p>
            <a:pPr>
              <a:lnSpc>
                <a:spcPct val="90000"/>
              </a:lnSpc>
            </a:pPr>
            <a:endParaRPr lang="en-US" sz="2400" dirty="0"/>
          </a:p>
          <a:p>
            <a:pPr>
              <a:lnSpc>
                <a:spcPct val="90000"/>
              </a:lnSpc>
            </a:pPr>
            <a:r>
              <a:rPr lang="en-US" sz="2400" b="1" dirty="0"/>
              <a:t>Ulster American Folk Park</a:t>
            </a:r>
          </a:p>
          <a:p>
            <a:pPr>
              <a:lnSpc>
                <a:spcPct val="90000"/>
              </a:lnSpc>
            </a:pPr>
            <a:r>
              <a:rPr lang="en-US" sz="2400" dirty="0"/>
              <a:t>The Ulster American Folk Park is one of the best museums in Ireland.  It explains the connections between Northern Ireland and the USA. </a:t>
            </a:r>
            <a:endParaRPr lang="en-US" sz="2400" dirty="0">
              <a:ln>
                <a:noFill/>
              </a:ln>
              <a:effectLst/>
            </a:endParaRPr>
          </a:p>
        </p:txBody>
      </p:sp>
      <p:pic>
        <p:nvPicPr>
          <p:cNvPr id="6" name="Picture 5" descr="Image result for old bushmills distillery">
            <a:hlinkClick r:id="rId4" tgtFrame="&quot;_blank&quot;"/>
            <a:extLst>
              <a:ext uri="{FF2B5EF4-FFF2-40B4-BE49-F238E27FC236}">
                <a16:creationId xmlns:a16="http://schemas.microsoft.com/office/drawing/2014/main" id="{C9B4D387-F999-4228-8B70-C416B5078BE7}"/>
              </a:ext>
            </a:extLst>
          </p:cNvPr>
          <p:cNvPicPr/>
          <p:nvPr/>
        </p:nvPicPr>
        <p:blipFill rotWithShape="1">
          <a:blip r:embed="rId5" cstate="print">
            <a:extLst>
              <a:ext uri="{28A0092B-C50C-407E-A947-70E740481C1C}">
                <a14:useLocalDpi xmlns:a14="http://schemas.microsoft.com/office/drawing/2010/main" val="0"/>
              </a:ext>
            </a:extLst>
          </a:blip>
          <a:srcRect t="7425" r="-2" b="6720"/>
          <a:stretch/>
        </p:blipFill>
        <p:spPr bwMode="auto">
          <a:xfrm>
            <a:off x="2785874" y="4448810"/>
            <a:ext cx="5148922" cy="2409190"/>
          </a:xfrm>
          <a:custGeom>
            <a:avLst/>
            <a:gdLst/>
            <a:ahLst/>
            <a:cxnLst/>
            <a:rect l="l" t="t" r="r" b="b"/>
            <a:pathLst>
              <a:path w="5148922" h="2409190">
                <a:moveTo>
                  <a:pt x="2574461" y="0"/>
                </a:moveTo>
                <a:cubicBezTo>
                  <a:pt x="3911983" y="0"/>
                  <a:pt x="5012087" y="1016507"/>
                  <a:pt x="5144375" y="2319127"/>
                </a:cubicBezTo>
                <a:lnTo>
                  <a:pt x="5148922" y="2409190"/>
                </a:lnTo>
                <a:lnTo>
                  <a:pt x="0" y="2409190"/>
                </a:lnTo>
                <a:lnTo>
                  <a:pt x="4548" y="2319127"/>
                </a:lnTo>
                <a:cubicBezTo>
                  <a:pt x="136837" y="1016507"/>
                  <a:pt x="1236939" y="0"/>
                  <a:pt x="2574461" y="0"/>
                </a:cubicBezTo>
                <a:close/>
              </a:path>
            </a:pathLst>
          </a:custGeom>
          <a:noFill/>
        </p:spPr>
      </p:pic>
    </p:spTree>
    <p:extLst>
      <p:ext uri="{BB962C8B-B14F-4D97-AF65-F5344CB8AC3E}">
        <p14:creationId xmlns:p14="http://schemas.microsoft.com/office/powerpoint/2010/main" val="3967290546"/>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2B783EE-0239-4717-BBEA-8C9EAC61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008148B-5CA8-46E8-87EB-2B2125E4E074}"/>
              </a:ext>
            </a:extLst>
          </p:cNvPr>
          <p:cNvSpPr>
            <a:spLocks noGrp="1"/>
          </p:cNvSpPr>
          <p:nvPr>
            <p:ph type="title"/>
          </p:nvPr>
        </p:nvSpPr>
        <p:spPr>
          <a:xfrm>
            <a:off x="838201" y="345810"/>
            <a:ext cx="5120561" cy="1325563"/>
          </a:xfrm>
        </p:spPr>
        <p:txBody>
          <a:bodyPr>
            <a:normAutofit/>
          </a:bodyPr>
          <a:lstStyle/>
          <a:p>
            <a:r>
              <a:rPr lang="en-GB"/>
              <a:t>Northern Ireland Food </a:t>
            </a:r>
            <a:endParaRPr lang="en-GB" dirty="0"/>
          </a:p>
        </p:txBody>
      </p:sp>
      <p:sp>
        <p:nvSpPr>
          <p:cNvPr id="3" name="Content Placeholder 2">
            <a:extLst>
              <a:ext uri="{FF2B5EF4-FFF2-40B4-BE49-F238E27FC236}">
                <a16:creationId xmlns:a16="http://schemas.microsoft.com/office/drawing/2014/main" id="{14312805-9654-4611-931D-9AE42C286179}"/>
              </a:ext>
            </a:extLst>
          </p:cNvPr>
          <p:cNvSpPr>
            <a:spLocks noGrp="1"/>
          </p:cNvSpPr>
          <p:nvPr>
            <p:ph idx="1"/>
          </p:nvPr>
        </p:nvSpPr>
        <p:spPr>
          <a:xfrm>
            <a:off x="809834" y="1825624"/>
            <a:ext cx="5120561" cy="4792889"/>
          </a:xfrm>
        </p:spPr>
        <p:txBody>
          <a:bodyPr>
            <a:noAutofit/>
          </a:bodyPr>
          <a:lstStyle/>
          <a:p>
            <a:pPr marL="0" indent="0">
              <a:buNone/>
            </a:pPr>
            <a:r>
              <a:rPr lang="en-GB" sz="1800" dirty="0"/>
              <a:t>Northern Ireland has really nice food and a lot of it is traditional in both the country and in the towns.  Many of the recipes go back for many hundreds of years and have been handed down from generation to generation.  You can see many of these old recipes being made at places like the Ulster Folk Museum.</a:t>
            </a:r>
          </a:p>
          <a:p>
            <a:pPr marL="0" indent="0">
              <a:buNone/>
            </a:pPr>
            <a:r>
              <a:rPr lang="en-GB" sz="1800" dirty="0"/>
              <a:t>Some foods that you can try from Northern Ireland are:</a:t>
            </a:r>
          </a:p>
          <a:p>
            <a:pPr>
              <a:spcBef>
                <a:spcPts val="600"/>
              </a:spcBef>
            </a:pPr>
            <a:r>
              <a:rPr lang="en-GB" sz="1800" dirty="0" err="1"/>
              <a:t>Ardglass</a:t>
            </a:r>
            <a:r>
              <a:rPr lang="en-GB" sz="1800" dirty="0"/>
              <a:t> potted herring </a:t>
            </a:r>
          </a:p>
          <a:p>
            <a:pPr>
              <a:spcBef>
                <a:spcPts val="600"/>
              </a:spcBef>
            </a:pPr>
            <a:r>
              <a:rPr lang="en-GB" sz="1800" dirty="0"/>
              <a:t>Potato bread.</a:t>
            </a:r>
          </a:p>
          <a:p>
            <a:pPr>
              <a:spcBef>
                <a:spcPts val="600"/>
              </a:spcBef>
            </a:pPr>
            <a:r>
              <a:rPr lang="en-GB" sz="1800" dirty="0"/>
              <a:t>Soda bread</a:t>
            </a:r>
          </a:p>
          <a:p>
            <a:pPr>
              <a:spcBef>
                <a:spcPts val="600"/>
              </a:spcBef>
            </a:pPr>
            <a:r>
              <a:rPr lang="en-GB" sz="1800" dirty="0"/>
              <a:t>Wheaten bread </a:t>
            </a:r>
          </a:p>
          <a:p>
            <a:pPr>
              <a:spcBef>
                <a:spcPts val="600"/>
              </a:spcBef>
            </a:pPr>
            <a:r>
              <a:rPr lang="en-GB" sz="1800" dirty="0"/>
              <a:t>Boxty</a:t>
            </a:r>
          </a:p>
          <a:p>
            <a:pPr>
              <a:spcBef>
                <a:spcPts val="600"/>
              </a:spcBef>
            </a:pPr>
            <a:r>
              <a:rPr lang="en-GB" sz="1800" dirty="0"/>
              <a:t>Ulster fry </a:t>
            </a:r>
          </a:p>
          <a:p>
            <a:pPr>
              <a:spcBef>
                <a:spcPts val="600"/>
              </a:spcBef>
            </a:pPr>
            <a:r>
              <a:rPr lang="en-GB" sz="1800" dirty="0"/>
              <a:t>Vegetable roll </a:t>
            </a:r>
          </a:p>
        </p:txBody>
      </p:sp>
      <p:sp>
        <p:nvSpPr>
          <p:cNvPr id="48" name="Oval 11">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4" name="Picture 3">
            <a:hlinkClick r:id="rId2"/>
            <a:extLst>
              <a:ext uri="{FF2B5EF4-FFF2-40B4-BE49-F238E27FC236}">
                <a16:creationId xmlns:a16="http://schemas.microsoft.com/office/drawing/2014/main" id="{DCA7F321-B1B1-48F4-A227-D41ADBF4BC66}"/>
              </a:ext>
            </a:extLst>
          </p:cNvPr>
          <p:cNvPicPr/>
          <p:nvPr/>
        </p:nvPicPr>
        <p:blipFill rotWithShape="1">
          <a:blip r:embed="rId3">
            <a:extLst>
              <a:ext uri="{28A0092B-C50C-407E-A947-70E740481C1C}">
                <a14:useLocalDpi xmlns:a14="http://schemas.microsoft.com/office/drawing/2010/main" val="0"/>
              </a:ext>
            </a:extLst>
          </a:blip>
          <a:srcRect l="13506" r="8581"/>
          <a:stretch/>
        </p:blipFill>
        <p:spPr bwMode="auto">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a:noFill/>
        </p:spPr>
      </p:pic>
      <p:sp>
        <p:nvSpPr>
          <p:cNvPr id="49" name="Arc 13">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5" name="Picture 4">
            <a:extLst>
              <a:ext uri="{FF2B5EF4-FFF2-40B4-BE49-F238E27FC236}">
                <a16:creationId xmlns:a16="http://schemas.microsoft.com/office/drawing/2014/main" id="{A45318E9-8A0E-49E5-A37C-EE5B63AC33B9}"/>
              </a:ext>
            </a:extLst>
          </p:cNvPr>
          <p:cNvPicPr/>
          <p:nvPr/>
        </p:nvPicPr>
        <p:blipFill rotWithShape="1">
          <a:blip r:embed="rId4">
            <a:extLst>
              <a:ext uri="{28A0092B-C50C-407E-A947-70E740481C1C}">
                <a14:useLocalDpi xmlns:a14="http://schemas.microsoft.com/office/drawing/2010/main" val="0"/>
              </a:ext>
            </a:extLst>
          </a:blip>
          <a:srcRect l="15238" r="11458" b="-2"/>
          <a:stretch/>
        </p:blipFill>
        <p:spPr bwMode="auto">
          <a:xfrm>
            <a:off x="62616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a:noFill/>
        </p:spPr>
      </p:pic>
      <p:sp>
        <p:nvSpPr>
          <p:cNvPr id="6" name="TextBox 5">
            <a:extLst>
              <a:ext uri="{FF2B5EF4-FFF2-40B4-BE49-F238E27FC236}">
                <a16:creationId xmlns:a16="http://schemas.microsoft.com/office/drawing/2014/main" id="{C61B0064-D350-4CED-8FFC-09CC07F9738A}"/>
              </a:ext>
            </a:extLst>
          </p:cNvPr>
          <p:cNvSpPr txBox="1"/>
          <p:nvPr/>
        </p:nvSpPr>
        <p:spPr>
          <a:xfrm>
            <a:off x="3370114" y="3973651"/>
            <a:ext cx="2697519" cy="1972848"/>
          </a:xfrm>
          <a:prstGeom prst="rect">
            <a:avLst/>
          </a:prstGeom>
          <a:noFill/>
        </p:spPr>
        <p:txBody>
          <a:bodyPr wrap="square" rtlCol="0">
            <a:spAutoFit/>
          </a:bodyPr>
          <a:lstStyle/>
          <a:p>
            <a:pPr marL="285750" indent="-285750">
              <a:lnSpc>
                <a:spcPct val="90000"/>
              </a:lnSpc>
              <a:spcBef>
                <a:spcPts val="600"/>
              </a:spcBef>
              <a:buFont typeface="Arial" panose="020B0604020202020204" pitchFamily="34" charset="0"/>
              <a:buChar char="•"/>
            </a:pPr>
            <a:r>
              <a:rPr lang="en-GB" dirty="0"/>
              <a:t>Champ</a:t>
            </a:r>
          </a:p>
          <a:p>
            <a:pPr marL="285750" indent="-285750">
              <a:lnSpc>
                <a:spcPct val="90000"/>
              </a:lnSpc>
              <a:spcBef>
                <a:spcPts val="600"/>
              </a:spcBef>
              <a:buFont typeface="Arial" panose="020B0604020202020204" pitchFamily="34" charset="0"/>
              <a:buChar char="•"/>
            </a:pPr>
            <a:r>
              <a:rPr lang="en-GB" dirty="0"/>
              <a:t>Vegetable soup</a:t>
            </a:r>
          </a:p>
          <a:p>
            <a:pPr marL="285750" indent="-285750">
              <a:lnSpc>
                <a:spcPct val="90000"/>
              </a:lnSpc>
              <a:spcBef>
                <a:spcPts val="600"/>
              </a:spcBef>
              <a:buFont typeface="Arial" panose="020B0604020202020204" pitchFamily="34" charset="0"/>
              <a:buChar char="•"/>
            </a:pPr>
            <a:r>
              <a:rPr lang="en-GB" dirty="0" err="1"/>
              <a:t>Dulse</a:t>
            </a:r>
            <a:r>
              <a:rPr lang="en-GB" dirty="0"/>
              <a:t> </a:t>
            </a:r>
          </a:p>
          <a:p>
            <a:pPr marL="285750" indent="-285750">
              <a:lnSpc>
                <a:spcPct val="90000"/>
              </a:lnSpc>
              <a:spcBef>
                <a:spcPts val="600"/>
              </a:spcBef>
              <a:buFont typeface="Arial" panose="020B0604020202020204" pitchFamily="34" charset="0"/>
              <a:buChar char="•"/>
            </a:pPr>
            <a:r>
              <a:rPr lang="en-GB" dirty="0"/>
              <a:t>Pasties</a:t>
            </a:r>
          </a:p>
          <a:p>
            <a:pPr marL="285750" indent="-285750">
              <a:lnSpc>
                <a:spcPct val="90000"/>
              </a:lnSpc>
              <a:spcBef>
                <a:spcPts val="600"/>
              </a:spcBef>
              <a:buFont typeface="Arial" panose="020B0604020202020204" pitchFamily="34" charset="0"/>
              <a:buChar char="•"/>
            </a:pPr>
            <a:r>
              <a:rPr lang="en-GB" dirty="0"/>
              <a:t>Yellow man </a:t>
            </a:r>
          </a:p>
          <a:p>
            <a:pPr marL="285750" indent="-285750">
              <a:lnSpc>
                <a:spcPct val="90000"/>
              </a:lnSpc>
              <a:spcBef>
                <a:spcPts val="600"/>
              </a:spcBef>
              <a:buFont typeface="Arial" panose="020B0604020202020204" pitchFamily="34" charset="0"/>
              <a:buChar char="•"/>
            </a:pPr>
            <a:r>
              <a:rPr lang="en-GB" dirty="0"/>
              <a:t>Fifteens </a:t>
            </a:r>
          </a:p>
        </p:txBody>
      </p:sp>
    </p:spTree>
    <p:extLst>
      <p:ext uri="{BB962C8B-B14F-4D97-AF65-F5344CB8AC3E}">
        <p14:creationId xmlns:p14="http://schemas.microsoft.com/office/powerpoint/2010/main" val="40744175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8">
            <a:extLst>
              <a:ext uri="{FF2B5EF4-FFF2-40B4-BE49-F238E27FC236}">
                <a16:creationId xmlns:a16="http://schemas.microsoft.com/office/drawing/2014/main" id="{B0B8DCBA-FEED-46EF-A140-35B904015B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062849"/>
            <a:ext cx="731521" cy="673460"/>
            <a:chOff x="3940602" y="308034"/>
            <a:chExt cx="2116791" cy="3428999"/>
          </a:xfrm>
          <a:solidFill>
            <a:schemeClr val="accent4"/>
          </a:solidFill>
        </p:grpSpPr>
        <p:sp>
          <p:nvSpPr>
            <p:cNvPr id="12" name="Rectangle 11">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3" name="Rectangle 15">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656150"/>
            <a:ext cx="5590787" cy="14315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0FC57D-5378-413F-9A24-FA854EB57CBA}"/>
              </a:ext>
            </a:extLst>
          </p:cNvPr>
          <p:cNvSpPr>
            <a:spLocks noGrp="1"/>
          </p:cNvSpPr>
          <p:nvPr>
            <p:ph type="title"/>
          </p:nvPr>
        </p:nvSpPr>
        <p:spPr>
          <a:xfrm>
            <a:off x="1043631" y="873940"/>
            <a:ext cx="4928291" cy="1035781"/>
          </a:xfrm>
        </p:spPr>
        <p:txBody>
          <a:bodyPr anchor="ctr">
            <a:normAutofit/>
          </a:bodyPr>
          <a:lstStyle/>
          <a:p>
            <a:r>
              <a:rPr lang="en-GB" sz="3600"/>
              <a:t>Northern Ireland Facts</a:t>
            </a:r>
          </a:p>
        </p:txBody>
      </p:sp>
      <p:sp>
        <p:nvSpPr>
          <p:cNvPr id="3" name="Content Placeholder 2">
            <a:extLst>
              <a:ext uri="{FF2B5EF4-FFF2-40B4-BE49-F238E27FC236}">
                <a16:creationId xmlns:a16="http://schemas.microsoft.com/office/drawing/2014/main" id="{196F45C8-625E-4DFC-AD4A-37457BE7CE37}"/>
              </a:ext>
            </a:extLst>
          </p:cNvPr>
          <p:cNvSpPr>
            <a:spLocks noGrp="1"/>
          </p:cNvSpPr>
          <p:nvPr>
            <p:ph idx="1"/>
          </p:nvPr>
        </p:nvSpPr>
        <p:spPr>
          <a:xfrm>
            <a:off x="1045029" y="2195371"/>
            <a:ext cx="4991629" cy="4006473"/>
          </a:xfrm>
        </p:spPr>
        <p:txBody>
          <a:bodyPr anchor="ctr">
            <a:normAutofit/>
          </a:bodyPr>
          <a:lstStyle/>
          <a:p>
            <a:pPr marL="0" indent="0">
              <a:spcBef>
                <a:spcPts val="1800"/>
              </a:spcBef>
              <a:buNone/>
            </a:pPr>
            <a:r>
              <a:rPr lang="en-GB" sz="1800" dirty="0"/>
              <a:t>Population – 1.8 million</a:t>
            </a:r>
          </a:p>
          <a:p>
            <a:pPr marL="0" indent="0">
              <a:spcBef>
                <a:spcPts val="1800"/>
              </a:spcBef>
              <a:buNone/>
            </a:pPr>
            <a:r>
              <a:rPr lang="en-GB" sz="1800" dirty="0"/>
              <a:t>Area - 14,130 km²</a:t>
            </a:r>
          </a:p>
          <a:p>
            <a:pPr marL="0" indent="0">
              <a:spcBef>
                <a:spcPts val="1800"/>
              </a:spcBef>
              <a:buNone/>
            </a:pPr>
            <a:r>
              <a:rPr lang="en-GB" sz="1800" dirty="0"/>
              <a:t>Famous People from Northern Ireland:</a:t>
            </a:r>
          </a:p>
          <a:p>
            <a:pPr marL="0" indent="0">
              <a:spcBef>
                <a:spcPts val="600"/>
              </a:spcBef>
              <a:buNone/>
            </a:pPr>
            <a:r>
              <a:rPr lang="en-GB" sz="1800" dirty="0"/>
              <a:t>C.S. Lewis - Author</a:t>
            </a:r>
          </a:p>
          <a:p>
            <a:pPr marL="0" indent="0">
              <a:spcBef>
                <a:spcPts val="600"/>
              </a:spcBef>
              <a:buNone/>
            </a:pPr>
            <a:r>
              <a:rPr lang="en-GB" sz="1800" dirty="0"/>
              <a:t>Liam </a:t>
            </a:r>
            <a:r>
              <a:rPr lang="en-GB" sz="1800" dirty="0" err="1"/>
              <a:t>Neeson</a:t>
            </a:r>
            <a:r>
              <a:rPr lang="en-GB" sz="1800" dirty="0"/>
              <a:t> – Actor</a:t>
            </a:r>
          </a:p>
          <a:p>
            <a:pPr marL="0" indent="0">
              <a:spcBef>
                <a:spcPts val="600"/>
              </a:spcBef>
              <a:buNone/>
            </a:pPr>
            <a:r>
              <a:rPr lang="en-GB" sz="1800" dirty="0"/>
              <a:t>Seamus Heaney - Poet</a:t>
            </a:r>
          </a:p>
          <a:p>
            <a:pPr marL="0" indent="0">
              <a:spcBef>
                <a:spcPts val="600"/>
              </a:spcBef>
              <a:buNone/>
            </a:pPr>
            <a:r>
              <a:rPr lang="en-GB" sz="1800" dirty="0"/>
              <a:t>George Best - Footballer</a:t>
            </a:r>
          </a:p>
          <a:p>
            <a:pPr marL="0" indent="0">
              <a:spcBef>
                <a:spcPts val="600"/>
              </a:spcBef>
              <a:buNone/>
            </a:pPr>
            <a:r>
              <a:rPr lang="en-GB" sz="1800" dirty="0"/>
              <a:t>Dame Mary Peters - Sports</a:t>
            </a:r>
          </a:p>
          <a:p>
            <a:pPr marL="0" indent="0">
              <a:spcBef>
                <a:spcPts val="600"/>
              </a:spcBef>
              <a:buNone/>
            </a:pPr>
            <a:r>
              <a:rPr lang="en-GB" sz="1800" dirty="0"/>
              <a:t>Van Morrison - Singer</a:t>
            </a:r>
          </a:p>
        </p:txBody>
      </p:sp>
      <p:pic>
        <p:nvPicPr>
          <p:cNvPr id="4" name="Picture 3">
            <a:extLst>
              <a:ext uri="{FF2B5EF4-FFF2-40B4-BE49-F238E27FC236}">
                <a16:creationId xmlns:a16="http://schemas.microsoft.com/office/drawing/2014/main" id="{F8435217-F459-4727-82F1-0A3EDB875718}"/>
              </a:ext>
            </a:extLst>
          </p:cNvPr>
          <p:cNvPicPr>
            <a:picLocks noChangeAspect="1"/>
          </p:cNvPicPr>
          <p:nvPr/>
        </p:nvPicPr>
        <p:blipFill rotWithShape="1">
          <a:blip r:embed="rId2"/>
          <a:srcRect r="768" b="3"/>
          <a:stretch/>
        </p:blipFill>
        <p:spPr>
          <a:xfrm>
            <a:off x="6788383" y="613147"/>
            <a:ext cx="4565417" cy="5593443"/>
          </a:xfrm>
          <a:prstGeom prst="rect">
            <a:avLst/>
          </a:prstGeom>
        </p:spPr>
      </p:pic>
      <p:cxnSp>
        <p:nvCxnSpPr>
          <p:cNvPr id="18" name="Straight Connector 17">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92240"/>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4BD5ED01-B2BA-4CFC-9DF4-687D6D2220B6}"/>
              </a:ext>
            </a:extLst>
          </p:cNvPr>
          <p:cNvSpPr txBox="1"/>
          <p:nvPr/>
        </p:nvSpPr>
        <p:spPr>
          <a:xfrm>
            <a:off x="7663547" y="217715"/>
            <a:ext cx="3062514" cy="584775"/>
          </a:xfrm>
          <a:prstGeom prst="rect">
            <a:avLst/>
          </a:prstGeom>
          <a:noFill/>
        </p:spPr>
        <p:txBody>
          <a:bodyPr wrap="square" rtlCol="0">
            <a:spAutoFit/>
          </a:bodyPr>
          <a:lstStyle/>
          <a:p>
            <a:pPr algn="ctr"/>
            <a:r>
              <a:rPr lang="en-GB" sz="3200" b="1" dirty="0"/>
              <a:t>Climate</a:t>
            </a:r>
          </a:p>
        </p:txBody>
      </p:sp>
    </p:spTree>
    <p:extLst>
      <p:ext uri="{BB962C8B-B14F-4D97-AF65-F5344CB8AC3E}">
        <p14:creationId xmlns:p14="http://schemas.microsoft.com/office/powerpoint/2010/main" val="13803823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1129</Words>
  <Application>Microsoft Office PowerPoint</Application>
  <PresentationFormat>Widescreen</PresentationFormat>
  <Paragraphs>112</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 BLANCA</vt:lpstr>
      <vt:lpstr>Arial</vt:lpstr>
      <vt:lpstr>Calibri</vt:lpstr>
      <vt:lpstr>Calibri Light</vt:lpstr>
      <vt:lpstr>Office Theme</vt:lpstr>
      <vt:lpstr>Northern Ireland</vt:lpstr>
      <vt:lpstr>Geography of Northern Ireland</vt:lpstr>
      <vt:lpstr>Rivers and Mountains in Northern Ireland</vt:lpstr>
      <vt:lpstr>Belfast </vt:lpstr>
      <vt:lpstr>County Fermanagh</vt:lpstr>
      <vt:lpstr>County Armagh</vt:lpstr>
      <vt:lpstr>County Tyrone</vt:lpstr>
      <vt:lpstr>County Londonderry</vt:lpstr>
      <vt:lpstr>County Antrim</vt:lpstr>
      <vt:lpstr>County Down</vt:lpstr>
      <vt:lpstr>Lough Neagh </vt:lpstr>
      <vt:lpstr>Tourist Attractions </vt:lpstr>
      <vt:lpstr>Tourist Attractions </vt:lpstr>
      <vt:lpstr>Northern Ireland Food </vt:lpstr>
      <vt:lpstr>Northern Ireland Facts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Northern Ireland</dc:title>
  <dc:creator>Victoria Reid</dc:creator>
  <cp:lastModifiedBy>Victoria Reid</cp:lastModifiedBy>
  <cp:revision>3</cp:revision>
  <dcterms:created xsi:type="dcterms:W3CDTF">2020-06-03T09:54:13Z</dcterms:created>
  <dcterms:modified xsi:type="dcterms:W3CDTF">2020-06-03T10:02:25Z</dcterms:modified>
</cp:coreProperties>
</file>