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7" r:id="rId2"/>
    <p:sldId id="276" r:id="rId3"/>
    <p:sldId id="306" r:id="rId4"/>
    <p:sldId id="305" r:id="rId5"/>
    <p:sldId id="277" r:id="rId6"/>
    <p:sldId id="307" r:id="rId7"/>
    <p:sldId id="308" r:id="rId8"/>
    <p:sldId id="309" r:id="rId9"/>
    <p:sldId id="311" r:id="rId10"/>
    <p:sldId id="310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E25FD3-4904-544E-A4C4-DFDC87AB8387}" v="429" dt="2021-01-10T16:51:38.9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51"/>
    <p:restoredTop sz="94745"/>
  </p:normalViewPr>
  <p:slideViewPr>
    <p:cSldViewPr snapToGrid="0" snapToObjects="1">
      <p:cViewPr varScale="1">
        <p:scale>
          <a:sx n="106" d="100"/>
          <a:sy n="106" d="100"/>
        </p:scale>
        <p:origin x="144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1/11/21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1/11/21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7k1raqv-9yk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2D Shapes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a </a:t>
            </a:r>
            <a:r>
              <a:rPr lang="en-GB" sz="2000" b="1" u="sng" dirty="0"/>
              <a:t>2D</a:t>
            </a:r>
            <a:r>
              <a:rPr lang="en-GB" sz="2000" b="1" dirty="0"/>
              <a:t> shape?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8" name="Cloud Callout 67"/>
          <p:cNvSpPr/>
          <p:nvPr/>
        </p:nvSpPr>
        <p:spPr>
          <a:xfrm>
            <a:off x="2770031" y="1285501"/>
            <a:ext cx="5184576" cy="1401619"/>
          </a:xfrm>
          <a:prstGeom prst="cloudCallout">
            <a:avLst>
              <a:gd name="adj1" fmla="val -49328"/>
              <a:gd name="adj2" fmla="val 46563"/>
            </a:avLst>
          </a:prstGeom>
          <a:solidFill>
            <a:schemeClr val="bg1"/>
          </a:solidFill>
          <a:ln w="508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2D shapes</a:t>
            </a:r>
            <a:r>
              <a:rPr lang="en-GB" dirty="0">
                <a:solidFill>
                  <a:schemeClr val="tx1"/>
                </a:solidFill>
              </a:rPr>
              <a:t> have sides and angles </a:t>
            </a:r>
            <a:r>
              <a:rPr lang="en-GB" sz="1600" i="1" dirty="0">
                <a:solidFill>
                  <a:schemeClr val="tx1"/>
                </a:solidFill>
              </a:rPr>
              <a:t>(sometimes called corners) </a:t>
            </a:r>
            <a:r>
              <a:rPr lang="en-GB" dirty="0">
                <a:solidFill>
                  <a:schemeClr val="tx1"/>
                </a:solidFill>
              </a:rPr>
              <a:t>and are completely flat. </a:t>
            </a: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69" name="Picture 68" descr="Bubbling Cartoon Fish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242" y="1837735"/>
            <a:ext cx="1705525" cy="1279145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D49CEB-123A-0D42-ACB0-7FD2F6D634A5}"/>
              </a:ext>
            </a:extLst>
          </p:cNvPr>
          <p:cNvSpPr txBox="1"/>
          <p:nvPr/>
        </p:nvSpPr>
        <p:spPr>
          <a:xfrm>
            <a:off x="302659" y="3223711"/>
            <a:ext cx="728715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2D means ‘2 dimensional’.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This means these shapes only have 2 dimensions- height and width.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/>
              <a:t>You can easily draw a 2D shape on a piece of paper.</a:t>
            </a:r>
          </a:p>
          <a:p>
            <a:r>
              <a:rPr lang="en-US" dirty="0"/>
              <a:t> </a:t>
            </a:r>
          </a:p>
        </p:txBody>
      </p:sp>
      <p:sp>
        <p:nvSpPr>
          <p:cNvPr id="46" name="Right Triangle 45">
            <a:extLst>
              <a:ext uri="{FF2B5EF4-FFF2-40B4-BE49-F238E27FC236}">
                <a16:creationId xmlns:a16="http://schemas.microsoft.com/office/drawing/2014/main" id="{6917F963-B1F5-9D4E-86B1-ECDE0C1577C0}"/>
              </a:ext>
            </a:extLst>
          </p:cNvPr>
          <p:cNvSpPr/>
          <p:nvPr/>
        </p:nvSpPr>
        <p:spPr>
          <a:xfrm>
            <a:off x="7732070" y="2678037"/>
            <a:ext cx="838034" cy="157917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090E6C2-6829-2F4E-BCF8-D624875FE216}"/>
              </a:ext>
            </a:extLst>
          </p:cNvPr>
          <p:cNvSpPr txBox="1"/>
          <p:nvPr/>
        </p:nvSpPr>
        <p:spPr>
          <a:xfrm>
            <a:off x="7865210" y="4622253"/>
            <a:ext cx="727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width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48DE0C2E-9C7E-4D41-ADBC-AC31007961B1}"/>
              </a:ext>
            </a:extLst>
          </p:cNvPr>
          <p:cNvCxnSpPr>
            <a:cxnSpLocks/>
          </p:cNvCxnSpPr>
          <p:nvPr/>
        </p:nvCxnSpPr>
        <p:spPr>
          <a:xfrm>
            <a:off x="7732070" y="4622253"/>
            <a:ext cx="96346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2AAE4BFC-0016-394B-A30C-20DEF4E66914}"/>
              </a:ext>
            </a:extLst>
          </p:cNvPr>
          <p:cNvCxnSpPr>
            <a:cxnSpLocks/>
          </p:cNvCxnSpPr>
          <p:nvPr/>
        </p:nvCxnSpPr>
        <p:spPr>
          <a:xfrm flipV="1">
            <a:off x="7594926" y="4268482"/>
            <a:ext cx="0" cy="2817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11B16EDD-E1C5-4441-B6B0-AD0CFF871F2F}"/>
              </a:ext>
            </a:extLst>
          </p:cNvPr>
          <p:cNvSpPr txBox="1"/>
          <p:nvPr/>
        </p:nvSpPr>
        <p:spPr>
          <a:xfrm rot="16200000">
            <a:off x="6443838" y="3591331"/>
            <a:ext cx="1779262" cy="369332"/>
          </a:xfrm>
          <a:prstGeom prst="rect">
            <a:avLst/>
          </a:prstGeom>
          <a:noFill/>
        </p:spPr>
        <p:txBody>
          <a:bodyPr vert="horz" wrap="square" rtlCol="0" anchor="ctr" anchorCtr="1">
            <a:spAutoFit/>
          </a:bodyPr>
          <a:lstStyle/>
          <a:p>
            <a:r>
              <a:rPr lang="en-GB" dirty="0"/>
              <a:t>height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FFDE341-3E18-B640-9636-F1FB5C40895E}"/>
              </a:ext>
            </a:extLst>
          </p:cNvPr>
          <p:cNvSpPr txBox="1"/>
          <p:nvPr/>
        </p:nvSpPr>
        <p:spPr>
          <a:xfrm>
            <a:off x="593233" y="5075475"/>
            <a:ext cx="7762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C000"/>
                </a:solidFill>
              </a:rPr>
              <a:t>Examples of 2D shapes include..</a:t>
            </a:r>
          </a:p>
          <a:p>
            <a:r>
              <a:rPr lang="en-US" dirty="0">
                <a:solidFill>
                  <a:srgbClr val="FFC000"/>
                </a:solidFill>
              </a:rPr>
              <a:t>square		circle 			triangle 		rhombus		pentagon	</a:t>
            </a:r>
          </a:p>
        </p:txBody>
      </p:sp>
    </p:spTree>
    <p:extLst>
      <p:ext uri="{BB962C8B-B14F-4D97-AF65-F5344CB8AC3E}">
        <p14:creationId xmlns:p14="http://schemas.microsoft.com/office/powerpoint/2010/main" val="116475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68" grpId="0" animBg="1"/>
      <p:bldP spid="46" grpId="0" animBg="1"/>
      <p:bldP spid="47" grpId="0"/>
      <p:bldP spid="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51520" y="1231009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3 straight sides.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3 angles.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id="{A6807AFB-8529-524E-850D-741E0A947BFB}"/>
              </a:ext>
            </a:extLst>
          </p:cNvPr>
          <p:cNvSpPr txBox="1">
            <a:spLocks/>
          </p:cNvSpPr>
          <p:nvPr/>
        </p:nvSpPr>
        <p:spPr>
          <a:xfrm>
            <a:off x="1752868" y="1238130"/>
            <a:ext cx="5485007" cy="83191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2000" dirty="0">
                <a:latin typeface="Comic Sans MS" panose="030F0902030302020204" pitchFamily="66" charset="0"/>
              </a:rPr>
              <a:t>What shape is this</a:t>
            </a:r>
            <a:r>
              <a:rPr lang="en-GB" sz="2000" dirty="0">
                <a:latin typeface="Comic Sans MS" panose="030F09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Comic Sans MS" panose="030F0902030302020204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How many sides and angles does it have?</a:t>
            </a:r>
          </a:p>
        </p:txBody>
      </p:sp>
      <p:sp>
        <p:nvSpPr>
          <p:cNvPr id="28" name="Isosceles Triangle 5">
            <a:extLst>
              <a:ext uri="{FF2B5EF4-FFF2-40B4-BE49-F238E27FC236}">
                <a16:creationId xmlns:a16="http://schemas.microsoft.com/office/drawing/2014/main" id="{A9B9BCC9-2341-694F-B1CB-9D59D5BFC046}"/>
              </a:ext>
            </a:extLst>
          </p:cNvPr>
          <p:cNvSpPr/>
          <p:nvPr/>
        </p:nvSpPr>
        <p:spPr>
          <a:xfrm>
            <a:off x="3552136" y="2345644"/>
            <a:ext cx="1967719" cy="1627095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20423C20-36C4-C044-8ECC-C81ED24481AF}"/>
              </a:ext>
            </a:extLst>
          </p:cNvPr>
          <p:cNvCxnSpPr/>
          <p:nvPr/>
        </p:nvCxnSpPr>
        <p:spPr>
          <a:xfrm flipH="1">
            <a:off x="5568617" y="3765744"/>
            <a:ext cx="1019503" cy="16116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5D49714-ED79-5F46-AEE2-D910C5F5C1F3}"/>
              </a:ext>
            </a:extLst>
          </p:cNvPr>
          <p:cNvCxnSpPr>
            <a:cxnSpLocks/>
          </p:cNvCxnSpPr>
          <p:nvPr/>
        </p:nvCxnSpPr>
        <p:spPr>
          <a:xfrm>
            <a:off x="3163197" y="2994901"/>
            <a:ext cx="777878" cy="16577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E99DA5F1-9EF8-7D4F-AE22-A2853EB14C18}"/>
              </a:ext>
            </a:extLst>
          </p:cNvPr>
          <p:cNvSpPr txBox="1"/>
          <p:nvPr/>
        </p:nvSpPr>
        <p:spPr>
          <a:xfrm>
            <a:off x="1752868" y="2459421"/>
            <a:ext cx="1410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omic Sans MS" panose="030F0902030302020204" pitchFamily="66" charset="0"/>
              </a:rPr>
              <a:t>side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4A0FA57-33E8-E64B-BC06-5DEAA5F66997}"/>
              </a:ext>
            </a:extLst>
          </p:cNvPr>
          <p:cNvSpPr txBox="1"/>
          <p:nvPr/>
        </p:nvSpPr>
        <p:spPr>
          <a:xfrm>
            <a:off x="6435227" y="3524071"/>
            <a:ext cx="1410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omic Sans MS" panose="030F0902030302020204" pitchFamily="66" charset="0"/>
              </a:rPr>
              <a:t>angle / corner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6F41A1-AC0A-DC4F-93EF-512C35D5626E}"/>
              </a:ext>
            </a:extLst>
          </p:cNvPr>
          <p:cNvSpPr txBox="1"/>
          <p:nvPr/>
        </p:nvSpPr>
        <p:spPr>
          <a:xfrm>
            <a:off x="6872049" y="4101591"/>
            <a:ext cx="16315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solidFill>
                  <a:schemeClr val="accent6">
                    <a:lumMod val="75000"/>
                  </a:schemeClr>
                </a:solidFill>
              </a:rPr>
              <a:t>An angle is where two sides meet. </a:t>
            </a:r>
          </a:p>
        </p:txBody>
      </p:sp>
    </p:spTree>
    <p:extLst>
      <p:ext uri="{BB962C8B-B14F-4D97-AF65-F5344CB8AC3E}">
        <p14:creationId xmlns:p14="http://schemas.microsoft.com/office/powerpoint/2010/main" val="378875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Common 2D shapes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050" name="Picture 2">
            <a:extLst>
              <a:ext uri="{FF2B5EF4-FFF2-40B4-BE49-F238E27FC236}">
                <a16:creationId xmlns:a16="http://schemas.microsoft.com/office/drawing/2014/main" id="{73186E88-FAC4-604D-AFE8-62B118EE2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734" y="1304366"/>
            <a:ext cx="6145924" cy="4609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E664B6-98BE-794F-B9BB-463B9E1C29F7}"/>
              </a:ext>
            </a:extLst>
          </p:cNvPr>
          <p:cNvSpPr txBox="1"/>
          <p:nvPr/>
        </p:nvSpPr>
        <p:spPr>
          <a:xfrm>
            <a:off x="725214" y="5831656"/>
            <a:ext cx="739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Watch this video:</a:t>
            </a:r>
            <a:r>
              <a:rPr lang="en-US" dirty="0"/>
              <a:t> </a:t>
            </a:r>
            <a:r>
              <a:rPr lang="en-US" dirty="0">
                <a:hlinkClick r:id="rId3"/>
              </a:rPr>
              <a:t>https://youtu.be/7k1raqv-9yk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168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a </a:t>
            </a:r>
            <a:r>
              <a:rPr lang="en-GB" sz="2400" b="1" dirty="0">
                <a:solidFill>
                  <a:srgbClr val="FFC000"/>
                </a:solidFill>
              </a:rPr>
              <a:t>polygon</a:t>
            </a:r>
            <a:r>
              <a:rPr lang="en-GB" sz="2000" b="1" dirty="0"/>
              <a:t>?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44CBAA03-9C36-FC44-BD79-782A7BFF2DC1}"/>
              </a:ext>
            </a:extLst>
          </p:cNvPr>
          <p:cNvSpPr txBox="1">
            <a:spLocks/>
          </p:cNvSpPr>
          <p:nvPr/>
        </p:nvSpPr>
        <p:spPr>
          <a:xfrm>
            <a:off x="952242" y="1415511"/>
            <a:ext cx="6931572" cy="294144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Comic Sans MS" panose="030F0702030302020204" pitchFamily="66" charset="0"/>
              </a:rPr>
              <a:t>A</a:t>
            </a:r>
            <a:r>
              <a:rPr lang="en-GB" sz="2000" b="1" u="sng" dirty="0">
                <a:latin typeface="Comic Sans MS" panose="030F0702030302020204" pitchFamily="66" charset="0"/>
              </a:rPr>
              <a:t> </a:t>
            </a:r>
            <a:r>
              <a:rPr lang="en-GB" sz="2000" b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polygon</a:t>
            </a:r>
            <a:r>
              <a:rPr lang="en-GB" sz="2000" b="1" u="sng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is a flat shape with 3 or more straight sides.</a:t>
            </a:r>
          </a:p>
        </p:txBody>
      </p:sp>
      <p:pic>
        <p:nvPicPr>
          <p:cNvPr id="1028" name="Picture 4" descr="What is a polygon - Maths Tutorials - YouTube">
            <a:extLst>
              <a:ext uri="{FF2B5EF4-FFF2-40B4-BE49-F238E27FC236}">
                <a16:creationId xmlns:a16="http://schemas.microsoft.com/office/drawing/2014/main" id="{83D2E44D-2ADD-0144-BAEE-D34122E9CE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80" b="1"/>
          <a:stretch/>
        </p:blipFill>
        <p:spPr bwMode="auto">
          <a:xfrm>
            <a:off x="1365289" y="2129931"/>
            <a:ext cx="6623628" cy="3905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493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What is a quadrilateral?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44CBAA03-9C36-FC44-BD79-782A7BFF2DC1}"/>
              </a:ext>
            </a:extLst>
          </p:cNvPr>
          <p:cNvSpPr txBox="1">
            <a:spLocks/>
          </p:cNvSpPr>
          <p:nvPr/>
        </p:nvSpPr>
        <p:spPr>
          <a:xfrm>
            <a:off x="952242" y="1415511"/>
            <a:ext cx="6931572" cy="294144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Comic Sans MS" panose="030F0702030302020204" pitchFamily="66" charset="0"/>
              </a:rPr>
              <a:t>A</a:t>
            </a:r>
            <a:r>
              <a:rPr lang="en-GB" sz="2000" b="1" u="sng" dirty="0">
                <a:latin typeface="Comic Sans MS" panose="030F0702030302020204" pitchFamily="66" charset="0"/>
              </a:rPr>
              <a:t> </a:t>
            </a:r>
            <a:r>
              <a:rPr lang="en-GB" sz="2000" b="1" u="sng" dirty="0">
                <a:solidFill>
                  <a:srgbClr val="FFC000"/>
                </a:solidFill>
                <a:latin typeface="Comic Sans MS" panose="030F0702030302020204" pitchFamily="66" charset="0"/>
              </a:rPr>
              <a:t>quadrilateral</a:t>
            </a:r>
            <a:r>
              <a:rPr lang="en-GB" sz="2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 </a:t>
            </a:r>
            <a:r>
              <a:rPr lang="en-GB" sz="2000" b="1" dirty="0">
                <a:latin typeface="Comic Sans MS" panose="030F0702030302020204" pitchFamily="66" charset="0"/>
              </a:rPr>
              <a:t>is a shape with 4 sides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074" name="Picture 2" descr="What is a Quadrilateral Shape? - Answered - Twinkl Teaching Wiki">
            <a:extLst>
              <a:ext uri="{FF2B5EF4-FFF2-40B4-BE49-F238E27FC236}">
                <a16:creationId xmlns:a16="http://schemas.microsoft.com/office/drawing/2014/main" id="{02DE90FC-E396-DE4C-8A93-925CE4FF0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846" y="2291801"/>
            <a:ext cx="4820307" cy="381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902794-4A8F-F74D-A891-B39CADB768EA}"/>
              </a:ext>
            </a:extLst>
          </p:cNvPr>
          <p:cNvSpPr txBox="1"/>
          <p:nvPr/>
        </p:nvSpPr>
        <p:spPr>
          <a:xfrm>
            <a:off x="2396359" y="1954924"/>
            <a:ext cx="4046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omic Sans MS" panose="030F0902030302020204" pitchFamily="66" charset="0"/>
              </a:rPr>
              <a:t>Here are some examples: </a:t>
            </a:r>
          </a:p>
        </p:txBody>
      </p:sp>
    </p:spTree>
    <p:extLst>
      <p:ext uri="{BB962C8B-B14F-4D97-AF65-F5344CB8AC3E}">
        <p14:creationId xmlns:p14="http://schemas.microsoft.com/office/powerpoint/2010/main" val="49240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Properties of quadrilaterals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44CBAA03-9C36-FC44-BD79-782A7BFF2DC1}"/>
              </a:ext>
            </a:extLst>
          </p:cNvPr>
          <p:cNvSpPr txBox="1">
            <a:spLocks/>
          </p:cNvSpPr>
          <p:nvPr/>
        </p:nvSpPr>
        <p:spPr>
          <a:xfrm>
            <a:off x="952242" y="1415511"/>
            <a:ext cx="6931572" cy="294144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656991B-C8E8-6C47-B171-32F774972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242" y="1415510"/>
            <a:ext cx="6981932" cy="4467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685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54985" y="767368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       What is a right angle?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44CBAA03-9C36-FC44-BD79-782A7BFF2DC1}"/>
              </a:ext>
            </a:extLst>
          </p:cNvPr>
          <p:cNvSpPr txBox="1">
            <a:spLocks/>
          </p:cNvSpPr>
          <p:nvPr/>
        </p:nvSpPr>
        <p:spPr>
          <a:xfrm>
            <a:off x="952242" y="1415511"/>
            <a:ext cx="6931572" cy="294144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0" name="Line 5">
            <a:extLst>
              <a:ext uri="{FF2B5EF4-FFF2-40B4-BE49-F238E27FC236}">
                <a16:creationId xmlns:a16="http://schemas.microsoft.com/office/drawing/2014/main" id="{FAF4EE87-9F4F-4844-8F10-C7A397B01898}"/>
              </a:ext>
            </a:extLst>
          </p:cNvPr>
          <p:cNvSpPr>
            <a:spLocks noChangeShapeType="1"/>
          </p:cNvSpPr>
          <p:nvPr/>
        </p:nvSpPr>
        <p:spPr bwMode="auto">
          <a:xfrm>
            <a:off x="644307" y="2577690"/>
            <a:ext cx="0" cy="286743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21" name="Line 6">
            <a:extLst>
              <a:ext uri="{FF2B5EF4-FFF2-40B4-BE49-F238E27FC236}">
                <a16:creationId xmlns:a16="http://schemas.microsoft.com/office/drawing/2014/main" id="{4C9D0988-3A8D-9844-B9C5-B34A165A89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11188" y="5445125"/>
            <a:ext cx="3290809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Line 7">
            <a:extLst>
              <a:ext uri="{FF2B5EF4-FFF2-40B4-BE49-F238E27FC236}">
                <a16:creationId xmlns:a16="http://schemas.microsoft.com/office/drawing/2014/main" id="{507A45A5-6BDF-5447-93A4-30B9FECDBAB9}"/>
              </a:ext>
            </a:extLst>
          </p:cNvPr>
          <p:cNvSpPr>
            <a:spLocks noChangeShapeType="1"/>
          </p:cNvSpPr>
          <p:nvPr/>
        </p:nvSpPr>
        <p:spPr bwMode="auto">
          <a:xfrm>
            <a:off x="971550" y="5013326"/>
            <a:ext cx="0" cy="37172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Line 8">
            <a:extLst>
              <a:ext uri="{FF2B5EF4-FFF2-40B4-BE49-F238E27FC236}">
                <a16:creationId xmlns:a16="http://schemas.microsoft.com/office/drawing/2014/main" id="{61ABF8EA-E11A-4D46-AE2D-F027768D046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11188" y="5013325"/>
            <a:ext cx="348838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Text Box 12">
            <a:extLst>
              <a:ext uri="{FF2B5EF4-FFF2-40B4-BE49-F238E27FC236}">
                <a16:creationId xmlns:a16="http://schemas.microsoft.com/office/drawing/2014/main" id="{55EF60D7-9590-F94F-B5F8-B021CC5F46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300" y="2420938"/>
            <a:ext cx="48312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902030302020204" pitchFamily="66" charset="0"/>
              </a:rPr>
              <a:t>One straight horizontal line</a:t>
            </a:r>
          </a:p>
        </p:txBody>
      </p:sp>
      <p:sp>
        <p:nvSpPr>
          <p:cNvPr id="25" name="Text Box 13">
            <a:extLst>
              <a:ext uri="{FF2B5EF4-FFF2-40B4-BE49-F238E27FC236}">
                <a16:creationId xmlns:a16="http://schemas.microsoft.com/office/drawing/2014/main" id="{A6E4C37B-0E6C-2546-912E-FF9E222689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2924175"/>
            <a:ext cx="483125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902030302020204" pitchFamily="66" charset="0"/>
              </a:rPr>
              <a:t>MEETS a straight vertical line to make a corner.</a:t>
            </a:r>
          </a:p>
        </p:txBody>
      </p:sp>
      <p:sp>
        <p:nvSpPr>
          <p:cNvPr id="26" name="Text Box 14">
            <a:extLst>
              <a:ext uri="{FF2B5EF4-FFF2-40B4-BE49-F238E27FC236}">
                <a16:creationId xmlns:a16="http://schemas.microsoft.com/office/drawing/2014/main" id="{D70CE073-D7DD-1747-B866-DED020887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4076700"/>
            <a:ext cx="34312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chemeClr val="tx2"/>
                </a:solidFill>
                <a:latin typeface="Comic Sans MS" panose="030F0902030302020204" pitchFamily="66" charset="0"/>
              </a:rPr>
              <a:t>The angle is 90</a:t>
            </a:r>
            <a:r>
              <a:rPr lang="en-GB" altLang="en-US" sz="2800" b="1">
                <a:solidFill>
                  <a:schemeClr val="tx2"/>
                </a:solidFill>
                <a:latin typeface="Calibri" panose="020F0502020204030204" pitchFamily="34" charset="0"/>
              </a:rPr>
              <a:t>°.</a:t>
            </a:r>
          </a:p>
        </p:txBody>
      </p:sp>
      <p:sp>
        <p:nvSpPr>
          <p:cNvPr id="28" name="Line 15">
            <a:extLst>
              <a:ext uri="{FF2B5EF4-FFF2-40B4-BE49-F238E27FC236}">
                <a16:creationId xmlns:a16="http://schemas.microsoft.com/office/drawing/2014/main" id="{7C6C06DE-DE74-B440-8933-E84F054D57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42988" y="4365626"/>
            <a:ext cx="1051144" cy="497912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79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54985" y="767368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       What is a right angle?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44CBAA03-9C36-FC44-BD79-782A7BFF2DC1}"/>
              </a:ext>
            </a:extLst>
          </p:cNvPr>
          <p:cNvSpPr txBox="1">
            <a:spLocks/>
          </p:cNvSpPr>
          <p:nvPr/>
        </p:nvSpPr>
        <p:spPr>
          <a:xfrm>
            <a:off x="952242" y="1415511"/>
            <a:ext cx="6931572" cy="294144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6" name="Text Box 14">
            <a:extLst>
              <a:ext uri="{FF2B5EF4-FFF2-40B4-BE49-F238E27FC236}">
                <a16:creationId xmlns:a16="http://schemas.microsoft.com/office/drawing/2014/main" id="{D70CE073-D7DD-1747-B866-DED020887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6101" y="2400536"/>
            <a:ext cx="5039234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400" b="1" dirty="0">
                <a:solidFill>
                  <a:schemeClr val="tx2"/>
                </a:solidFill>
                <a:latin typeface="Comic Sans MS" panose="030F0902030302020204" pitchFamily="66" charset="0"/>
              </a:rPr>
              <a:t>This angle is less than a right angle</a:t>
            </a:r>
            <a:r>
              <a:rPr lang="en-GB" altLang="en-US" sz="2800" b="1" dirty="0">
                <a:solidFill>
                  <a:schemeClr val="tx2"/>
                </a:solidFill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12294" name="Picture 6" descr="Angle Names in Geometry: Acute, Obtuse, Straight, &amp; Right Angles, Defined">
            <a:extLst>
              <a:ext uri="{FF2B5EF4-FFF2-40B4-BE49-F238E27FC236}">
                <a16:creationId xmlns:a16="http://schemas.microsoft.com/office/drawing/2014/main" id="{C6286C44-A424-A64F-992E-22CFC57DBE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3" t="18685" r="25574" b="13274"/>
          <a:stretch/>
        </p:blipFill>
        <p:spPr bwMode="auto">
          <a:xfrm>
            <a:off x="1051571" y="4557216"/>
            <a:ext cx="2330180" cy="135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Line 15">
            <a:extLst>
              <a:ext uri="{FF2B5EF4-FFF2-40B4-BE49-F238E27FC236}">
                <a16:creationId xmlns:a16="http://schemas.microsoft.com/office/drawing/2014/main" id="{4B5A4BC3-E300-3F43-AFF0-1AA83AA48D3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16660" y="4757846"/>
            <a:ext cx="1638055" cy="790325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Text Box 14">
            <a:extLst>
              <a:ext uri="{FF2B5EF4-FFF2-40B4-BE49-F238E27FC236}">
                <a16:creationId xmlns:a16="http://schemas.microsoft.com/office/drawing/2014/main" id="{2A554456-DDA2-BA48-BFEE-3DC1B9694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2214" y="4233393"/>
            <a:ext cx="503923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400" b="1" dirty="0">
                <a:solidFill>
                  <a:schemeClr val="tx2"/>
                </a:solidFill>
                <a:latin typeface="Comic Sans MS" panose="030F0902030302020204" pitchFamily="66" charset="0"/>
              </a:rPr>
              <a:t>This angle is more than a right angle</a:t>
            </a:r>
            <a:r>
              <a:rPr lang="en-GB" altLang="en-US" sz="2400" b="1" dirty="0">
                <a:solidFill>
                  <a:schemeClr val="tx2"/>
                </a:solidFill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12296" name="Picture 8" descr="Flashcard of an Acute angle | ClipArt ETC">
            <a:extLst>
              <a:ext uri="{FF2B5EF4-FFF2-40B4-BE49-F238E27FC236}">
                <a16:creationId xmlns:a16="http://schemas.microsoft.com/office/drawing/2014/main" id="{8EDCF9CF-6667-EA43-905F-554A121591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" t="22466" r="6029" b="28429"/>
          <a:stretch/>
        </p:blipFill>
        <p:spPr bwMode="auto">
          <a:xfrm>
            <a:off x="841755" y="2487710"/>
            <a:ext cx="1667919" cy="113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Line 15">
            <a:extLst>
              <a:ext uri="{FF2B5EF4-FFF2-40B4-BE49-F238E27FC236}">
                <a16:creationId xmlns:a16="http://schemas.microsoft.com/office/drawing/2014/main" id="{2170EF84-7518-FB47-9EDF-89BC1CEB7FC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362584" y="2575498"/>
            <a:ext cx="1883516" cy="860125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2298" name="Picture 10" descr="Right angle - Wikipedia">
            <a:extLst>
              <a:ext uri="{FF2B5EF4-FFF2-40B4-BE49-F238E27FC236}">
                <a16:creationId xmlns:a16="http://schemas.microsoft.com/office/drawing/2014/main" id="{A18FBBD2-3BF0-A54B-9612-162DCEE44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2" y="1282264"/>
            <a:ext cx="1006807" cy="1006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EC3D87-E3C4-9F46-AFE5-82CAC21BFBD4}"/>
              </a:ext>
            </a:extLst>
          </p:cNvPr>
          <p:cNvSpPr txBox="1"/>
          <p:nvPr/>
        </p:nvSpPr>
        <p:spPr>
          <a:xfrm>
            <a:off x="775344" y="1415510"/>
            <a:ext cx="1441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Right angle</a:t>
            </a:r>
          </a:p>
        </p:txBody>
      </p:sp>
    </p:spTree>
    <p:extLst>
      <p:ext uri="{BB962C8B-B14F-4D97-AF65-F5344CB8AC3E}">
        <p14:creationId xmlns:p14="http://schemas.microsoft.com/office/powerpoint/2010/main" val="400754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26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54985" y="767368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Right angles in shapes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2D Shape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44CBAA03-9C36-FC44-BD79-782A7BFF2DC1}"/>
              </a:ext>
            </a:extLst>
          </p:cNvPr>
          <p:cNvSpPr txBox="1">
            <a:spLocks/>
          </p:cNvSpPr>
          <p:nvPr/>
        </p:nvSpPr>
        <p:spPr>
          <a:xfrm>
            <a:off x="952242" y="1415511"/>
            <a:ext cx="6931572" cy="294144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 descr="What is Right Angle? - [Definition, Facts &amp; Example]">
            <a:extLst>
              <a:ext uri="{FF2B5EF4-FFF2-40B4-BE49-F238E27FC236}">
                <a16:creationId xmlns:a16="http://schemas.microsoft.com/office/drawing/2014/main" id="{A712C950-BF08-904E-85D1-FE88DFB60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76" y="1812265"/>
            <a:ext cx="7653207" cy="323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48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265</Words>
  <Application>Microsoft Macintosh PowerPoint</Application>
  <PresentationFormat>On-screen Show (4:3)</PresentationFormat>
  <Paragraphs>64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 Sharratt</cp:lastModifiedBy>
  <cp:revision>6</cp:revision>
  <dcterms:created xsi:type="dcterms:W3CDTF">2020-03-25T17:04:57Z</dcterms:created>
  <dcterms:modified xsi:type="dcterms:W3CDTF">2021-01-11T11:32:44Z</dcterms:modified>
</cp:coreProperties>
</file>