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386" r:id="rId3"/>
    <p:sldId id="387" r:id="rId4"/>
    <p:sldId id="390" r:id="rId5"/>
    <p:sldId id="27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3300"/>
    <a:srgbClr val="800080"/>
    <a:srgbClr val="33CC33"/>
    <a:srgbClr val="F1F616"/>
    <a:srgbClr val="FFFFCC"/>
    <a:srgbClr val="A50021"/>
    <a:srgbClr val="CC9B00"/>
    <a:srgbClr val="66FF66"/>
    <a:srgbClr val="DEA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455" autoAdjust="0"/>
    <p:restoredTop sz="94286" autoAdjust="0"/>
  </p:normalViewPr>
  <p:slideViewPr>
    <p:cSldViewPr snapToGrid="0">
      <p:cViewPr varScale="1">
        <p:scale>
          <a:sx n="120" d="100"/>
          <a:sy n="120" d="100"/>
        </p:scale>
        <p:origin x="2592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46970A3E-CC23-1A47-AAB0-32273E3B052E}"/>
    <pc:docChg chg="delSld modSld">
      <pc:chgData name="E Sharratt" userId="240a805a-42a6-4db4-8f33-c1edd6012f04" providerId="ADAL" clId="{46970A3E-CC23-1A47-AAB0-32273E3B052E}" dt="2021-02-06T18:11:41.915" v="10" actId="20577"/>
      <pc:docMkLst>
        <pc:docMk/>
      </pc:docMkLst>
      <pc:sldChg chg="del">
        <pc:chgData name="E Sharratt" userId="240a805a-42a6-4db4-8f33-c1edd6012f04" providerId="ADAL" clId="{46970A3E-CC23-1A47-AAB0-32273E3B052E}" dt="2021-02-06T18:11:17.245" v="3" actId="2696"/>
        <pc:sldMkLst>
          <pc:docMk/>
          <pc:sldMk cId="0" sldId="340"/>
        </pc:sldMkLst>
      </pc:sldChg>
      <pc:sldChg chg="del">
        <pc:chgData name="E Sharratt" userId="240a805a-42a6-4db4-8f33-c1edd6012f04" providerId="ADAL" clId="{46970A3E-CC23-1A47-AAB0-32273E3B052E}" dt="2021-02-06T18:11:34.122" v="8" actId="2696"/>
        <pc:sldMkLst>
          <pc:docMk/>
          <pc:sldMk cId="0" sldId="376"/>
        </pc:sldMkLst>
      </pc:sldChg>
      <pc:sldChg chg="del">
        <pc:chgData name="E Sharratt" userId="240a805a-42a6-4db4-8f33-c1edd6012f04" providerId="ADAL" clId="{46970A3E-CC23-1A47-AAB0-32273E3B052E}" dt="2021-02-06T18:11:24.860" v="4" actId="2696"/>
        <pc:sldMkLst>
          <pc:docMk/>
          <pc:sldMk cId="0" sldId="377"/>
        </pc:sldMkLst>
      </pc:sldChg>
      <pc:sldChg chg="del">
        <pc:chgData name="E Sharratt" userId="240a805a-42a6-4db4-8f33-c1edd6012f04" providerId="ADAL" clId="{46970A3E-CC23-1A47-AAB0-32273E3B052E}" dt="2021-02-06T18:11:26.959" v="5" actId="2696"/>
        <pc:sldMkLst>
          <pc:docMk/>
          <pc:sldMk cId="0" sldId="378"/>
        </pc:sldMkLst>
      </pc:sldChg>
      <pc:sldChg chg="del">
        <pc:chgData name="E Sharratt" userId="240a805a-42a6-4db4-8f33-c1edd6012f04" providerId="ADAL" clId="{46970A3E-CC23-1A47-AAB0-32273E3B052E}" dt="2021-02-06T18:11:31.587" v="6" actId="2696"/>
        <pc:sldMkLst>
          <pc:docMk/>
          <pc:sldMk cId="0" sldId="379"/>
        </pc:sldMkLst>
      </pc:sldChg>
      <pc:sldChg chg="del">
        <pc:chgData name="E Sharratt" userId="240a805a-42a6-4db4-8f33-c1edd6012f04" providerId="ADAL" clId="{46970A3E-CC23-1A47-AAB0-32273E3B052E}" dt="2021-02-06T18:11:32.209" v="7" actId="2696"/>
        <pc:sldMkLst>
          <pc:docMk/>
          <pc:sldMk cId="0" sldId="380"/>
        </pc:sldMkLst>
      </pc:sldChg>
      <pc:sldChg chg="del">
        <pc:chgData name="E Sharratt" userId="240a805a-42a6-4db4-8f33-c1edd6012f04" providerId="ADAL" clId="{46970A3E-CC23-1A47-AAB0-32273E3B052E}" dt="2021-02-06T18:11:06.575" v="0" actId="2696"/>
        <pc:sldMkLst>
          <pc:docMk/>
          <pc:sldMk cId="0" sldId="388"/>
        </pc:sldMkLst>
      </pc:sldChg>
      <pc:sldChg chg="del">
        <pc:chgData name="E Sharratt" userId="240a805a-42a6-4db4-8f33-c1edd6012f04" providerId="ADAL" clId="{46970A3E-CC23-1A47-AAB0-32273E3B052E}" dt="2021-02-06T18:11:11.012" v="1" actId="2696"/>
        <pc:sldMkLst>
          <pc:docMk/>
          <pc:sldMk cId="0" sldId="389"/>
        </pc:sldMkLst>
      </pc:sldChg>
      <pc:sldChg chg="modSp mod">
        <pc:chgData name="E Sharratt" userId="240a805a-42a6-4db4-8f33-c1edd6012f04" providerId="ADAL" clId="{46970A3E-CC23-1A47-AAB0-32273E3B052E}" dt="2021-02-06T18:11:41.915" v="10" actId="20577"/>
        <pc:sldMkLst>
          <pc:docMk/>
          <pc:sldMk cId="0" sldId="390"/>
        </pc:sldMkLst>
        <pc:spChg chg="mod">
          <ac:chgData name="E Sharratt" userId="240a805a-42a6-4db4-8f33-c1edd6012f04" providerId="ADAL" clId="{46970A3E-CC23-1A47-AAB0-32273E3B052E}" dt="2021-02-06T18:11:41.915" v="10" actId="20577"/>
          <ac:spMkLst>
            <pc:docMk/>
            <pc:sldMk cId="0" sldId="390"/>
            <ac:spMk id="79" creationId="{00000000-0000-0000-0000-000000000000}"/>
          </ac:spMkLst>
        </pc:spChg>
      </pc:sldChg>
      <pc:sldChg chg="del">
        <pc:chgData name="E Sharratt" userId="240a805a-42a6-4db4-8f33-c1edd6012f04" providerId="ADAL" clId="{46970A3E-CC23-1A47-AAB0-32273E3B052E}" dt="2021-02-06T18:11:15.911" v="2" actId="2696"/>
        <pc:sldMkLst>
          <pc:docMk/>
          <pc:sldMk cId="0" sldId="39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©  </a:t>
              </a:r>
              <a:r>
                <a:rPr lang="en-GB" sz="1200" b="1" dirty="0"/>
                <a:t>B. Taylor 2012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Dividing Decimals</a:t>
            </a:r>
            <a:endParaRPr lang="en-GB" sz="2400" b="1" dirty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Dividing Decimals by a Single Digit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 method is the same as for whole numbers, but there’s a decimal point.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Dividing Decimals by a Single Digit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74797" y="1365862"/>
            <a:ext cx="4417837" cy="432050"/>
            <a:chOff x="395536" y="1409580"/>
            <a:chExt cx="5544616" cy="504058"/>
          </a:xfrm>
        </p:grpSpPr>
        <p:sp>
          <p:nvSpPr>
            <p:cNvPr id="78" name="Rounded Rectangle 77"/>
            <p:cNvSpPr/>
            <p:nvPr/>
          </p:nvSpPr>
          <p:spPr>
            <a:xfrm>
              <a:off x="395536" y="1409582"/>
              <a:ext cx="5544616" cy="504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39551" y="1409580"/>
              <a:ext cx="5256583" cy="502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1:    </a:t>
              </a:r>
              <a:r>
                <a:rPr lang="en-GB" sz="2200" b="1" dirty="0"/>
                <a:t>Work out  58.8  ÷  3</a:t>
              </a:r>
            </a:p>
          </p:txBody>
        </p:sp>
      </p:grpSp>
      <p:sp>
        <p:nvSpPr>
          <p:cNvPr id="107" name="Rounded Rectangle 106"/>
          <p:cNvSpPr/>
          <p:nvPr/>
        </p:nvSpPr>
        <p:spPr>
          <a:xfrm>
            <a:off x="5047013" y="1365863"/>
            <a:ext cx="3672754" cy="3619606"/>
          </a:xfrm>
          <a:prstGeom prst="roundRect">
            <a:avLst>
              <a:gd name="adj" fmla="val 7668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6598941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9</a:t>
            </a:r>
            <a:endParaRPr lang="en-GB" sz="7000" b="1" baseline="30000" dirty="0"/>
          </a:p>
        </p:txBody>
      </p:sp>
      <p:sp>
        <p:nvSpPr>
          <p:cNvPr id="98" name="TextBox 97"/>
          <p:cNvSpPr txBox="1"/>
          <p:nvPr/>
        </p:nvSpPr>
        <p:spPr>
          <a:xfrm>
            <a:off x="7300703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6</a:t>
            </a:r>
            <a:endParaRPr lang="en-GB" sz="7000" b="1" baseline="30000" dirty="0"/>
          </a:p>
        </p:txBody>
      </p:sp>
      <p:sp>
        <p:nvSpPr>
          <p:cNvPr id="96" name="TextBox 95"/>
          <p:cNvSpPr txBox="1"/>
          <p:nvPr/>
        </p:nvSpPr>
        <p:spPr>
          <a:xfrm>
            <a:off x="5897179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1</a:t>
            </a:r>
            <a:endParaRPr lang="en-GB" sz="7000" b="1" baseline="30000" dirty="0"/>
          </a:p>
        </p:txBody>
      </p:sp>
      <p:sp>
        <p:nvSpPr>
          <p:cNvPr id="88" name="TextBox 87"/>
          <p:cNvSpPr txBox="1"/>
          <p:nvPr/>
        </p:nvSpPr>
        <p:spPr>
          <a:xfrm>
            <a:off x="5080019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3</a:t>
            </a:r>
            <a:endParaRPr lang="en-GB" sz="7000" b="1" baseline="30000" dirty="0"/>
          </a:p>
        </p:txBody>
      </p:sp>
      <p:sp>
        <p:nvSpPr>
          <p:cNvPr id="84" name="TextBox 83"/>
          <p:cNvSpPr txBox="1"/>
          <p:nvPr/>
        </p:nvSpPr>
        <p:spPr>
          <a:xfrm>
            <a:off x="6587066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8</a:t>
            </a:r>
            <a:endParaRPr lang="en-GB" sz="7000" b="1" baseline="30000" dirty="0"/>
          </a:p>
        </p:txBody>
      </p:sp>
      <p:sp>
        <p:nvSpPr>
          <p:cNvPr id="85" name="TextBox 84"/>
          <p:cNvSpPr txBox="1"/>
          <p:nvPr/>
        </p:nvSpPr>
        <p:spPr>
          <a:xfrm>
            <a:off x="7288828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8</a:t>
            </a:r>
            <a:endParaRPr lang="en-GB" sz="7000" b="1" baseline="30000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5830794" y="3347703"/>
            <a:ext cx="0" cy="92762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200"/>
          <p:cNvGrpSpPr/>
          <p:nvPr/>
        </p:nvGrpSpPr>
        <p:grpSpPr>
          <a:xfrm rot="5400000">
            <a:off x="6508141" y="422980"/>
            <a:ext cx="750498" cy="2865622"/>
            <a:chOff x="400054" y="1981200"/>
            <a:chExt cx="4388570" cy="657447"/>
          </a:xfrm>
        </p:grpSpPr>
        <p:sp>
          <p:nvSpPr>
            <p:cNvPr id="173" name="TextBox 172"/>
            <p:cNvSpPr txBox="1"/>
            <p:nvPr/>
          </p:nvSpPr>
          <p:spPr>
            <a:xfrm rot="16200000">
              <a:off x="1908019" y="600176"/>
              <a:ext cx="504497" cy="3419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rgbClr val="003300"/>
                  </a:solidFill>
                </a:rPr>
                <a:t>First write the numbers</a:t>
              </a:r>
            </a:p>
            <a:p>
              <a:pPr algn="ctr"/>
              <a:r>
                <a:rPr lang="en-GB" sz="1600" b="1" dirty="0">
                  <a:solidFill>
                    <a:srgbClr val="003300"/>
                  </a:solidFill>
                </a:rPr>
                <a:t>like this</a:t>
              </a:r>
            </a:p>
          </p:txBody>
        </p:sp>
        <p:sp>
          <p:nvSpPr>
            <p:cNvPr id="200" name="Right Arrow 199"/>
            <p:cNvSpPr/>
            <p:nvPr/>
          </p:nvSpPr>
          <p:spPr>
            <a:xfrm>
              <a:off x="400054" y="1981200"/>
              <a:ext cx="4388570" cy="657447"/>
            </a:xfrm>
            <a:prstGeom prst="rightArrow">
              <a:avLst>
                <a:gd name="adj1" fmla="val 86299"/>
                <a:gd name="adj2" fmla="val 56897"/>
              </a:avLst>
            </a:prstGeom>
            <a:noFill/>
            <a:ln w="381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61" name="Straight Connector 60"/>
          <p:cNvCxnSpPr/>
          <p:nvPr/>
        </p:nvCxnSpPr>
        <p:spPr>
          <a:xfrm>
            <a:off x="5797722" y="3382817"/>
            <a:ext cx="2169157" cy="0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69"/>
          <p:cNvGrpSpPr/>
          <p:nvPr/>
        </p:nvGrpSpPr>
        <p:grpSpPr>
          <a:xfrm>
            <a:off x="1689027" y="5228383"/>
            <a:ext cx="5765947" cy="852759"/>
            <a:chOff x="395536" y="1409581"/>
            <a:chExt cx="5544616" cy="691768"/>
          </a:xfrm>
        </p:grpSpPr>
        <p:sp>
          <p:nvSpPr>
            <p:cNvPr id="71" name="Rounded Rectangle 70"/>
            <p:cNvSpPr/>
            <p:nvPr/>
          </p:nvSpPr>
          <p:spPr>
            <a:xfrm>
              <a:off x="395536" y="1409581"/>
              <a:ext cx="5544616" cy="69176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39551" y="1437133"/>
              <a:ext cx="5256584" cy="636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b="1" dirty="0"/>
                <a:t>58.8  ÷  3  =  </a:t>
              </a:r>
              <a:r>
                <a:rPr lang="en-GB" sz="4500" b="1" dirty="0">
                  <a:solidFill>
                    <a:srgbClr val="FF0000"/>
                  </a:solidFill>
                </a:rPr>
                <a:t>19.6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885304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5</a:t>
            </a:r>
            <a:endParaRPr lang="en-GB" sz="7000" b="1" baseline="30000" dirty="0"/>
          </a:p>
        </p:txBody>
      </p:sp>
      <p:grpSp>
        <p:nvGrpSpPr>
          <p:cNvPr id="16" name="Group 118"/>
          <p:cNvGrpSpPr/>
          <p:nvPr/>
        </p:nvGrpSpPr>
        <p:grpSpPr>
          <a:xfrm>
            <a:off x="361436" y="1870841"/>
            <a:ext cx="2527619" cy="584775"/>
            <a:chOff x="361436" y="2037335"/>
            <a:chExt cx="2429471" cy="512151"/>
          </a:xfrm>
        </p:grpSpPr>
        <p:sp>
          <p:nvSpPr>
            <p:cNvPr id="65" name="Rounded Rectangle 64"/>
            <p:cNvSpPr/>
            <p:nvPr/>
          </p:nvSpPr>
          <p:spPr>
            <a:xfrm>
              <a:off x="361436" y="2066847"/>
              <a:ext cx="2429471" cy="453126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23232" y="2037335"/>
              <a:ext cx="2305879" cy="512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Then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3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5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9" name="Group 69"/>
          <p:cNvGrpSpPr/>
          <p:nvPr/>
        </p:nvGrpSpPr>
        <p:grpSpPr>
          <a:xfrm>
            <a:off x="540869" y="2488517"/>
            <a:ext cx="2168752" cy="368431"/>
            <a:chOff x="757157" y="2381401"/>
            <a:chExt cx="1111848" cy="452253"/>
          </a:xfrm>
        </p:grpSpPr>
        <p:sp>
          <p:nvSpPr>
            <p:cNvPr id="67" name="Pentagon 66"/>
            <p:cNvSpPr/>
            <p:nvPr/>
          </p:nvSpPr>
          <p:spPr>
            <a:xfrm>
              <a:off x="757157" y="238140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57157" y="2399737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1 time</a:t>
              </a:r>
              <a:endParaRPr lang="en-GB" sz="1600" dirty="0"/>
            </a:p>
          </p:txBody>
        </p:sp>
      </p:grpSp>
      <p:grpSp>
        <p:nvGrpSpPr>
          <p:cNvPr id="20" name="Group 79"/>
          <p:cNvGrpSpPr/>
          <p:nvPr/>
        </p:nvGrpSpPr>
        <p:grpSpPr>
          <a:xfrm>
            <a:off x="2934395" y="2411122"/>
            <a:ext cx="1981989" cy="523220"/>
            <a:chOff x="1946489" y="2363660"/>
            <a:chExt cx="2320356" cy="523220"/>
          </a:xfrm>
        </p:grpSpPr>
        <p:sp>
          <p:nvSpPr>
            <p:cNvPr id="72" name="Rounded Rectangle 71"/>
            <p:cNvSpPr/>
            <p:nvPr/>
          </p:nvSpPr>
          <p:spPr>
            <a:xfrm>
              <a:off x="1946489" y="2378363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972743" y="2363660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1  x  3  =  3</a:t>
              </a:r>
            </a:p>
            <a:p>
              <a:pPr algn="ctr"/>
              <a:r>
                <a:rPr lang="en-GB" sz="1400" b="1" dirty="0"/>
                <a:t>So there’s 2 to carry</a:t>
              </a:r>
              <a:endParaRPr lang="en-GB" sz="1400" dirty="0"/>
            </a:p>
          </p:txBody>
        </p:sp>
      </p:grpSp>
      <p:grpSp>
        <p:nvGrpSpPr>
          <p:cNvPr id="21" name="Group 119"/>
          <p:cNvGrpSpPr/>
          <p:nvPr/>
        </p:nvGrpSpPr>
        <p:grpSpPr>
          <a:xfrm>
            <a:off x="361436" y="2973387"/>
            <a:ext cx="2527619" cy="584775"/>
            <a:chOff x="361436" y="2764273"/>
            <a:chExt cx="2429471" cy="512150"/>
          </a:xfrm>
        </p:grpSpPr>
        <p:sp>
          <p:nvSpPr>
            <p:cNvPr id="87" name="Rounded Rectangle 86"/>
            <p:cNvSpPr/>
            <p:nvPr/>
          </p:nvSpPr>
          <p:spPr>
            <a:xfrm>
              <a:off x="361436" y="2793785"/>
              <a:ext cx="2429471" cy="453125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23232" y="2764273"/>
              <a:ext cx="2305879" cy="512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Now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3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28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2" name="Group 71"/>
          <p:cNvGrpSpPr/>
          <p:nvPr/>
        </p:nvGrpSpPr>
        <p:grpSpPr>
          <a:xfrm>
            <a:off x="540869" y="3591062"/>
            <a:ext cx="2168752" cy="368431"/>
            <a:chOff x="757157" y="3466151"/>
            <a:chExt cx="1111848" cy="452253"/>
          </a:xfrm>
        </p:grpSpPr>
        <p:sp>
          <p:nvSpPr>
            <p:cNvPr id="95" name="Pentagon 94"/>
            <p:cNvSpPr/>
            <p:nvPr/>
          </p:nvSpPr>
          <p:spPr>
            <a:xfrm>
              <a:off x="757157" y="346615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757157" y="3484487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9 times</a:t>
              </a:r>
              <a:endParaRPr lang="en-GB" sz="1600" dirty="0"/>
            </a:p>
          </p:txBody>
        </p:sp>
      </p:grpSp>
      <p:grpSp>
        <p:nvGrpSpPr>
          <p:cNvPr id="23" name="Group 78"/>
          <p:cNvGrpSpPr/>
          <p:nvPr/>
        </p:nvGrpSpPr>
        <p:grpSpPr>
          <a:xfrm>
            <a:off x="2934395" y="3513667"/>
            <a:ext cx="1981989" cy="523220"/>
            <a:chOff x="1946489" y="3448410"/>
            <a:chExt cx="2320356" cy="523220"/>
          </a:xfrm>
        </p:grpSpPr>
        <p:sp>
          <p:nvSpPr>
            <p:cNvPr id="101" name="Rounded Rectangle 100"/>
            <p:cNvSpPr/>
            <p:nvPr/>
          </p:nvSpPr>
          <p:spPr>
            <a:xfrm>
              <a:off x="1946489" y="3463114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972742" y="3448410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9  x  3  =  27</a:t>
              </a:r>
            </a:p>
            <a:p>
              <a:pPr algn="ctr"/>
              <a:r>
                <a:rPr lang="en-GB" sz="1400" b="1" dirty="0"/>
                <a:t>So there’s 1 to carry</a:t>
              </a:r>
              <a:endParaRPr lang="en-GB" sz="1400" dirty="0"/>
            </a:p>
          </p:txBody>
        </p:sp>
      </p:grpSp>
      <p:grpSp>
        <p:nvGrpSpPr>
          <p:cNvPr id="24" name="Group 120"/>
          <p:cNvGrpSpPr/>
          <p:nvPr/>
        </p:nvGrpSpPr>
        <p:grpSpPr>
          <a:xfrm>
            <a:off x="361436" y="4075933"/>
            <a:ext cx="2527619" cy="584775"/>
            <a:chOff x="361436" y="3642297"/>
            <a:chExt cx="2429471" cy="512151"/>
          </a:xfrm>
        </p:grpSpPr>
        <p:sp>
          <p:nvSpPr>
            <p:cNvPr id="108" name="Rounded Rectangle 107"/>
            <p:cNvSpPr/>
            <p:nvPr/>
          </p:nvSpPr>
          <p:spPr>
            <a:xfrm>
              <a:off x="361436" y="3671809"/>
              <a:ext cx="2429471" cy="453126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423232" y="3642297"/>
              <a:ext cx="2305879" cy="512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Now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3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18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Group 72"/>
          <p:cNvGrpSpPr/>
          <p:nvPr/>
        </p:nvGrpSpPr>
        <p:grpSpPr>
          <a:xfrm>
            <a:off x="540869" y="4693609"/>
            <a:ext cx="2168752" cy="368431"/>
            <a:chOff x="757157" y="4550901"/>
            <a:chExt cx="1111848" cy="452253"/>
          </a:xfrm>
        </p:grpSpPr>
        <p:sp>
          <p:nvSpPr>
            <p:cNvPr id="111" name="Pentagon 110"/>
            <p:cNvSpPr/>
            <p:nvPr/>
          </p:nvSpPr>
          <p:spPr>
            <a:xfrm>
              <a:off x="757157" y="455090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757157" y="4569236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6 times</a:t>
              </a:r>
              <a:endParaRPr lang="en-GB" sz="1600" dirty="0"/>
            </a:p>
          </p:txBody>
        </p:sp>
      </p:grpSp>
      <p:grpSp>
        <p:nvGrpSpPr>
          <p:cNvPr id="26" name="Group 76"/>
          <p:cNvGrpSpPr/>
          <p:nvPr/>
        </p:nvGrpSpPr>
        <p:grpSpPr>
          <a:xfrm>
            <a:off x="2934395" y="4616214"/>
            <a:ext cx="1981989" cy="523220"/>
            <a:chOff x="1946489" y="4540514"/>
            <a:chExt cx="2320356" cy="523220"/>
          </a:xfrm>
        </p:grpSpPr>
        <p:sp>
          <p:nvSpPr>
            <p:cNvPr id="114" name="Rounded Rectangle 113"/>
            <p:cNvSpPr/>
            <p:nvPr/>
          </p:nvSpPr>
          <p:spPr>
            <a:xfrm>
              <a:off x="1946489" y="4555216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1972743" y="4540514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6  x  3  =  18</a:t>
              </a:r>
            </a:p>
            <a:p>
              <a:pPr algn="ctr"/>
              <a:r>
                <a:rPr lang="en-GB" sz="1400" b="1" dirty="0"/>
                <a:t>Exactly</a:t>
              </a:r>
              <a:endParaRPr lang="en-GB" sz="1400" dirty="0"/>
            </a:p>
          </p:txBody>
        </p:sp>
      </p:grpSp>
      <p:sp>
        <p:nvSpPr>
          <p:cNvPr id="69" name="TextBox 68"/>
          <p:cNvSpPr txBox="1"/>
          <p:nvPr/>
        </p:nvSpPr>
        <p:spPr>
          <a:xfrm flipH="1">
            <a:off x="7050152" y="3337301"/>
            <a:ext cx="4206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70" name="TextBox 69"/>
          <p:cNvSpPr txBox="1"/>
          <p:nvPr/>
        </p:nvSpPr>
        <p:spPr>
          <a:xfrm flipH="1">
            <a:off x="7050152" y="2297387"/>
            <a:ext cx="4206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86" name="TextBox 85"/>
          <p:cNvSpPr txBox="1"/>
          <p:nvPr/>
        </p:nvSpPr>
        <p:spPr>
          <a:xfrm>
            <a:off x="6322885" y="3287800"/>
            <a:ext cx="60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endParaRPr lang="en-GB" sz="3600" b="1" baseline="30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002747" y="3285294"/>
            <a:ext cx="60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endParaRPr lang="en-GB" sz="3600" b="1" baseline="30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4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9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00"/>
                            </p:stCondLst>
                            <p:childTnLst>
                              <p:par>
                                <p:cTn id="1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6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8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500"/>
                            </p:stCondLst>
                            <p:childTnLst>
                              <p:par>
                                <p:cTn id="1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  <p:bldP spid="107" grpId="0" animBg="1"/>
      <p:bldP spid="97" grpId="0"/>
      <p:bldP spid="98" grpId="0"/>
      <p:bldP spid="96" grpId="0"/>
      <p:bldP spid="88" grpId="0"/>
      <p:bldP spid="88" grpId="1"/>
      <p:bldP spid="88" grpId="2"/>
      <p:bldP spid="84" grpId="0"/>
      <p:bldP spid="84" grpId="1"/>
      <p:bldP spid="84" grpId="2"/>
      <p:bldP spid="85" grpId="0"/>
      <p:bldP spid="85" grpId="1"/>
      <p:bldP spid="85" grpId="2"/>
      <p:bldP spid="52" grpId="0"/>
      <p:bldP spid="52" grpId="1"/>
      <p:bldP spid="52" grpId="2"/>
      <p:bldP spid="69" grpId="0"/>
      <p:bldP spid="70" grpId="0"/>
      <p:bldP spid="86" grpId="0"/>
      <p:bldP spid="86" grpId="1"/>
      <p:bldP spid="86" grpId="2"/>
      <p:bldP spid="53" grpId="0"/>
      <p:bldP spid="53" grpId="1"/>
      <p:bldP spid="53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Dividing Decimals by a Single Digit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 method is the same as for whole numbers, but there’s a decimal point.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Dividing Decimals by a Single Digit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74797" y="1365862"/>
            <a:ext cx="4417837" cy="432050"/>
            <a:chOff x="395536" y="1409580"/>
            <a:chExt cx="5544616" cy="504058"/>
          </a:xfrm>
        </p:grpSpPr>
        <p:sp>
          <p:nvSpPr>
            <p:cNvPr id="78" name="Rounded Rectangle 77"/>
            <p:cNvSpPr/>
            <p:nvPr/>
          </p:nvSpPr>
          <p:spPr>
            <a:xfrm>
              <a:off x="395536" y="1409582"/>
              <a:ext cx="5544616" cy="504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39551" y="1409580"/>
              <a:ext cx="5256583" cy="502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2:    </a:t>
              </a:r>
              <a:r>
                <a:rPr lang="en-GB" sz="2200" b="1" dirty="0"/>
                <a:t>Work out  79.2  ÷  6</a:t>
              </a:r>
            </a:p>
          </p:txBody>
        </p:sp>
      </p:grpSp>
      <p:sp>
        <p:nvSpPr>
          <p:cNvPr id="107" name="Rounded Rectangle 106"/>
          <p:cNvSpPr/>
          <p:nvPr/>
        </p:nvSpPr>
        <p:spPr>
          <a:xfrm>
            <a:off x="5047013" y="1365863"/>
            <a:ext cx="3672754" cy="3619606"/>
          </a:xfrm>
          <a:prstGeom prst="roundRect">
            <a:avLst>
              <a:gd name="adj" fmla="val 7668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6598941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3</a:t>
            </a:r>
            <a:endParaRPr lang="en-GB" sz="7000" b="1" baseline="30000" dirty="0"/>
          </a:p>
        </p:txBody>
      </p:sp>
      <p:sp>
        <p:nvSpPr>
          <p:cNvPr id="98" name="TextBox 97"/>
          <p:cNvSpPr txBox="1"/>
          <p:nvPr/>
        </p:nvSpPr>
        <p:spPr>
          <a:xfrm>
            <a:off x="7300703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2</a:t>
            </a:r>
            <a:endParaRPr lang="en-GB" sz="7000" b="1" baseline="30000" dirty="0"/>
          </a:p>
        </p:txBody>
      </p:sp>
      <p:sp>
        <p:nvSpPr>
          <p:cNvPr id="96" name="TextBox 95"/>
          <p:cNvSpPr txBox="1"/>
          <p:nvPr/>
        </p:nvSpPr>
        <p:spPr>
          <a:xfrm>
            <a:off x="5897179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1</a:t>
            </a:r>
            <a:endParaRPr lang="en-GB" sz="7000" b="1" baseline="30000" dirty="0"/>
          </a:p>
        </p:txBody>
      </p:sp>
      <p:sp>
        <p:nvSpPr>
          <p:cNvPr id="88" name="TextBox 87"/>
          <p:cNvSpPr txBox="1"/>
          <p:nvPr/>
        </p:nvSpPr>
        <p:spPr>
          <a:xfrm>
            <a:off x="5080019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6</a:t>
            </a:r>
            <a:endParaRPr lang="en-GB" sz="7000" b="1" baseline="30000" dirty="0"/>
          </a:p>
        </p:txBody>
      </p:sp>
      <p:sp>
        <p:nvSpPr>
          <p:cNvPr id="84" name="TextBox 83"/>
          <p:cNvSpPr txBox="1"/>
          <p:nvPr/>
        </p:nvSpPr>
        <p:spPr>
          <a:xfrm>
            <a:off x="6587066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9</a:t>
            </a:r>
            <a:endParaRPr lang="en-GB" sz="7000" b="1" baseline="30000" dirty="0"/>
          </a:p>
        </p:txBody>
      </p:sp>
      <p:sp>
        <p:nvSpPr>
          <p:cNvPr id="85" name="TextBox 84"/>
          <p:cNvSpPr txBox="1"/>
          <p:nvPr/>
        </p:nvSpPr>
        <p:spPr>
          <a:xfrm>
            <a:off x="7288828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2</a:t>
            </a:r>
            <a:endParaRPr lang="en-GB" sz="7000" b="1" baseline="30000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5830794" y="3347703"/>
            <a:ext cx="0" cy="92762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200"/>
          <p:cNvGrpSpPr/>
          <p:nvPr/>
        </p:nvGrpSpPr>
        <p:grpSpPr>
          <a:xfrm rot="5400000">
            <a:off x="6508141" y="422980"/>
            <a:ext cx="750498" cy="2865622"/>
            <a:chOff x="400054" y="1981200"/>
            <a:chExt cx="4388570" cy="657447"/>
          </a:xfrm>
        </p:grpSpPr>
        <p:sp>
          <p:nvSpPr>
            <p:cNvPr id="173" name="TextBox 172"/>
            <p:cNvSpPr txBox="1"/>
            <p:nvPr/>
          </p:nvSpPr>
          <p:spPr>
            <a:xfrm rot="16200000">
              <a:off x="1908019" y="600176"/>
              <a:ext cx="504497" cy="3419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rgbClr val="003300"/>
                  </a:solidFill>
                </a:rPr>
                <a:t>First write the numbers</a:t>
              </a:r>
            </a:p>
            <a:p>
              <a:pPr algn="ctr"/>
              <a:r>
                <a:rPr lang="en-GB" sz="1600" b="1" dirty="0">
                  <a:solidFill>
                    <a:srgbClr val="003300"/>
                  </a:solidFill>
                </a:rPr>
                <a:t>like this</a:t>
              </a:r>
            </a:p>
          </p:txBody>
        </p:sp>
        <p:sp>
          <p:nvSpPr>
            <p:cNvPr id="200" name="Right Arrow 199"/>
            <p:cNvSpPr/>
            <p:nvPr/>
          </p:nvSpPr>
          <p:spPr>
            <a:xfrm>
              <a:off x="400054" y="1981200"/>
              <a:ext cx="4388570" cy="657447"/>
            </a:xfrm>
            <a:prstGeom prst="rightArrow">
              <a:avLst>
                <a:gd name="adj1" fmla="val 86299"/>
                <a:gd name="adj2" fmla="val 56897"/>
              </a:avLst>
            </a:prstGeom>
            <a:noFill/>
            <a:ln w="381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61" name="Straight Connector 60"/>
          <p:cNvCxnSpPr/>
          <p:nvPr/>
        </p:nvCxnSpPr>
        <p:spPr>
          <a:xfrm>
            <a:off x="5797722" y="3382817"/>
            <a:ext cx="2169157" cy="0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69"/>
          <p:cNvGrpSpPr/>
          <p:nvPr/>
        </p:nvGrpSpPr>
        <p:grpSpPr>
          <a:xfrm>
            <a:off x="1689027" y="5228383"/>
            <a:ext cx="5765947" cy="852759"/>
            <a:chOff x="395536" y="1409581"/>
            <a:chExt cx="5544616" cy="691768"/>
          </a:xfrm>
        </p:grpSpPr>
        <p:sp>
          <p:nvSpPr>
            <p:cNvPr id="71" name="Rounded Rectangle 70"/>
            <p:cNvSpPr/>
            <p:nvPr/>
          </p:nvSpPr>
          <p:spPr>
            <a:xfrm>
              <a:off x="395536" y="1409581"/>
              <a:ext cx="5544616" cy="69176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39551" y="1437133"/>
              <a:ext cx="5256584" cy="636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b="1" dirty="0"/>
                <a:t>79.2  ÷  6  =  </a:t>
              </a:r>
              <a:r>
                <a:rPr lang="en-GB" sz="4500" b="1" dirty="0">
                  <a:solidFill>
                    <a:srgbClr val="FF0000"/>
                  </a:solidFill>
                </a:rPr>
                <a:t>13.2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885304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7</a:t>
            </a:r>
            <a:endParaRPr lang="en-GB" sz="7000" b="1" baseline="30000" dirty="0"/>
          </a:p>
        </p:txBody>
      </p:sp>
      <p:grpSp>
        <p:nvGrpSpPr>
          <p:cNvPr id="16" name="Group 118"/>
          <p:cNvGrpSpPr/>
          <p:nvPr/>
        </p:nvGrpSpPr>
        <p:grpSpPr>
          <a:xfrm>
            <a:off x="361436" y="1870841"/>
            <a:ext cx="2527619" cy="584775"/>
            <a:chOff x="361436" y="2037335"/>
            <a:chExt cx="2429471" cy="512151"/>
          </a:xfrm>
        </p:grpSpPr>
        <p:sp>
          <p:nvSpPr>
            <p:cNvPr id="65" name="Rounded Rectangle 64"/>
            <p:cNvSpPr/>
            <p:nvPr/>
          </p:nvSpPr>
          <p:spPr>
            <a:xfrm>
              <a:off x="361436" y="2066847"/>
              <a:ext cx="2429471" cy="453126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23232" y="2037335"/>
              <a:ext cx="2305879" cy="512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Then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6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7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9" name="Group 69"/>
          <p:cNvGrpSpPr/>
          <p:nvPr/>
        </p:nvGrpSpPr>
        <p:grpSpPr>
          <a:xfrm>
            <a:off x="540869" y="2488517"/>
            <a:ext cx="2168752" cy="368431"/>
            <a:chOff x="757157" y="2381401"/>
            <a:chExt cx="1111848" cy="452253"/>
          </a:xfrm>
        </p:grpSpPr>
        <p:sp>
          <p:nvSpPr>
            <p:cNvPr id="67" name="Pentagon 66"/>
            <p:cNvSpPr/>
            <p:nvPr/>
          </p:nvSpPr>
          <p:spPr>
            <a:xfrm>
              <a:off x="757157" y="238140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57157" y="2399737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1 time</a:t>
              </a:r>
              <a:endParaRPr lang="en-GB" sz="1600" dirty="0"/>
            </a:p>
          </p:txBody>
        </p:sp>
      </p:grpSp>
      <p:grpSp>
        <p:nvGrpSpPr>
          <p:cNvPr id="20" name="Group 79"/>
          <p:cNvGrpSpPr/>
          <p:nvPr/>
        </p:nvGrpSpPr>
        <p:grpSpPr>
          <a:xfrm>
            <a:off x="2934395" y="2411122"/>
            <a:ext cx="1981989" cy="523220"/>
            <a:chOff x="1946489" y="2363660"/>
            <a:chExt cx="2320356" cy="523220"/>
          </a:xfrm>
        </p:grpSpPr>
        <p:sp>
          <p:nvSpPr>
            <p:cNvPr id="72" name="Rounded Rectangle 71"/>
            <p:cNvSpPr/>
            <p:nvPr/>
          </p:nvSpPr>
          <p:spPr>
            <a:xfrm>
              <a:off x="1946489" y="2378363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972743" y="2363660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1  x  6  =  6</a:t>
              </a:r>
            </a:p>
            <a:p>
              <a:pPr algn="ctr"/>
              <a:r>
                <a:rPr lang="en-GB" sz="1400" b="1" dirty="0"/>
                <a:t>So there’s 1 to carry</a:t>
              </a:r>
              <a:endParaRPr lang="en-GB" sz="1400" dirty="0"/>
            </a:p>
          </p:txBody>
        </p:sp>
      </p:grpSp>
      <p:grpSp>
        <p:nvGrpSpPr>
          <p:cNvPr id="21" name="Group 119"/>
          <p:cNvGrpSpPr/>
          <p:nvPr/>
        </p:nvGrpSpPr>
        <p:grpSpPr>
          <a:xfrm>
            <a:off x="361436" y="2973387"/>
            <a:ext cx="2527619" cy="584775"/>
            <a:chOff x="361436" y="2764273"/>
            <a:chExt cx="2429471" cy="512150"/>
          </a:xfrm>
        </p:grpSpPr>
        <p:sp>
          <p:nvSpPr>
            <p:cNvPr id="87" name="Rounded Rectangle 86"/>
            <p:cNvSpPr/>
            <p:nvPr/>
          </p:nvSpPr>
          <p:spPr>
            <a:xfrm>
              <a:off x="361436" y="2793785"/>
              <a:ext cx="2429471" cy="453125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23232" y="2764273"/>
              <a:ext cx="2305879" cy="512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Now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6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19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2" name="Group 71"/>
          <p:cNvGrpSpPr/>
          <p:nvPr/>
        </p:nvGrpSpPr>
        <p:grpSpPr>
          <a:xfrm>
            <a:off x="540869" y="3591062"/>
            <a:ext cx="2168752" cy="368431"/>
            <a:chOff x="757157" y="3466151"/>
            <a:chExt cx="1111848" cy="452253"/>
          </a:xfrm>
        </p:grpSpPr>
        <p:sp>
          <p:nvSpPr>
            <p:cNvPr id="95" name="Pentagon 94"/>
            <p:cNvSpPr/>
            <p:nvPr/>
          </p:nvSpPr>
          <p:spPr>
            <a:xfrm>
              <a:off x="757157" y="346615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757157" y="3484487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3 times</a:t>
              </a:r>
              <a:endParaRPr lang="en-GB" sz="1600" dirty="0"/>
            </a:p>
          </p:txBody>
        </p:sp>
      </p:grpSp>
      <p:grpSp>
        <p:nvGrpSpPr>
          <p:cNvPr id="23" name="Group 78"/>
          <p:cNvGrpSpPr/>
          <p:nvPr/>
        </p:nvGrpSpPr>
        <p:grpSpPr>
          <a:xfrm>
            <a:off x="2934395" y="3513667"/>
            <a:ext cx="1981989" cy="523220"/>
            <a:chOff x="1946489" y="3448410"/>
            <a:chExt cx="2320356" cy="523220"/>
          </a:xfrm>
        </p:grpSpPr>
        <p:sp>
          <p:nvSpPr>
            <p:cNvPr id="101" name="Rounded Rectangle 100"/>
            <p:cNvSpPr/>
            <p:nvPr/>
          </p:nvSpPr>
          <p:spPr>
            <a:xfrm>
              <a:off x="1946489" y="3463114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972742" y="3448410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3  x  6  =  18</a:t>
              </a:r>
            </a:p>
            <a:p>
              <a:pPr algn="ctr"/>
              <a:r>
                <a:rPr lang="en-GB" sz="1400" b="1" dirty="0"/>
                <a:t>So there’s 1 to carry</a:t>
              </a:r>
              <a:endParaRPr lang="en-GB" sz="1400" dirty="0"/>
            </a:p>
          </p:txBody>
        </p:sp>
      </p:grpSp>
      <p:grpSp>
        <p:nvGrpSpPr>
          <p:cNvPr id="24" name="Group 120"/>
          <p:cNvGrpSpPr/>
          <p:nvPr/>
        </p:nvGrpSpPr>
        <p:grpSpPr>
          <a:xfrm>
            <a:off x="361436" y="4075933"/>
            <a:ext cx="2527619" cy="584775"/>
            <a:chOff x="361436" y="3642297"/>
            <a:chExt cx="2429471" cy="512151"/>
          </a:xfrm>
        </p:grpSpPr>
        <p:sp>
          <p:nvSpPr>
            <p:cNvPr id="108" name="Rounded Rectangle 107"/>
            <p:cNvSpPr/>
            <p:nvPr/>
          </p:nvSpPr>
          <p:spPr>
            <a:xfrm>
              <a:off x="361436" y="3671809"/>
              <a:ext cx="2429471" cy="453126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423232" y="3642297"/>
              <a:ext cx="2305879" cy="512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Now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6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12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Group 72"/>
          <p:cNvGrpSpPr/>
          <p:nvPr/>
        </p:nvGrpSpPr>
        <p:grpSpPr>
          <a:xfrm>
            <a:off x="540869" y="4693609"/>
            <a:ext cx="2168752" cy="368431"/>
            <a:chOff x="757157" y="4550901"/>
            <a:chExt cx="1111848" cy="452253"/>
          </a:xfrm>
        </p:grpSpPr>
        <p:sp>
          <p:nvSpPr>
            <p:cNvPr id="111" name="Pentagon 110"/>
            <p:cNvSpPr/>
            <p:nvPr/>
          </p:nvSpPr>
          <p:spPr>
            <a:xfrm>
              <a:off x="757157" y="455090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757157" y="4569236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2 times</a:t>
              </a:r>
              <a:endParaRPr lang="en-GB" sz="1600" dirty="0"/>
            </a:p>
          </p:txBody>
        </p:sp>
      </p:grpSp>
      <p:grpSp>
        <p:nvGrpSpPr>
          <p:cNvPr id="26" name="Group 76"/>
          <p:cNvGrpSpPr/>
          <p:nvPr/>
        </p:nvGrpSpPr>
        <p:grpSpPr>
          <a:xfrm>
            <a:off x="2934395" y="4616214"/>
            <a:ext cx="1981989" cy="523220"/>
            <a:chOff x="1946489" y="4540514"/>
            <a:chExt cx="2320356" cy="523220"/>
          </a:xfrm>
        </p:grpSpPr>
        <p:sp>
          <p:nvSpPr>
            <p:cNvPr id="114" name="Rounded Rectangle 113"/>
            <p:cNvSpPr/>
            <p:nvPr/>
          </p:nvSpPr>
          <p:spPr>
            <a:xfrm>
              <a:off x="1946489" y="4555216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1972743" y="4540514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2  x  6  =  12</a:t>
              </a:r>
            </a:p>
            <a:p>
              <a:pPr algn="ctr"/>
              <a:r>
                <a:rPr lang="en-GB" sz="1400" b="1" dirty="0"/>
                <a:t>Exactly</a:t>
              </a:r>
              <a:endParaRPr lang="en-GB" sz="1400" dirty="0"/>
            </a:p>
          </p:txBody>
        </p:sp>
      </p:grpSp>
      <p:sp>
        <p:nvSpPr>
          <p:cNvPr id="69" name="TextBox 68"/>
          <p:cNvSpPr txBox="1"/>
          <p:nvPr/>
        </p:nvSpPr>
        <p:spPr>
          <a:xfrm flipH="1">
            <a:off x="7050152" y="3337301"/>
            <a:ext cx="4206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70" name="TextBox 69"/>
          <p:cNvSpPr txBox="1"/>
          <p:nvPr/>
        </p:nvSpPr>
        <p:spPr>
          <a:xfrm flipH="1">
            <a:off x="7050152" y="2297387"/>
            <a:ext cx="4206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86" name="TextBox 85"/>
          <p:cNvSpPr txBox="1"/>
          <p:nvPr/>
        </p:nvSpPr>
        <p:spPr>
          <a:xfrm>
            <a:off x="6322885" y="3287800"/>
            <a:ext cx="60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endParaRPr lang="en-GB" sz="3600" b="1" baseline="30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002747" y="3285294"/>
            <a:ext cx="60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endParaRPr lang="en-GB" sz="3600" b="1" baseline="30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4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9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00"/>
                            </p:stCondLst>
                            <p:childTnLst>
                              <p:par>
                                <p:cTn id="13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00"/>
                            </p:stCondLst>
                            <p:childTnLst>
                              <p:par>
                                <p:cTn id="154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6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8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500"/>
                            </p:stCondLst>
                            <p:childTnLst>
                              <p:par>
                                <p:cTn id="1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97" grpId="0"/>
      <p:bldP spid="98" grpId="0"/>
      <p:bldP spid="96" grpId="0"/>
      <p:bldP spid="88" grpId="0"/>
      <p:bldP spid="88" grpId="1"/>
      <p:bldP spid="88" grpId="2"/>
      <p:bldP spid="84" grpId="0"/>
      <p:bldP spid="84" grpId="1"/>
      <p:bldP spid="84" grpId="2"/>
      <p:bldP spid="85" grpId="0"/>
      <p:bldP spid="85" grpId="1"/>
      <p:bldP spid="85" grpId="2"/>
      <p:bldP spid="52" grpId="0"/>
      <p:bldP spid="52" grpId="1"/>
      <p:bldP spid="52" grpId="2"/>
      <p:bldP spid="69" grpId="0"/>
      <p:bldP spid="70" grpId="0"/>
      <p:bldP spid="86" grpId="0"/>
      <p:bldP spid="86" grpId="1"/>
      <p:bldP spid="86" grpId="2"/>
      <p:bldP spid="53" grpId="0"/>
      <p:bldP spid="53" grpId="1"/>
      <p:bldP spid="53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Dividing Decimals by a Single Digit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 method is the same as for whole numbers, but there’s a decimal point.</a:t>
            </a:r>
            <a:endParaRPr lang="en-GB" sz="2000" b="1" i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Dividing Decimals by a Single Digit Number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74797" y="1365862"/>
            <a:ext cx="4417837" cy="432050"/>
            <a:chOff x="395536" y="1409580"/>
            <a:chExt cx="5544616" cy="504058"/>
          </a:xfrm>
        </p:grpSpPr>
        <p:sp>
          <p:nvSpPr>
            <p:cNvPr id="78" name="Rounded Rectangle 77"/>
            <p:cNvSpPr/>
            <p:nvPr/>
          </p:nvSpPr>
          <p:spPr>
            <a:xfrm>
              <a:off x="395536" y="1409582"/>
              <a:ext cx="5544616" cy="504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39551" y="1409580"/>
              <a:ext cx="5256583" cy="502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3:    </a:t>
              </a:r>
              <a:r>
                <a:rPr lang="en-GB" sz="2200" b="1" dirty="0"/>
                <a:t>Work out  87.5  ÷  7</a:t>
              </a:r>
            </a:p>
          </p:txBody>
        </p:sp>
      </p:grpSp>
      <p:sp>
        <p:nvSpPr>
          <p:cNvPr id="107" name="Rounded Rectangle 106"/>
          <p:cNvSpPr/>
          <p:nvPr/>
        </p:nvSpPr>
        <p:spPr>
          <a:xfrm>
            <a:off x="5047013" y="1365863"/>
            <a:ext cx="3672754" cy="3619606"/>
          </a:xfrm>
          <a:prstGeom prst="roundRect">
            <a:avLst>
              <a:gd name="adj" fmla="val 7668"/>
            </a:avLst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/>
          <p:cNvSpPr txBox="1"/>
          <p:nvPr/>
        </p:nvSpPr>
        <p:spPr>
          <a:xfrm>
            <a:off x="6598941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2</a:t>
            </a:r>
            <a:endParaRPr lang="en-GB" sz="7000" b="1" baseline="30000" dirty="0"/>
          </a:p>
        </p:txBody>
      </p:sp>
      <p:sp>
        <p:nvSpPr>
          <p:cNvPr id="98" name="TextBox 97"/>
          <p:cNvSpPr txBox="1"/>
          <p:nvPr/>
        </p:nvSpPr>
        <p:spPr>
          <a:xfrm>
            <a:off x="7300703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5</a:t>
            </a:r>
            <a:endParaRPr lang="en-GB" sz="7000" b="1" baseline="30000" dirty="0"/>
          </a:p>
        </p:txBody>
      </p:sp>
      <p:sp>
        <p:nvSpPr>
          <p:cNvPr id="96" name="TextBox 95"/>
          <p:cNvSpPr txBox="1"/>
          <p:nvPr/>
        </p:nvSpPr>
        <p:spPr>
          <a:xfrm>
            <a:off x="5897179" y="2297387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1</a:t>
            </a:r>
            <a:endParaRPr lang="en-GB" sz="7000" b="1" baseline="30000" dirty="0"/>
          </a:p>
        </p:txBody>
      </p:sp>
      <p:sp>
        <p:nvSpPr>
          <p:cNvPr id="88" name="TextBox 87"/>
          <p:cNvSpPr txBox="1"/>
          <p:nvPr/>
        </p:nvSpPr>
        <p:spPr>
          <a:xfrm>
            <a:off x="5080019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7</a:t>
            </a:r>
            <a:endParaRPr lang="en-GB" sz="7000" b="1" baseline="30000" dirty="0"/>
          </a:p>
        </p:txBody>
      </p:sp>
      <p:sp>
        <p:nvSpPr>
          <p:cNvPr id="84" name="TextBox 83"/>
          <p:cNvSpPr txBox="1"/>
          <p:nvPr/>
        </p:nvSpPr>
        <p:spPr>
          <a:xfrm>
            <a:off x="6587066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7</a:t>
            </a:r>
            <a:endParaRPr lang="en-GB" sz="7000" b="1" baseline="30000" dirty="0"/>
          </a:p>
        </p:txBody>
      </p:sp>
      <p:sp>
        <p:nvSpPr>
          <p:cNvPr id="85" name="TextBox 84"/>
          <p:cNvSpPr txBox="1"/>
          <p:nvPr/>
        </p:nvSpPr>
        <p:spPr>
          <a:xfrm>
            <a:off x="7288828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5</a:t>
            </a:r>
            <a:endParaRPr lang="en-GB" sz="7000" b="1" baseline="30000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5830794" y="3347703"/>
            <a:ext cx="0" cy="927624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200"/>
          <p:cNvGrpSpPr/>
          <p:nvPr/>
        </p:nvGrpSpPr>
        <p:grpSpPr>
          <a:xfrm rot="5400000">
            <a:off x="6508141" y="422980"/>
            <a:ext cx="750498" cy="2865622"/>
            <a:chOff x="400054" y="1981200"/>
            <a:chExt cx="4388570" cy="657447"/>
          </a:xfrm>
        </p:grpSpPr>
        <p:sp>
          <p:nvSpPr>
            <p:cNvPr id="173" name="TextBox 172"/>
            <p:cNvSpPr txBox="1"/>
            <p:nvPr/>
          </p:nvSpPr>
          <p:spPr>
            <a:xfrm rot="16200000">
              <a:off x="1908019" y="600176"/>
              <a:ext cx="504497" cy="3419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rgbClr val="003300"/>
                  </a:solidFill>
                </a:rPr>
                <a:t>First write the numbers</a:t>
              </a:r>
            </a:p>
            <a:p>
              <a:pPr algn="ctr"/>
              <a:r>
                <a:rPr lang="en-GB" sz="1600" b="1" dirty="0">
                  <a:solidFill>
                    <a:srgbClr val="003300"/>
                  </a:solidFill>
                </a:rPr>
                <a:t>like this</a:t>
              </a:r>
            </a:p>
          </p:txBody>
        </p:sp>
        <p:sp>
          <p:nvSpPr>
            <p:cNvPr id="200" name="Right Arrow 199"/>
            <p:cNvSpPr/>
            <p:nvPr/>
          </p:nvSpPr>
          <p:spPr>
            <a:xfrm>
              <a:off x="400054" y="1981200"/>
              <a:ext cx="4388570" cy="657447"/>
            </a:xfrm>
            <a:prstGeom prst="rightArrow">
              <a:avLst>
                <a:gd name="adj1" fmla="val 86299"/>
                <a:gd name="adj2" fmla="val 56897"/>
              </a:avLst>
            </a:prstGeom>
            <a:noFill/>
            <a:ln w="381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61" name="Straight Connector 60"/>
          <p:cNvCxnSpPr/>
          <p:nvPr/>
        </p:nvCxnSpPr>
        <p:spPr>
          <a:xfrm>
            <a:off x="5797722" y="3382817"/>
            <a:ext cx="2169157" cy="0"/>
          </a:xfrm>
          <a:prstGeom prst="line">
            <a:avLst/>
          </a:prstGeom>
          <a:ln w="762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69"/>
          <p:cNvGrpSpPr/>
          <p:nvPr/>
        </p:nvGrpSpPr>
        <p:grpSpPr>
          <a:xfrm>
            <a:off x="1689027" y="5228383"/>
            <a:ext cx="5765947" cy="852759"/>
            <a:chOff x="395536" y="1409581"/>
            <a:chExt cx="5544616" cy="691768"/>
          </a:xfrm>
        </p:grpSpPr>
        <p:sp>
          <p:nvSpPr>
            <p:cNvPr id="71" name="Rounded Rectangle 70"/>
            <p:cNvSpPr/>
            <p:nvPr/>
          </p:nvSpPr>
          <p:spPr>
            <a:xfrm>
              <a:off x="395536" y="1409581"/>
              <a:ext cx="5544616" cy="69176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39551" y="1437133"/>
              <a:ext cx="5256584" cy="636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b="1" dirty="0"/>
                <a:t>87.5  ÷  7  =  </a:t>
              </a:r>
              <a:r>
                <a:rPr lang="en-GB" sz="4500" b="1" dirty="0">
                  <a:solidFill>
                    <a:srgbClr val="FF0000"/>
                  </a:solidFill>
                </a:rPr>
                <a:t>12.5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885304" y="3337301"/>
            <a:ext cx="66684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8</a:t>
            </a:r>
            <a:endParaRPr lang="en-GB" sz="7000" b="1" baseline="30000" dirty="0"/>
          </a:p>
        </p:txBody>
      </p:sp>
      <p:grpSp>
        <p:nvGrpSpPr>
          <p:cNvPr id="16" name="Group 118"/>
          <p:cNvGrpSpPr/>
          <p:nvPr/>
        </p:nvGrpSpPr>
        <p:grpSpPr>
          <a:xfrm>
            <a:off x="361436" y="1870841"/>
            <a:ext cx="2527619" cy="584775"/>
            <a:chOff x="361436" y="2037335"/>
            <a:chExt cx="2429471" cy="512151"/>
          </a:xfrm>
        </p:grpSpPr>
        <p:sp>
          <p:nvSpPr>
            <p:cNvPr id="65" name="Rounded Rectangle 64"/>
            <p:cNvSpPr/>
            <p:nvPr/>
          </p:nvSpPr>
          <p:spPr>
            <a:xfrm>
              <a:off x="361436" y="2066847"/>
              <a:ext cx="2429471" cy="453126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23232" y="2037335"/>
              <a:ext cx="2305879" cy="512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Then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7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8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9" name="Group 69"/>
          <p:cNvGrpSpPr/>
          <p:nvPr/>
        </p:nvGrpSpPr>
        <p:grpSpPr>
          <a:xfrm>
            <a:off x="540869" y="2488517"/>
            <a:ext cx="2168752" cy="368431"/>
            <a:chOff x="757157" y="2381401"/>
            <a:chExt cx="1111848" cy="452253"/>
          </a:xfrm>
        </p:grpSpPr>
        <p:sp>
          <p:nvSpPr>
            <p:cNvPr id="67" name="Pentagon 66"/>
            <p:cNvSpPr/>
            <p:nvPr/>
          </p:nvSpPr>
          <p:spPr>
            <a:xfrm>
              <a:off x="757157" y="238140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57157" y="2399737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1 time</a:t>
              </a:r>
              <a:endParaRPr lang="en-GB" sz="1600" dirty="0"/>
            </a:p>
          </p:txBody>
        </p:sp>
      </p:grpSp>
      <p:grpSp>
        <p:nvGrpSpPr>
          <p:cNvPr id="20" name="Group 79"/>
          <p:cNvGrpSpPr/>
          <p:nvPr/>
        </p:nvGrpSpPr>
        <p:grpSpPr>
          <a:xfrm>
            <a:off x="2934395" y="2411122"/>
            <a:ext cx="1981989" cy="523220"/>
            <a:chOff x="1946489" y="2363660"/>
            <a:chExt cx="2320356" cy="523220"/>
          </a:xfrm>
        </p:grpSpPr>
        <p:sp>
          <p:nvSpPr>
            <p:cNvPr id="72" name="Rounded Rectangle 71"/>
            <p:cNvSpPr/>
            <p:nvPr/>
          </p:nvSpPr>
          <p:spPr>
            <a:xfrm>
              <a:off x="1946489" y="2378363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972743" y="2363660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1  x  7  =  7</a:t>
              </a:r>
            </a:p>
            <a:p>
              <a:pPr algn="ctr"/>
              <a:r>
                <a:rPr lang="en-GB" sz="1400" b="1" dirty="0"/>
                <a:t>So there’s 1 to carry</a:t>
              </a:r>
              <a:endParaRPr lang="en-GB" sz="1400" dirty="0"/>
            </a:p>
          </p:txBody>
        </p:sp>
      </p:grpSp>
      <p:grpSp>
        <p:nvGrpSpPr>
          <p:cNvPr id="21" name="Group 119"/>
          <p:cNvGrpSpPr/>
          <p:nvPr/>
        </p:nvGrpSpPr>
        <p:grpSpPr>
          <a:xfrm>
            <a:off x="361436" y="2973387"/>
            <a:ext cx="2527619" cy="584775"/>
            <a:chOff x="361436" y="2764273"/>
            <a:chExt cx="2429471" cy="512150"/>
          </a:xfrm>
        </p:grpSpPr>
        <p:sp>
          <p:nvSpPr>
            <p:cNvPr id="87" name="Rounded Rectangle 86"/>
            <p:cNvSpPr/>
            <p:nvPr/>
          </p:nvSpPr>
          <p:spPr>
            <a:xfrm>
              <a:off x="361436" y="2793785"/>
              <a:ext cx="2429471" cy="453125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23232" y="2764273"/>
              <a:ext cx="2305879" cy="5121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Now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7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17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2" name="Group 71"/>
          <p:cNvGrpSpPr/>
          <p:nvPr/>
        </p:nvGrpSpPr>
        <p:grpSpPr>
          <a:xfrm>
            <a:off x="540869" y="3591062"/>
            <a:ext cx="2168752" cy="368431"/>
            <a:chOff x="757157" y="3466151"/>
            <a:chExt cx="1111848" cy="452253"/>
          </a:xfrm>
        </p:grpSpPr>
        <p:sp>
          <p:nvSpPr>
            <p:cNvPr id="95" name="Pentagon 94"/>
            <p:cNvSpPr/>
            <p:nvPr/>
          </p:nvSpPr>
          <p:spPr>
            <a:xfrm>
              <a:off x="757157" y="346615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757157" y="3484487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2 times</a:t>
              </a:r>
              <a:endParaRPr lang="en-GB" sz="1600" dirty="0"/>
            </a:p>
          </p:txBody>
        </p:sp>
      </p:grpSp>
      <p:grpSp>
        <p:nvGrpSpPr>
          <p:cNvPr id="23" name="Group 78"/>
          <p:cNvGrpSpPr/>
          <p:nvPr/>
        </p:nvGrpSpPr>
        <p:grpSpPr>
          <a:xfrm>
            <a:off x="2934395" y="3513667"/>
            <a:ext cx="1981989" cy="523220"/>
            <a:chOff x="1946489" y="3448410"/>
            <a:chExt cx="2320356" cy="523220"/>
          </a:xfrm>
        </p:grpSpPr>
        <p:sp>
          <p:nvSpPr>
            <p:cNvPr id="101" name="Rounded Rectangle 100"/>
            <p:cNvSpPr/>
            <p:nvPr/>
          </p:nvSpPr>
          <p:spPr>
            <a:xfrm>
              <a:off x="1946489" y="3463114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972742" y="3448410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2  x  7  =  14</a:t>
              </a:r>
            </a:p>
            <a:p>
              <a:pPr algn="ctr"/>
              <a:r>
                <a:rPr lang="en-GB" sz="1400" b="1" dirty="0"/>
                <a:t>So there’s 3 to carry</a:t>
              </a:r>
              <a:endParaRPr lang="en-GB" sz="1400" dirty="0"/>
            </a:p>
          </p:txBody>
        </p:sp>
      </p:grpSp>
      <p:grpSp>
        <p:nvGrpSpPr>
          <p:cNvPr id="24" name="Group 120"/>
          <p:cNvGrpSpPr/>
          <p:nvPr/>
        </p:nvGrpSpPr>
        <p:grpSpPr>
          <a:xfrm>
            <a:off x="361436" y="4075933"/>
            <a:ext cx="2527619" cy="584775"/>
            <a:chOff x="361436" y="3642297"/>
            <a:chExt cx="2429471" cy="512151"/>
          </a:xfrm>
        </p:grpSpPr>
        <p:sp>
          <p:nvSpPr>
            <p:cNvPr id="108" name="Rounded Rectangle 107"/>
            <p:cNvSpPr/>
            <p:nvPr/>
          </p:nvSpPr>
          <p:spPr>
            <a:xfrm>
              <a:off x="361436" y="3671809"/>
              <a:ext cx="2429471" cy="453126"/>
            </a:xfrm>
            <a:prstGeom prst="roundRect">
              <a:avLst>
                <a:gd name="adj" fmla="val 2460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423232" y="3642297"/>
              <a:ext cx="2305879" cy="512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Now see how many times</a:t>
              </a:r>
            </a:p>
            <a:p>
              <a:pPr algn="ctr"/>
              <a:r>
                <a:rPr lang="en-GB" sz="1600" b="1" dirty="0">
                  <a:solidFill>
                    <a:srgbClr val="7030A0"/>
                  </a:solidFill>
                </a:rPr>
                <a:t>7</a:t>
              </a:r>
              <a:r>
                <a:rPr lang="en-GB" sz="1600" b="1" dirty="0">
                  <a:solidFill>
                    <a:srgbClr val="007033"/>
                  </a:solidFill>
                </a:rPr>
                <a:t> </a:t>
              </a:r>
              <a:r>
                <a:rPr lang="en-GB" sz="1600" b="1" dirty="0"/>
                <a:t>goes into </a:t>
              </a:r>
              <a:r>
                <a:rPr lang="en-GB" sz="1600" b="1" dirty="0">
                  <a:solidFill>
                    <a:srgbClr val="FF0000"/>
                  </a:solidFill>
                </a:rPr>
                <a:t>35</a:t>
              </a:r>
              <a:endParaRPr lang="en-GB" sz="16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5" name="Group 72"/>
          <p:cNvGrpSpPr/>
          <p:nvPr/>
        </p:nvGrpSpPr>
        <p:grpSpPr>
          <a:xfrm>
            <a:off x="540869" y="4693609"/>
            <a:ext cx="2168752" cy="368431"/>
            <a:chOff x="757157" y="4550901"/>
            <a:chExt cx="1111848" cy="452253"/>
          </a:xfrm>
        </p:grpSpPr>
        <p:sp>
          <p:nvSpPr>
            <p:cNvPr id="111" name="Pentagon 110"/>
            <p:cNvSpPr/>
            <p:nvPr/>
          </p:nvSpPr>
          <p:spPr>
            <a:xfrm>
              <a:off x="757157" y="4550901"/>
              <a:ext cx="1111848" cy="452253"/>
            </a:xfrm>
            <a:prstGeom prst="homePlate">
              <a:avLst/>
            </a:prstGeom>
            <a:gradFill flip="none" rotWithShape="1">
              <a:gsLst>
                <a:gs pos="0">
                  <a:srgbClr val="A5E5B3">
                    <a:tint val="66000"/>
                    <a:satMod val="160000"/>
                  </a:srgbClr>
                </a:gs>
                <a:gs pos="50000">
                  <a:srgbClr val="A5E5B3">
                    <a:tint val="44500"/>
                    <a:satMod val="160000"/>
                  </a:srgbClr>
                </a:gs>
                <a:gs pos="100000">
                  <a:srgbClr val="A5E5B3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757157" y="4569236"/>
              <a:ext cx="930446" cy="4155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It goes in 5 times</a:t>
              </a:r>
              <a:endParaRPr lang="en-GB" sz="1600" dirty="0"/>
            </a:p>
          </p:txBody>
        </p:sp>
      </p:grpSp>
      <p:grpSp>
        <p:nvGrpSpPr>
          <p:cNvPr id="26" name="Group 76"/>
          <p:cNvGrpSpPr/>
          <p:nvPr/>
        </p:nvGrpSpPr>
        <p:grpSpPr>
          <a:xfrm>
            <a:off x="2934395" y="4616214"/>
            <a:ext cx="1981989" cy="523220"/>
            <a:chOff x="1946489" y="4540514"/>
            <a:chExt cx="2320356" cy="523220"/>
          </a:xfrm>
        </p:grpSpPr>
        <p:sp>
          <p:nvSpPr>
            <p:cNvPr id="114" name="Rounded Rectangle 113"/>
            <p:cNvSpPr/>
            <p:nvPr/>
          </p:nvSpPr>
          <p:spPr>
            <a:xfrm>
              <a:off x="1946489" y="4555216"/>
              <a:ext cx="2320356" cy="493817"/>
            </a:xfrm>
            <a:prstGeom prst="roundRect">
              <a:avLst>
                <a:gd name="adj" fmla="val 25670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1972743" y="4540514"/>
              <a:ext cx="22678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5  x  7  =  35</a:t>
              </a:r>
            </a:p>
            <a:p>
              <a:pPr algn="ctr"/>
              <a:r>
                <a:rPr lang="en-GB" sz="1400" b="1" dirty="0"/>
                <a:t>Exactly</a:t>
              </a:r>
              <a:endParaRPr lang="en-GB" sz="1400" dirty="0"/>
            </a:p>
          </p:txBody>
        </p:sp>
      </p:grpSp>
      <p:sp>
        <p:nvSpPr>
          <p:cNvPr id="69" name="TextBox 68"/>
          <p:cNvSpPr txBox="1"/>
          <p:nvPr/>
        </p:nvSpPr>
        <p:spPr>
          <a:xfrm flipH="1">
            <a:off x="7050152" y="3337301"/>
            <a:ext cx="4206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70" name="TextBox 69"/>
          <p:cNvSpPr txBox="1"/>
          <p:nvPr/>
        </p:nvSpPr>
        <p:spPr>
          <a:xfrm flipH="1">
            <a:off x="7050152" y="2297387"/>
            <a:ext cx="4206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0" b="1" dirty="0"/>
              <a:t>.</a:t>
            </a:r>
            <a:endParaRPr lang="en-GB" sz="7000" b="1" baseline="30000" dirty="0"/>
          </a:p>
        </p:txBody>
      </p:sp>
      <p:sp>
        <p:nvSpPr>
          <p:cNvPr id="86" name="TextBox 85"/>
          <p:cNvSpPr txBox="1"/>
          <p:nvPr/>
        </p:nvSpPr>
        <p:spPr>
          <a:xfrm>
            <a:off x="6311310" y="3287800"/>
            <a:ext cx="60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endParaRPr lang="en-GB" sz="3600" b="1" baseline="30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002747" y="3285294"/>
            <a:ext cx="60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</a:t>
            </a:r>
            <a:endParaRPr lang="en-GB" sz="3600" b="1" baseline="30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4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9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00"/>
                            </p:stCondLst>
                            <p:childTnLst>
                              <p:par>
                                <p:cTn id="132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00"/>
                            </p:stCondLst>
                            <p:childTnLst>
                              <p:par>
                                <p:cTn id="13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00"/>
                            </p:stCondLst>
                            <p:childTnLst>
                              <p:par>
                                <p:cTn id="154" presetID="3" presetClass="emph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6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8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500"/>
                            </p:stCondLst>
                            <p:childTnLst>
                              <p:par>
                                <p:cTn id="1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97" grpId="0"/>
      <p:bldP spid="98" grpId="0"/>
      <p:bldP spid="96" grpId="0"/>
      <p:bldP spid="88" grpId="0"/>
      <p:bldP spid="88" grpId="1"/>
      <p:bldP spid="88" grpId="2"/>
      <p:bldP spid="84" grpId="0"/>
      <p:bldP spid="84" grpId="1"/>
      <p:bldP spid="84" grpId="2"/>
      <p:bldP spid="85" grpId="0"/>
      <p:bldP spid="85" grpId="1"/>
      <p:bldP spid="85" grpId="2"/>
      <p:bldP spid="52" grpId="0"/>
      <p:bldP spid="52" grpId="1"/>
      <p:bldP spid="52" grpId="2"/>
      <p:bldP spid="69" grpId="0"/>
      <p:bldP spid="70" grpId="0"/>
      <p:bldP spid="86" grpId="0"/>
      <p:bldP spid="86" grpId="1"/>
      <p:bldP spid="86" grpId="2"/>
      <p:bldP spid="53" grpId="0"/>
      <p:bldP spid="53" grpId="1"/>
      <p:bldP spid="53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©  </a:t>
              </a:r>
              <a:r>
                <a:rPr lang="en-GB" sz="1200" b="1" dirty="0"/>
                <a:t>B. Taylor 2012</a:t>
              </a: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4135</TotalTime>
  <Words>411</Words>
  <Application>Microsoft Macintosh PowerPoint</Application>
  <PresentationFormat>On-screen Show (4:3)</PresentationFormat>
  <Paragraphs>109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407</cp:revision>
  <dcterms:created xsi:type="dcterms:W3CDTF">2010-11-29T19:11:46Z</dcterms:created>
  <dcterms:modified xsi:type="dcterms:W3CDTF">2021-02-06T18:11:59Z</dcterms:modified>
</cp:coreProperties>
</file>