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6"/>
  </p:notesMasterIdLst>
  <p:sldIdLst>
    <p:sldId id="257" r:id="rId2"/>
    <p:sldId id="261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2" r:id="rId13"/>
    <p:sldId id="274" r:id="rId14"/>
    <p:sldId id="275" r:id="rId1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E9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08" d="100"/>
          <a:sy n="108" d="100"/>
        </p:scale>
        <p:origin x="-904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theme" Target="theme/theme1.xml"/><Relationship Id="rId21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notesMaster" Target="notesMasters/notesMaster1.xml"/><Relationship Id="rId17" Type="http://schemas.openxmlformats.org/officeDocument/2006/relationships/printerSettings" Target="printerSettings/printerSettings1.bin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6A5D92-0928-FB4C-A9DA-11E2A5EA8BBB}" type="datetimeFigureOut">
              <a:rPr lang="en-US" smtClean="0"/>
              <a:t>25/04/2020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EB4E8A-1737-C449-A107-19005F5380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57040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25/04/2020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14511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25/04/2020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6901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25/04/2020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48502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25/04/2020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92822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25/04/2020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8114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25/04/2020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20536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25/04/2020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28286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25/04/2020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12200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25/04/2020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74175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25/04/2020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71634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25/04/2020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48442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E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EA40F1-2181-4D42-AFCB-4EAB36AC4BEC}" type="datetimeFigureOut">
              <a:rPr lang="en-US" smtClean="0"/>
              <a:t>25/04/2020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6546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Relationship Id="rId3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png"/><Relationship Id="rId3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4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1.png"/><Relationship Id="rId5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571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7" name="Group 16"/>
          <p:cNvGrpSpPr/>
          <p:nvPr/>
        </p:nvGrpSpPr>
        <p:grpSpPr>
          <a:xfrm>
            <a:off x="251520" y="6273652"/>
            <a:ext cx="8568952" cy="404664"/>
            <a:chOff x="251520" y="6273652"/>
            <a:chExt cx="8568952" cy="404664"/>
          </a:xfrm>
        </p:grpSpPr>
        <p:sp>
          <p:nvSpPr>
            <p:cNvPr id="10" name="Rounded Rectangle 9"/>
            <p:cNvSpPr/>
            <p:nvPr/>
          </p:nvSpPr>
          <p:spPr>
            <a:xfrm>
              <a:off x="251520" y="6273652"/>
              <a:ext cx="8568952" cy="404664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647564" y="6291318"/>
              <a:ext cx="6228692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/>
                <a:t>-  MATHS TOPICS  KS2  -</a:t>
              </a:r>
              <a:endParaRPr lang="en-GB" b="1" dirty="0"/>
            </a:p>
          </p:txBody>
        </p:sp>
        <p:sp>
          <p:nvSpPr>
            <p:cNvPr id="8" name="Oval 7"/>
            <p:cNvSpPr/>
            <p:nvPr/>
          </p:nvSpPr>
          <p:spPr>
            <a:xfrm>
              <a:off x="287524" y="6306784"/>
              <a:ext cx="337728" cy="337728"/>
            </a:xfrm>
            <a:prstGeom prst="ellipse">
              <a:avLst/>
            </a:prstGeom>
            <a:solidFill>
              <a:srgbClr val="FFFF66"/>
            </a:solidFill>
            <a:ln w="635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0374" y="6321760"/>
              <a:ext cx="252028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>
                  <a:solidFill>
                    <a:srgbClr val="003300"/>
                  </a:solidFill>
                </a:rPr>
                <a:t>N</a:t>
              </a:r>
              <a:endParaRPr lang="en-GB" sz="1400" b="1" dirty="0">
                <a:solidFill>
                  <a:srgbClr val="003300"/>
                </a:solidFill>
              </a:endParaRPr>
            </a:p>
          </p:txBody>
        </p:sp>
        <p:sp>
          <p:nvSpPr>
            <p:cNvPr id="15" name="Rounded Rectangle 14"/>
            <p:cNvSpPr/>
            <p:nvPr/>
          </p:nvSpPr>
          <p:spPr>
            <a:xfrm>
              <a:off x="6928012" y="6309320"/>
              <a:ext cx="1836204" cy="332656"/>
            </a:xfrm>
            <a:prstGeom prst="roundRect">
              <a:avLst>
                <a:gd name="adj" fmla="val 50000"/>
              </a:avLst>
            </a:prstGeom>
            <a:solidFill>
              <a:srgbClr val="FFFF66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6" name="Rounded Rectangle 15"/>
          <p:cNvSpPr/>
          <p:nvPr/>
        </p:nvSpPr>
        <p:spPr>
          <a:xfrm>
            <a:off x="773578" y="764704"/>
            <a:ext cx="7596844" cy="4644516"/>
          </a:xfrm>
          <a:prstGeom prst="roundRect">
            <a:avLst>
              <a:gd name="adj" fmla="val 15239"/>
            </a:avLst>
          </a:prstGeom>
          <a:solidFill>
            <a:srgbClr val="FFFF99"/>
          </a:solidFill>
          <a:ln w="1016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904203" y="1348386"/>
            <a:ext cx="741682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/>
              <a:t>3D Shapes</a:t>
            </a:r>
          </a:p>
        </p:txBody>
      </p:sp>
      <p:grpSp>
        <p:nvGrpSpPr>
          <p:cNvPr id="25" name="Group 23"/>
          <p:cNvGrpSpPr/>
          <p:nvPr/>
        </p:nvGrpSpPr>
        <p:grpSpPr>
          <a:xfrm>
            <a:off x="904203" y="4066211"/>
            <a:ext cx="1212384" cy="1212384"/>
            <a:chOff x="323528" y="1556792"/>
            <a:chExt cx="2223864" cy="2223864"/>
          </a:xfrm>
        </p:grpSpPr>
        <p:sp>
          <p:nvSpPr>
            <p:cNvPr id="26" name="Oval 25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7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28" name="Hexagon 27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28575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Octagon 28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28575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" name="Decagon 29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" name="Regular Pentagon 30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28575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0588977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6600" b="1">
                <a:solidFill>
                  <a:srgbClr val="FF0000"/>
                </a:solidFill>
                <a:latin typeface="Calibri" charset="0"/>
              </a:rPr>
              <a:t>3D shape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1550" y="1484313"/>
            <a:ext cx="7488238" cy="4465637"/>
          </a:xfrm>
        </p:spPr>
        <p:txBody>
          <a:bodyPr/>
          <a:lstStyle/>
          <a:p>
            <a:pPr marL="0" indent="0">
              <a:lnSpc>
                <a:spcPct val="150000"/>
              </a:lnSpc>
              <a:buFont typeface="Arial" charset="0"/>
              <a:buNone/>
            </a:pPr>
            <a:r>
              <a:rPr lang="en-GB" sz="3600" b="1" dirty="0">
                <a:latin typeface="Chalkboard SE Regular" charset="0"/>
                <a:cs typeface="Chalkboard SE Regular" charset="0"/>
              </a:rPr>
              <a:t>Face</a:t>
            </a:r>
            <a:r>
              <a:rPr lang="en-GB" sz="3600" dirty="0">
                <a:latin typeface="Chalkboard SE Regular" charset="0"/>
                <a:cs typeface="Chalkboard SE Regular" charset="0"/>
              </a:rPr>
              <a:t> -the flat parts of the shape;</a:t>
            </a:r>
          </a:p>
          <a:p>
            <a:pPr marL="0" indent="0">
              <a:lnSpc>
                <a:spcPct val="150000"/>
              </a:lnSpc>
              <a:buFont typeface="Arial" charset="0"/>
              <a:buNone/>
            </a:pPr>
            <a:r>
              <a:rPr lang="en-GB" sz="3600" b="1" dirty="0">
                <a:latin typeface="Chalkboard SE Regular" charset="0"/>
                <a:cs typeface="Chalkboard SE Regular" charset="0"/>
              </a:rPr>
              <a:t>Edges</a:t>
            </a:r>
            <a:r>
              <a:rPr lang="en-GB" sz="3600" dirty="0">
                <a:latin typeface="Chalkboard SE Regular" charset="0"/>
                <a:cs typeface="Chalkboard SE Regular" charset="0"/>
              </a:rPr>
              <a:t> - lines where two faces meet. </a:t>
            </a:r>
          </a:p>
          <a:p>
            <a:pPr marL="0" indent="0">
              <a:lnSpc>
                <a:spcPct val="150000"/>
              </a:lnSpc>
              <a:buFont typeface="Arial" charset="0"/>
              <a:buNone/>
            </a:pPr>
            <a:r>
              <a:rPr lang="en-GB" sz="3600" b="1" dirty="0" smtClean="0">
                <a:latin typeface="Chalkboard SE Regular" charset="0"/>
                <a:cs typeface="Chalkboard SE Regular" charset="0"/>
              </a:rPr>
              <a:t>Corner / Vertex</a:t>
            </a:r>
            <a:r>
              <a:rPr lang="en-GB" sz="3600" dirty="0" smtClean="0">
                <a:latin typeface="Chalkboard SE Regular" charset="0"/>
                <a:cs typeface="Chalkboard SE Regular" charset="0"/>
              </a:rPr>
              <a:t> </a:t>
            </a:r>
            <a:r>
              <a:rPr lang="en-GB" sz="3600" dirty="0">
                <a:latin typeface="Chalkboard SE Regular" charset="0"/>
                <a:cs typeface="Chalkboard SE Regular" charset="0"/>
              </a:rPr>
              <a:t>- points where two or more edges meet. </a:t>
            </a:r>
          </a:p>
        </p:txBody>
      </p:sp>
    </p:spTree>
    <p:extLst>
      <p:ext uri="{BB962C8B-B14F-4D97-AF65-F5344CB8AC3E}">
        <p14:creationId xmlns:p14="http://schemas.microsoft.com/office/powerpoint/2010/main" val="20667476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itle 1"/>
          <p:cNvSpPr>
            <a:spLocks noGrp="1"/>
          </p:cNvSpPr>
          <p:nvPr>
            <p:ph type="title"/>
          </p:nvPr>
        </p:nvSpPr>
        <p:spPr>
          <a:xfrm>
            <a:off x="395288" y="476250"/>
            <a:ext cx="8229600" cy="1143000"/>
          </a:xfrm>
        </p:spPr>
        <p:txBody>
          <a:bodyPr/>
          <a:lstStyle/>
          <a:p>
            <a:r>
              <a:rPr lang="en-GB">
                <a:latin typeface="Chalkboard SE Regular" charset="0"/>
                <a:cs typeface="Chalkboard SE Regular" charset="0"/>
              </a:rPr>
              <a:t>Cube </a:t>
            </a:r>
          </a:p>
        </p:txBody>
      </p:sp>
      <p:pic>
        <p:nvPicPr>
          <p:cNvPr id="15362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1773238"/>
            <a:ext cx="4133850" cy="309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0" name="Straight Arrow Connector 9"/>
          <p:cNvCxnSpPr/>
          <p:nvPr/>
        </p:nvCxnSpPr>
        <p:spPr>
          <a:xfrm flipH="1">
            <a:off x="4859338" y="1844675"/>
            <a:ext cx="1584325" cy="72072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>
            <a:off x="4427538" y="3573463"/>
            <a:ext cx="2089150" cy="2159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V="1">
            <a:off x="1258888" y="4508500"/>
            <a:ext cx="1512887" cy="36036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366" name="TextBox 18"/>
          <p:cNvSpPr txBox="1">
            <a:spLocks noChangeArrowheads="1"/>
          </p:cNvSpPr>
          <p:nvPr/>
        </p:nvSpPr>
        <p:spPr bwMode="auto">
          <a:xfrm>
            <a:off x="6443663" y="1484313"/>
            <a:ext cx="165735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r>
              <a:rPr lang="en-GB" sz="3200" dirty="0" smtClean="0">
                <a:latin typeface="Chalkboard SE Regular" charset="0"/>
                <a:cs typeface="Chalkboard SE Regular" charset="0"/>
              </a:rPr>
              <a:t>Vertex</a:t>
            </a:r>
            <a:endParaRPr lang="en-GB" sz="3200" dirty="0">
              <a:latin typeface="Chalkboard SE Regular" charset="0"/>
              <a:cs typeface="Chalkboard SE Regular" charset="0"/>
            </a:endParaRPr>
          </a:p>
        </p:txBody>
      </p:sp>
      <p:sp>
        <p:nvSpPr>
          <p:cNvPr id="15367" name="TextBox 19"/>
          <p:cNvSpPr txBox="1">
            <a:spLocks noChangeArrowheads="1"/>
          </p:cNvSpPr>
          <p:nvPr/>
        </p:nvSpPr>
        <p:spPr bwMode="auto">
          <a:xfrm>
            <a:off x="6516688" y="3284538"/>
            <a:ext cx="1655762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r>
              <a:rPr lang="en-GB" sz="3200">
                <a:latin typeface="Chalkboard SE Regular" charset="0"/>
                <a:cs typeface="Chalkboard SE Regular" charset="0"/>
              </a:rPr>
              <a:t>Face</a:t>
            </a:r>
          </a:p>
        </p:txBody>
      </p:sp>
      <p:sp>
        <p:nvSpPr>
          <p:cNvPr id="15368" name="TextBox 21"/>
          <p:cNvSpPr txBox="1">
            <a:spLocks noChangeArrowheads="1"/>
          </p:cNvSpPr>
          <p:nvPr/>
        </p:nvSpPr>
        <p:spPr bwMode="auto">
          <a:xfrm>
            <a:off x="179388" y="4581525"/>
            <a:ext cx="12239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r>
              <a:rPr lang="en-GB" sz="3600">
                <a:latin typeface="Chalkboard SE Regular" charset="0"/>
                <a:cs typeface="Chalkboard SE Regular" charset="0"/>
              </a:rPr>
              <a:t>Edge</a:t>
            </a:r>
          </a:p>
        </p:txBody>
      </p:sp>
    </p:spTree>
    <p:extLst>
      <p:ext uri="{BB962C8B-B14F-4D97-AF65-F5344CB8AC3E}">
        <p14:creationId xmlns:p14="http://schemas.microsoft.com/office/powerpoint/2010/main" val="15168548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le 1"/>
          <p:cNvSpPr>
            <a:spLocks noGrp="1"/>
          </p:cNvSpPr>
          <p:nvPr>
            <p:ph type="title"/>
          </p:nvPr>
        </p:nvSpPr>
        <p:spPr>
          <a:xfrm>
            <a:off x="0" y="765175"/>
            <a:ext cx="4895850" cy="1143000"/>
          </a:xfrm>
        </p:spPr>
        <p:txBody>
          <a:bodyPr/>
          <a:lstStyle/>
          <a:p>
            <a:r>
              <a:rPr lang="en-GB">
                <a:latin typeface="Chalkboard SE Regular" charset="0"/>
                <a:cs typeface="Chalkboard SE Regular" charset="0"/>
              </a:rPr>
              <a:t>Cube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6238" y="836613"/>
            <a:ext cx="2447925" cy="16033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1908175" y="2708275"/>
            <a:ext cx="5543550" cy="212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>
              <a:buFont typeface="Wingdings" charset="0"/>
              <a:buChar char="q"/>
            </a:pPr>
            <a:r>
              <a:rPr lang="en-GB" sz="4400" dirty="0">
                <a:latin typeface="Chalkboard SE Regular" charset="0"/>
                <a:cs typeface="Chalkboard SE Regular" charset="0"/>
              </a:rPr>
              <a:t>Faces - 8;</a:t>
            </a:r>
          </a:p>
          <a:p>
            <a:pPr>
              <a:buFont typeface="Wingdings" charset="0"/>
              <a:buChar char="q"/>
            </a:pPr>
            <a:r>
              <a:rPr lang="en-GB" sz="4400" dirty="0">
                <a:latin typeface="Chalkboard SE Regular" charset="0"/>
                <a:cs typeface="Chalkboard SE Regular" charset="0"/>
              </a:rPr>
              <a:t>Edges - 12;</a:t>
            </a:r>
          </a:p>
          <a:p>
            <a:pPr>
              <a:buFont typeface="Wingdings" charset="0"/>
              <a:buChar char="q"/>
            </a:pPr>
            <a:r>
              <a:rPr lang="en-GB" sz="4400" dirty="0" smtClean="0">
                <a:latin typeface="Chalkboard SE Regular" charset="0"/>
                <a:cs typeface="Chalkboard SE Regular" charset="0"/>
              </a:rPr>
              <a:t>Vertices </a:t>
            </a:r>
            <a:r>
              <a:rPr lang="en-GB" sz="4400" dirty="0">
                <a:latin typeface="Chalkboard SE Regular" charset="0"/>
                <a:cs typeface="Chalkboard SE Regular" charset="0"/>
              </a:rPr>
              <a:t>- 8</a:t>
            </a:r>
            <a:r>
              <a:rPr lang="en-GB" sz="18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9873535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4" descr="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914400"/>
            <a:ext cx="7058025" cy="5030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0" name="Title 1"/>
          <p:cNvSpPr>
            <a:spLocks noGrp="1"/>
          </p:cNvSpPr>
          <p:nvPr>
            <p:ph type="ctrTitle"/>
          </p:nvPr>
        </p:nvSpPr>
        <p:spPr>
          <a:xfrm>
            <a:off x="398463" y="908050"/>
            <a:ext cx="2808287" cy="1296988"/>
          </a:xfrm>
        </p:spPr>
        <p:txBody>
          <a:bodyPr/>
          <a:lstStyle/>
          <a:p>
            <a:pPr eaLnBrk="1" hangingPunct="1"/>
            <a:r>
              <a:rPr lang="en-GB" b="1">
                <a:solidFill>
                  <a:schemeClr val="bg1"/>
                </a:solidFill>
                <a:latin typeface="Stick&amp;BallRegular" charset="0"/>
              </a:rPr>
              <a:t>Cube</a:t>
            </a:r>
          </a:p>
        </p:txBody>
      </p:sp>
      <p:pic>
        <p:nvPicPr>
          <p:cNvPr id="17411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97" t="39378" r="30298" b="46851"/>
          <a:stretch>
            <a:fillRect/>
          </a:stretch>
        </p:blipFill>
        <p:spPr bwMode="auto">
          <a:xfrm>
            <a:off x="84138" y="6626225"/>
            <a:ext cx="671512" cy="18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249755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4" descr="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911225"/>
            <a:ext cx="7058025" cy="503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4" name="Title 1"/>
          <p:cNvSpPr>
            <a:spLocks noGrp="1"/>
          </p:cNvSpPr>
          <p:nvPr>
            <p:ph type="ctrTitle"/>
          </p:nvPr>
        </p:nvSpPr>
        <p:spPr>
          <a:xfrm>
            <a:off x="398463" y="908050"/>
            <a:ext cx="2808287" cy="1296988"/>
          </a:xfrm>
        </p:spPr>
        <p:txBody>
          <a:bodyPr/>
          <a:lstStyle/>
          <a:p>
            <a:pPr eaLnBrk="1" hangingPunct="1"/>
            <a:r>
              <a:rPr lang="en-GB" b="1">
                <a:solidFill>
                  <a:schemeClr val="bg1"/>
                </a:solidFill>
                <a:latin typeface="Stick&amp;BallRegular" charset="0"/>
              </a:rPr>
              <a:t>Cube</a:t>
            </a:r>
          </a:p>
        </p:txBody>
      </p:sp>
      <p:pic>
        <p:nvPicPr>
          <p:cNvPr id="18435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97" t="39378" r="30298" b="46851"/>
          <a:stretch>
            <a:fillRect/>
          </a:stretch>
        </p:blipFill>
        <p:spPr bwMode="auto">
          <a:xfrm>
            <a:off x="84138" y="6626225"/>
            <a:ext cx="671512" cy="18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103436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itle 1"/>
          <p:cNvSpPr>
            <a:spLocks noGrp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r>
              <a:rPr lang="en-GB">
                <a:latin typeface="Chalkboard SE Regular" charset="0"/>
                <a:cs typeface="Chalkboard SE Regular" charset="0"/>
              </a:rPr>
              <a:t>Sphere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3924300" y="2133600"/>
            <a:ext cx="5543550" cy="212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>
              <a:buFont typeface="Wingdings" charset="0"/>
              <a:buChar char="q"/>
            </a:pPr>
            <a:r>
              <a:rPr lang="en-GB" sz="4400" dirty="0">
                <a:latin typeface="Chalkboard SE Regular" charset="0"/>
                <a:cs typeface="Chalkboard SE Regular" charset="0"/>
              </a:rPr>
              <a:t>Faces - 1;</a:t>
            </a:r>
          </a:p>
          <a:p>
            <a:pPr>
              <a:buFont typeface="Wingdings" charset="0"/>
              <a:buChar char="q"/>
            </a:pPr>
            <a:r>
              <a:rPr lang="en-GB" sz="4400" dirty="0">
                <a:latin typeface="Chalkboard SE Regular" charset="0"/>
                <a:cs typeface="Chalkboard SE Regular" charset="0"/>
              </a:rPr>
              <a:t>Edges - 1;</a:t>
            </a:r>
          </a:p>
          <a:p>
            <a:pPr>
              <a:buFont typeface="Wingdings" charset="0"/>
              <a:buChar char="q"/>
            </a:pPr>
            <a:r>
              <a:rPr lang="en-GB" sz="4400" dirty="0" smtClean="0">
                <a:latin typeface="Chalkboard SE Regular" charset="0"/>
                <a:cs typeface="Chalkboard SE Regular" charset="0"/>
              </a:rPr>
              <a:t>Vertices </a:t>
            </a:r>
            <a:r>
              <a:rPr lang="en-GB" sz="4400" dirty="0">
                <a:latin typeface="Chalkboard SE Regular" charset="0"/>
                <a:cs typeface="Chalkboard SE Regular" charset="0"/>
              </a:rPr>
              <a:t>- 0</a:t>
            </a:r>
            <a:r>
              <a:rPr lang="en-GB" sz="1800" dirty="0"/>
              <a:t>. </a:t>
            </a:r>
          </a:p>
        </p:txBody>
      </p:sp>
      <p:pic>
        <p:nvPicPr>
          <p:cNvPr id="19459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1773238"/>
            <a:ext cx="3086100" cy="262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400531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4" descr="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063" y="839788"/>
            <a:ext cx="7164387" cy="5110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2" name="Title 1"/>
          <p:cNvSpPr>
            <a:spLocks noGrp="1"/>
          </p:cNvSpPr>
          <p:nvPr>
            <p:ph type="ctrTitle"/>
          </p:nvPr>
        </p:nvSpPr>
        <p:spPr>
          <a:xfrm>
            <a:off x="611188" y="839788"/>
            <a:ext cx="2808287" cy="1295400"/>
          </a:xfrm>
        </p:spPr>
        <p:txBody>
          <a:bodyPr/>
          <a:lstStyle/>
          <a:p>
            <a:pPr eaLnBrk="1" hangingPunct="1"/>
            <a:r>
              <a:rPr lang="en-GB" b="1">
                <a:solidFill>
                  <a:schemeClr val="bg1"/>
                </a:solidFill>
                <a:latin typeface="Stick&amp;BallRegular" charset="0"/>
              </a:rPr>
              <a:t>Sphere</a:t>
            </a:r>
          </a:p>
        </p:txBody>
      </p:sp>
      <p:pic>
        <p:nvPicPr>
          <p:cNvPr id="20483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97" t="39378" r="30298" b="46851"/>
          <a:stretch>
            <a:fillRect/>
          </a:stretch>
        </p:blipFill>
        <p:spPr bwMode="auto">
          <a:xfrm>
            <a:off x="84138" y="6626225"/>
            <a:ext cx="671512" cy="18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1232377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Chalkboard SE Regular" charset="0"/>
                <a:cs typeface="Chalkboard SE Regular" charset="0"/>
              </a:rPr>
              <a:t>Cone</a:t>
            </a:r>
          </a:p>
        </p:txBody>
      </p:sp>
      <p:pic>
        <p:nvPicPr>
          <p:cNvPr id="21506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1484313"/>
            <a:ext cx="2743200" cy="379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3924300" y="2133600"/>
            <a:ext cx="5543550" cy="212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>
              <a:buFont typeface="Wingdings" charset="0"/>
              <a:buChar char="q"/>
            </a:pPr>
            <a:r>
              <a:rPr lang="en-GB" sz="4400" dirty="0">
                <a:latin typeface="Chalkboard SE Regular" charset="0"/>
                <a:cs typeface="Chalkboard SE Regular" charset="0"/>
              </a:rPr>
              <a:t>Faces - 2;</a:t>
            </a:r>
          </a:p>
          <a:p>
            <a:pPr>
              <a:buFont typeface="Wingdings" charset="0"/>
              <a:buChar char="q"/>
            </a:pPr>
            <a:r>
              <a:rPr lang="en-GB" sz="4400" dirty="0">
                <a:latin typeface="Chalkboard SE Regular" charset="0"/>
                <a:cs typeface="Chalkboard SE Regular" charset="0"/>
              </a:rPr>
              <a:t>Edges - 1;</a:t>
            </a:r>
          </a:p>
          <a:p>
            <a:pPr>
              <a:buFont typeface="Wingdings" charset="0"/>
              <a:buChar char="q"/>
            </a:pPr>
            <a:r>
              <a:rPr lang="en-GB" sz="4400" dirty="0" smtClean="0">
                <a:latin typeface="Chalkboard SE Regular" charset="0"/>
                <a:cs typeface="Chalkboard SE Regular" charset="0"/>
              </a:rPr>
              <a:t>Vertices- </a:t>
            </a:r>
            <a:r>
              <a:rPr lang="en-GB" sz="4400" dirty="0">
                <a:latin typeface="Chalkboard SE Regular" charset="0"/>
                <a:cs typeface="Chalkboard SE Regular" charset="0"/>
              </a:rPr>
              <a:t>1</a:t>
            </a:r>
            <a:r>
              <a:rPr lang="en-GB" sz="18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74885295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4" descr="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1023938"/>
            <a:ext cx="3455988" cy="485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0" name="Picture 5" descr="3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2975" y="981075"/>
            <a:ext cx="3419475" cy="482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900113" y="6165850"/>
            <a:ext cx="3600450" cy="3587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anchor="ctr">
            <a:normAutofit fontScale="6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1400" dirty="0">
                <a:latin typeface="Arial" pitchFamily="34" charset="0"/>
                <a:cs typeface="Arial" pitchFamily="34" charset="0"/>
              </a:rPr>
              <a:t>Photo courtesy of </a:t>
            </a:r>
            <a:r>
              <a:rPr lang="en-GB" sz="1400" dirty="0" err="1">
                <a:latin typeface="Arial" pitchFamily="34" charset="0"/>
                <a:cs typeface="Arial" pitchFamily="34" charset="0"/>
              </a:rPr>
              <a:t>hoyasmeg</a:t>
            </a:r>
            <a:r>
              <a:rPr lang="en-GB" sz="1400" dirty="0">
                <a:latin typeface="Arial" pitchFamily="34" charset="0"/>
                <a:cs typeface="Arial" pitchFamily="34" charset="0"/>
              </a:rPr>
              <a:t> @</a:t>
            </a:r>
            <a:r>
              <a:rPr lang="en-GB" sz="1400" dirty="0" err="1">
                <a:latin typeface="Arial" pitchFamily="34" charset="0"/>
                <a:cs typeface="Arial" pitchFamily="34" charset="0"/>
              </a:rPr>
              <a:t>flickr.com</a:t>
            </a:r>
            <a:r>
              <a:rPr lang="en-GB" sz="1400" dirty="0">
                <a:latin typeface="Arial" pitchFamily="34" charset="0"/>
                <a:cs typeface="Arial" pitchFamily="34" charset="0"/>
              </a:rPr>
              <a:t>) - granted under creative commons licence - attribution</a:t>
            </a: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4787900" y="6165850"/>
            <a:ext cx="3600450" cy="3587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anchor="ctr">
            <a:normAutofit fontScale="6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1400" dirty="0">
                <a:latin typeface="Arial" pitchFamily="34" charset="0"/>
                <a:cs typeface="Arial" pitchFamily="34" charset="0"/>
              </a:rPr>
              <a:t>Photo courtesy of Peter Kaminski @</a:t>
            </a:r>
            <a:r>
              <a:rPr lang="en-GB" sz="1400" dirty="0" err="1">
                <a:latin typeface="Arial" pitchFamily="34" charset="0"/>
                <a:cs typeface="Arial" pitchFamily="34" charset="0"/>
              </a:rPr>
              <a:t>flickr.com</a:t>
            </a:r>
            <a:r>
              <a:rPr lang="en-GB" sz="1400" dirty="0">
                <a:latin typeface="Arial" pitchFamily="34" charset="0"/>
                <a:cs typeface="Arial" pitchFamily="34" charset="0"/>
              </a:rPr>
              <a:t>) - granted under creative commons licence - attribution</a:t>
            </a:r>
          </a:p>
        </p:txBody>
      </p:sp>
      <p:sp>
        <p:nvSpPr>
          <p:cNvPr id="22533" name="Title 1"/>
          <p:cNvSpPr>
            <a:spLocks noGrp="1"/>
          </p:cNvSpPr>
          <p:nvPr>
            <p:ph type="ctrTitle"/>
          </p:nvPr>
        </p:nvSpPr>
        <p:spPr>
          <a:xfrm>
            <a:off x="398463" y="908050"/>
            <a:ext cx="2808287" cy="1296988"/>
          </a:xfrm>
        </p:spPr>
        <p:txBody>
          <a:bodyPr/>
          <a:lstStyle/>
          <a:p>
            <a:pPr eaLnBrk="1" hangingPunct="1"/>
            <a:r>
              <a:rPr lang="en-GB" b="1">
                <a:solidFill>
                  <a:schemeClr val="bg1"/>
                </a:solidFill>
                <a:latin typeface="Stick&amp;BallRegular" charset="0"/>
              </a:rPr>
              <a:t>Cone</a:t>
            </a:r>
          </a:p>
        </p:txBody>
      </p:sp>
      <p:pic>
        <p:nvPicPr>
          <p:cNvPr id="22534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97" t="39378" r="30298" b="46851"/>
          <a:stretch>
            <a:fillRect/>
          </a:stretch>
        </p:blipFill>
        <p:spPr bwMode="auto">
          <a:xfrm>
            <a:off x="84138" y="6626225"/>
            <a:ext cx="671512" cy="18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697044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628775"/>
            <a:ext cx="2425700" cy="180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4076700"/>
            <a:ext cx="2112962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1557338"/>
            <a:ext cx="2500313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6088" y="3141663"/>
            <a:ext cx="1703387" cy="235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7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000">
                <a:latin typeface="Chalkboard SE Regular" charset="0"/>
                <a:ea typeface="MS PGothic" charset="0"/>
                <a:cs typeface="MS PGothic" charset="0"/>
              </a:rPr>
              <a:t>What are the names of these shapes?</a:t>
            </a: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468313" y="3500438"/>
            <a:ext cx="25908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r>
              <a:rPr lang="en-GB" sz="2800">
                <a:ea typeface="MS PGothic" charset="0"/>
                <a:cs typeface="MS PGothic" charset="0"/>
              </a:rPr>
              <a:t>Cuboid</a:t>
            </a: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2339975" y="5949950"/>
            <a:ext cx="2592388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r>
              <a:rPr lang="en-GB" sz="2800">
                <a:ea typeface="MS PGothic" charset="0"/>
                <a:cs typeface="MS PGothic" charset="0"/>
              </a:rPr>
              <a:t>Sphere </a:t>
            </a: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4643438" y="3500438"/>
            <a:ext cx="25923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r>
              <a:rPr lang="en-GB" sz="2800">
                <a:ea typeface="MS PGothic" charset="0"/>
                <a:cs typeface="MS PGothic" charset="0"/>
              </a:rPr>
              <a:t>Cube </a:t>
            </a: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5651500" y="5732463"/>
            <a:ext cx="25923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r>
              <a:rPr lang="en-GB" sz="2800">
                <a:ea typeface="MS PGothic" charset="0"/>
                <a:cs typeface="MS PGothic" charset="0"/>
              </a:rPr>
              <a:t>Cone </a:t>
            </a:r>
          </a:p>
        </p:txBody>
      </p:sp>
    </p:spTree>
    <p:extLst>
      <p:ext uri="{BB962C8B-B14F-4D97-AF65-F5344CB8AC3E}">
        <p14:creationId xmlns:p14="http://schemas.microsoft.com/office/powerpoint/2010/main" val="8227354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itle 1"/>
          <p:cNvSpPr>
            <a:spLocks noGrp="1"/>
          </p:cNvSpPr>
          <p:nvPr>
            <p:ph type="title"/>
          </p:nvPr>
        </p:nvSpPr>
        <p:spPr>
          <a:xfrm>
            <a:off x="539750" y="549275"/>
            <a:ext cx="8229600" cy="1143000"/>
          </a:xfrm>
        </p:spPr>
        <p:txBody>
          <a:bodyPr/>
          <a:lstStyle/>
          <a:p>
            <a:r>
              <a:rPr lang="en-GB">
                <a:latin typeface="Chalkboard SE Regular" charset="0"/>
                <a:ea typeface="MS PGothic" charset="0"/>
                <a:cs typeface="MS PGothic" charset="0"/>
              </a:rPr>
              <a:t>Pyramid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3924300" y="2133600"/>
            <a:ext cx="5543550" cy="212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>
              <a:buFont typeface="Wingdings" charset="0"/>
              <a:buChar char="q"/>
            </a:pPr>
            <a:r>
              <a:rPr lang="en-GB" sz="4400" dirty="0">
                <a:latin typeface="Chalkboard SE Regular" charset="0"/>
                <a:ea typeface="MS PGothic" charset="0"/>
                <a:cs typeface="MS PGothic" charset="0"/>
              </a:rPr>
              <a:t>Faces - 5;</a:t>
            </a:r>
          </a:p>
          <a:p>
            <a:pPr>
              <a:buFont typeface="Wingdings" charset="0"/>
              <a:buChar char="q"/>
            </a:pPr>
            <a:r>
              <a:rPr lang="en-GB" sz="4400" dirty="0">
                <a:latin typeface="Chalkboard SE Regular" charset="0"/>
                <a:ea typeface="MS PGothic" charset="0"/>
                <a:cs typeface="MS PGothic" charset="0"/>
              </a:rPr>
              <a:t>Edges - 8;</a:t>
            </a:r>
          </a:p>
          <a:p>
            <a:pPr>
              <a:buFont typeface="Wingdings" charset="0"/>
              <a:buChar char="q"/>
            </a:pPr>
            <a:r>
              <a:rPr lang="en-GB" sz="4400" dirty="0" smtClean="0">
                <a:latin typeface="Chalkboard SE Regular" charset="0"/>
                <a:ea typeface="MS PGothic" charset="0"/>
                <a:cs typeface="MS PGothic" charset="0"/>
              </a:rPr>
              <a:t>Vertices </a:t>
            </a:r>
            <a:r>
              <a:rPr lang="en-GB" sz="4400" dirty="0">
                <a:latin typeface="Chalkboard SE Regular" charset="0"/>
                <a:ea typeface="MS PGothic" charset="0"/>
                <a:cs typeface="MS PGothic" charset="0"/>
              </a:rPr>
              <a:t>- 5</a:t>
            </a:r>
            <a:r>
              <a:rPr lang="en-GB" sz="1800" dirty="0">
                <a:ea typeface="MS PGothic" charset="0"/>
                <a:cs typeface="MS PGothic" charset="0"/>
              </a:rPr>
              <a:t>. </a:t>
            </a:r>
          </a:p>
        </p:txBody>
      </p:sp>
      <p:pic>
        <p:nvPicPr>
          <p:cNvPr id="25603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773238"/>
            <a:ext cx="3381375" cy="3433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4282295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itle 1"/>
          <p:cNvSpPr>
            <a:spLocks noGrp="1"/>
          </p:cNvSpPr>
          <p:nvPr>
            <p:ph type="title"/>
          </p:nvPr>
        </p:nvSpPr>
        <p:spPr>
          <a:xfrm>
            <a:off x="539750" y="549275"/>
            <a:ext cx="8229600" cy="1143000"/>
          </a:xfrm>
        </p:spPr>
        <p:txBody>
          <a:bodyPr/>
          <a:lstStyle/>
          <a:p>
            <a:r>
              <a:rPr lang="en-GB">
                <a:latin typeface="Chalkboard SE Regular" charset="0"/>
                <a:ea typeface="MS PGothic" charset="0"/>
                <a:cs typeface="MS PGothic" charset="0"/>
              </a:rPr>
              <a:t>Cylinder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3924300" y="2133600"/>
            <a:ext cx="5543550" cy="212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>
              <a:buFont typeface="Wingdings" charset="0"/>
              <a:buChar char="q"/>
            </a:pPr>
            <a:r>
              <a:rPr lang="en-GB" sz="4400" dirty="0">
                <a:latin typeface="Chalkboard SE Regular" charset="0"/>
                <a:ea typeface="MS PGothic" charset="0"/>
                <a:cs typeface="MS PGothic" charset="0"/>
              </a:rPr>
              <a:t>Faces 3;</a:t>
            </a:r>
          </a:p>
          <a:p>
            <a:pPr>
              <a:buFont typeface="Wingdings" charset="0"/>
              <a:buChar char="q"/>
            </a:pPr>
            <a:r>
              <a:rPr lang="en-GB" sz="4400" dirty="0">
                <a:latin typeface="Chalkboard SE Regular" charset="0"/>
                <a:ea typeface="MS PGothic" charset="0"/>
                <a:cs typeface="MS PGothic" charset="0"/>
              </a:rPr>
              <a:t>Edges - 2;</a:t>
            </a:r>
          </a:p>
          <a:p>
            <a:pPr>
              <a:buFont typeface="Wingdings" charset="0"/>
              <a:buChar char="q"/>
            </a:pPr>
            <a:r>
              <a:rPr lang="en-GB" sz="4400" smtClean="0">
                <a:latin typeface="Chalkboard SE Regular" charset="0"/>
                <a:ea typeface="MS PGothic" charset="0"/>
                <a:cs typeface="MS PGothic" charset="0"/>
              </a:rPr>
              <a:t>Vertices </a:t>
            </a:r>
            <a:r>
              <a:rPr lang="en-GB" sz="4400">
                <a:latin typeface="Chalkboard SE Regular" charset="0"/>
                <a:ea typeface="MS PGothic" charset="0"/>
                <a:cs typeface="MS PGothic" charset="0"/>
              </a:rPr>
              <a:t>- 0</a:t>
            </a:r>
            <a:r>
              <a:rPr lang="en-GB" sz="1800">
                <a:ea typeface="MS PGothic" charset="0"/>
                <a:cs typeface="MS PGothic" charset="0"/>
              </a:rPr>
              <a:t>. </a:t>
            </a:r>
          </a:p>
        </p:txBody>
      </p:sp>
      <p:pic>
        <p:nvPicPr>
          <p:cNvPr id="28675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1700213"/>
            <a:ext cx="2374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493537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3378" y="141100"/>
            <a:ext cx="5973512" cy="6371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01599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154</Words>
  <Application>Microsoft Macintosh PowerPoint</Application>
  <PresentationFormat>On-screen Show (4:3)</PresentationFormat>
  <Paragraphs>42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PowerPoint Presentation</vt:lpstr>
      <vt:lpstr>3D shape</vt:lpstr>
      <vt:lpstr>Cube </vt:lpstr>
      <vt:lpstr>Cube </vt:lpstr>
      <vt:lpstr>Cube</vt:lpstr>
      <vt:lpstr>Cube</vt:lpstr>
      <vt:lpstr>Sphere</vt:lpstr>
      <vt:lpstr>Sphere</vt:lpstr>
      <vt:lpstr>Cone</vt:lpstr>
      <vt:lpstr>Cone</vt:lpstr>
      <vt:lpstr>What are the names of these shapes?</vt:lpstr>
      <vt:lpstr>Pyramid</vt:lpstr>
      <vt:lpstr>Cylinder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Sharratt</dc:creator>
  <cp:lastModifiedBy>Emily Sharratt</cp:lastModifiedBy>
  <cp:revision>5</cp:revision>
  <dcterms:created xsi:type="dcterms:W3CDTF">2020-03-25T17:04:57Z</dcterms:created>
  <dcterms:modified xsi:type="dcterms:W3CDTF">2020-04-25T12:35:24Z</dcterms:modified>
</cp:coreProperties>
</file>