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3" r:id="rId1"/>
  </p:sldMasterIdLst>
  <p:sldIdLst>
    <p:sldId id="256" r:id="rId2"/>
    <p:sldId id="258" r:id="rId3"/>
    <p:sldId id="257" r:id="rId4"/>
    <p:sldId id="259" r:id="rId5"/>
    <p:sldId id="260" r:id="rId6"/>
    <p:sldId id="261" r:id="rId7"/>
    <p:sldId id="262" r:id="rId8"/>
    <p:sldId id="263" r:id="rId9"/>
    <p:sldId id="264" r:id="rId10"/>
    <p:sldId id="265" r:id="rId11"/>
    <p:sldId id="266"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diagrams/_rels/data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svg"/><Relationship Id="rId1" Type="http://schemas.openxmlformats.org/officeDocument/2006/relationships/image" Target="../media/image11.png"/><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image" Target="../media/image14.svg"/></Relationships>
</file>

<file path=ppt/diagrams/_rels/drawing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svg"/><Relationship Id="rId1" Type="http://schemas.openxmlformats.org/officeDocument/2006/relationships/image" Target="../media/image11.png"/><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image" Target="../media/image14.svg"/></Relationships>
</file>

<file path=ppt/diagrams/colors1.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8E39BF0-98BC-4B96-8409-90ED97F4B608}" type="doc">
      <dgm:prSet loTypeId="urn:microsoft.com/office/officeart/2018/5/layout/IconCircle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7B101328-38E3-40E8-87A3-79E957327B43}">
      <dgm:prSet custT="1"/>
      <dgm:spPr/>
      <dgm:t>
        <a:bodyPr/>
        <a:lstStyle/>
        <a:p>
          <a:pPr>
            <a:lnSpc>
              <a:spcPct val="100000"/>
            </a:lnSpc>
            <a:defRPr cap="all"/>
          </a:pPr>
          <a:r>
            <a:rPr lang="en-GB" sz="1800" dirty="0"/>
            <a:t>The school has continued to grow in popularity as parents have realised the benefits of a small school in a largely rural community. </a:t>
          </a:r>
          <a:endParaRPr lang="en-US" sz="1800" dirty="0"/>
        </a:p>
      </dgm:t>
    </dgm:pt>
    <dgm:pt modelId="{7AB5D192-A798-4D02-A3A6-F18DE30947DF}" type="parTrans" cxnId="{910125D1-A8FE-47BC-8028-D481D50F0096}">
      <dgm:prSet/>
      <dgm:spPr/>
      <dgm:t>
        <a:bodyPr/>
        <a:lstStyle/>
        <a:p>
          <a:endParaRPr lang="en-US"/>
        </a:p>
      </dgm:t>
    </dgm:pt>
    <dgm:pt modelId="{49E7902E-B81A-4CDA-83F2-228EA58E320B}" type="sibTrans" cxnId="{910125D1-A8FE-47BC-8028-D481D50F0096}">
      <dgm:prSet/>
      <dgm:spPr/>
      <dgm:t>
        <a:bodyPr/>
        <a:lstStyle/>
        <a:p>
          <a:endParaRPr lang="en-US"/>
        </a:p>
      </dgm:t>
    </dgm:pt>
    <dgm:pt modelId="{E1878E10-E1FA-45C3-A24D-8E5B8804C7C7}">
      <dgm:prSet custT="1"/>
      <dgm:spPr/>
      <dgm:t>
        <a:bodyPr/>
        <a:lstStyle/>
        <a:p>
          <a:pPr>
            <a:lnSpc>
              <a:spcPct val="100000"/>
            </a:lnSpc>
            <a:defRPr cap="all"/>
          </a:pPr>
          <a:r>
            <a:rPr lang="en-GB" sz="1800" dirty="0"/>
            <a:t>The size of the school allows for small classes and therefore close attention can be given to all pupils. </a:t>
          </a:r>
          <a:endParaRPr lang="en-US" sz="1800" dirty="0"/>
        </a:p>
      </dgm:t>
    </dgm:pt>
    <dgm:pt modelId="{276870E5-2BC2-4055-BA92-4FCC3E6741C6}" type="parTrans" cxnId="{4A14E3B5-D9D0-42EF-870B-C74EEA8D5936}">
      <dgm:prSet/>
      <dgm:spPr/>
      <dgm:t>
        <a:bodyPr/>
        <a:lstStyle/>
        <a:p>
          <a:endParaRPr lang="en-US"/>
        </a:p>
      </dgm:t>
    </dgm:pt>
    <dgm:pt modelId="{4ACAD310-6551-4F0C-A481-B882303863AD}" type="sibTrans" cxnId="{4A14E3B5-D9D0-42EF-870B-C74EEA8D5936}">
      <dgm:prSet/>
      <dgm:spPr/>
      <dgm:t>
        <a:bodyPr/>
        <a:lstStyle/>
        <a:p>
          <a:endParaRPr lang="en-US"/>
        </a:p>
      </dgm:t>
    </dgm:pt>
    <dgm:pt modelId="{C0636F3F-2B64-49A9-B523-769B4D5F8E43}">
      <dgm:prSet custT="1"/>
      <dgm:spPr/>
      <dgm:t>
        <a:bodyPr/>
        <a:lstStyle/>
        <a:p>
          <a:pPr>
            <a:lnSpc>
              <a:spcPct val="100000"/>
            </a:lnSpc>
            <a:defRPr cap="all"/>
          </a:pPr>
          <a:r>
            <a:rPr lang="en-GB" sz="1800" dirty="0"/>
            <a:t>I am looking forward to starting Year 8 at Ballynahinch High School. I will be the third generation of my family to go to this school.</a:t>
          </a:r>
          <a:endParaRPr lang="en-US" sz="1800" dirty="0"/>
        </a:p>
      </dgm:t>
    </dgm:pt>
    <dgm:pt modelId="{7D743274-AD91-4715-9E89-6B8A799D9372}" type="parTrans" cxnId="{19DEE97E-0780-4FF5-A47A-0A5A9AFE5DD0}">
      <dgm:prSet/>
      <dgm:spPr/>
      <dgm:t>
        <a:bodyPr/>
        <a:lstStyle/>
        <a:p>
          <a:endParaRPr lang="en-US"/>
        </a:p>
      </dgm:t>
    </dgm:pt>
    <dgm:pt modelId="{27B341CB-BF98-4950-BACF-4761A5222D02}" type="sibTrans" cxnId="{19DEE97E-0780-4FF5-A47A-0A5A9AFE5DD0}">
      <dgm:prSet/>
      <dgm:spPr/>
      <dgm:t>
        <a:bodyPr/>
        <a:lstStyle/>
        <a:p>
          <a:endParaRPr lang="en-US"/>
        </a:p>
      </dgm:t>
    </dgm:pt>
    <dgm:pt modelId="{3E423919-A1FD-44CD-89F0-32F5BE545F21}" type="pres">
      <dgm:prSet presAssocID="{F8E39BF0-98BC-4B96-8409-90ED97F4B608}" presName="root" presStyleCnt="0">
        <dgm:presLayoutVars>
          <dgm:dir/>
          <dgm:resizeHandles val="exact"/>
        </dgm:presLayoutVars>
      </dgm:prSet>
      <dgm:spPr/>
    </dgm:pt>
    <dgm:pt modelId="{3AB27969-1819-4603-B934-B5CAF3599D75}" type="pres">
      <dgm:prSet presAssocID="{7B101328-38E3-40E8-87A3-79E957327B43}" presName="compNode" presStyleCnt="0"/>
      <dgm:spPr/>
    </dgm:pt>
    <dgm:pt modelId="{96018440-E433-4577-9522-A29CC1126882}" type="pres">
      <dgm:prSet presAssocID="{7B101328-38E3-40E8-87A3-79E957327B43}" presName="iconBgRect" presStyleLbl="bgShp" presStyleIdx="0" presStyleCnt="3"/>
      <dgm:spPr/>
    </dgm:pt>
    <dgm:pt modelId="{AE29F7BE-189E-4C8D-B468-85232EA5BE75}" type="pres">
      <dgm:prSet presAssocID="{7B101328-38E3-40E8-87A3-79E957327B43}"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choolhouse"/>
        </a:ext>
      </dgm:extLst>
    </dgm:pt>
    <dgm:pt modelId="{EC448EC7-91F7-4096-8500-F559F2D4A578}" type="pres">
      <dgm:prSet presAssocID="{7B101328-38E3-40E8-87A3-79E957327B43}" presName="spaceRect" presStyleCnt="0"/>
      <dgm:spPr/>
    </dgm:pt>
    <dgm:pt modelId="{4AADE262-7238-49C0-92ED-DAF715C6CC8F}" type="pres">
      <dgm:prSet presAssocID="{7B101328-38E3-40E8-87A3-79E957327B43}" presName="textRect" presStyleLbl="revTx" presStyleIdx="0" presStyleCnt="3" custScaleX="116418">
        <dgm:presLayoutVars>
          <dgm:chMax val="1"/>
          <dgm:chPref val="1"/>
        </dgm:presLayoutVars>
      </dgm:prSet>
      <dgm:spPr/>
    </dgm:pt>
    <dgm:pt modelId="{2B3A856C-C858-4773-BCF7-9F36453F8AAE}" type="pres">
      <dgm:prSet presAssocID="{49E7902E-B81A-4CDA-83F2-228EA58E320B}" presName="sibTrans" presStyleCnt="0"/>
      <dgm:spPr/>
    </dgm:pt>
    <dgm:pt modelId="{6A4CE892-243A-47D0-A54F-0BB6BF81FBB0}" type="pres">
      <dgm:prSet presAssocID="{E1878E10-E1FA-45C3-A24D-8E5B8804C7C7}" presName="compNode" presStyleCnt="0"/>
      <dgm:spPr/>
    </dgm:pt>
    <dgm:pt modelId="{107916BA-3487-42AA-A571-72FD013D28D1}" type="pres">
      <dgm:prSet presAssocID="{E1878E10-E1FA-45C3-A24D-8E5B8804C7C7}" presName="iconBgRect" presStyleLbl="bgShp" presStyleIdx="1" presStyleCnt="3"/>
      <dgm:spPr/>
    </dgm:pt>
    <dgm:pt modelId="{136D2B50-0397-49B5-BAAF-D008947020CD}" type="pres">
      <dgm:prSet presAssocID="{E1878E10-E1FA-45C3-A24D-8E5B8804C7C7}"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lassroom"/>
        </a:ext>
      </dgm:extLst>
    </dgm:pt>
    <dgm:pt modelId="{894DF0E2-DF4B-47F5-890F-8B0FB942D54D}" type="pres">
      <dgm:prSet presAssocID="{E1878E10-E1FA-45C3-A24D-8E5B8804C7C7}" presName="spaceRect" presStyleCnt="0"/>
      <dgm:spPr/>
    </dgm:pt>
    <dgm:pt modelId="{EC6FE837-F190-4552-ABDB-AF32AA5652B6}" type="pres">
      <dgm:prSet presAssocID="{E1878E10-E1FA-45C3-A24D-8E5B8804C7C7}" presName="textRect" presStyleLbl="revTx" presStyleIdx="1" presStyleCnt="3">
        <dgm:presLayoutVars>
          <dgm:chMax val="1"/>
          <dgm:chPref val="1"/>
        </dgm:presLayoutVars>
      </dgm:prSet>
      <dgm:spPr/>
    </dgm:pt>
    <dgm:pt modelId="{84FC4210-3DFE-4312-AA5F-F1D8FF0178A0}" type="pres">
      <dgm:prSet presAssocID="{4ACAD310-6551-4F0C-A481-B882303863AD}" presName="sibTrans" presStyleCnt="0"/>
      <dgm:spPr/>
    </dgm:pt>
    <dgm:pt modelId="{7AA3C258-952A-4F12-8522-DE715F7C1E68}" type="pres">
      <dgm:prSet presAssocID="{C0636F3F-2B64-49A9-B523-769B4D5F8E43}" presName="compNode" presStyleCnt="0"/>
      <dgm:spPr/>
    </dgm:pt>
    <dgm:pt modelId="{715405B7-1301-4F0A-8DB2-4CF53CEA47D4}" type="pres">
      <dgm:prSet presAssocID="{C0636F3F-2B64-49A9-B523-769B4D5F8E43}" presName="iconBgRect" presStyleLbl="bgShp" presStyleIdx="2" presStyleCnt="3"/>
      <dgm:spPr/>
    </dgm:pt>
    <dgm:pt modelId="{D33E9766-A0CB-41A7-B628-08D986378A20}" type="pres">
      <dgm:prSet presAssocID="{C0636F3F-2B64-49A9-B523-769B4D5F8E43}"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Backpack"/>
        </a:ext>
      </dgm:extLst>
    </dgm:pt>
    <dgm:pt modelId="{8970CFAF-FBF5-4C3E-B3B3-3E2BD79219B6}" type="pres">
      <dgm:prSet presAssocID="{C0636F3F-2B64-49A9-B523-769B4D5F8E43}" presName="spaceRect" presStyleCnt="0"/>
      <dgm:spPr/>
    </dgm:pt>
    <dgm:pt modelId="{78029F62-FB18-4A5D-B5FD-1BE45AE9A8AA}" type="pres">
      <dgm:prSet presAssocID="{C0636F3F-2B64-49A9-B523-769B4D5F8E43}" presName="textRect" presStyleLbl="revTx" presStyleIdx="2" presStyleCnt="3">
        <dgm:presLayoutVars>
          <dgm:chMax val="1"/>
          <dgm:chPref val="1"/>
        </dgm:presLayoutVars>
      </dgm:prSet>
      <dgm:spPr/>
    </dgm:pt>
  </dgm:ptLst>
  <dgm:cxnLst>
    <dgm:cxn modelId="{8A7CA258-5AA9-4CB3-8398-3A7904BEC1AC}" type="presOf" srcId="{F8E39BF0-98BC-4B96-8409-90ED97F4B608}" destId="{3E423919-A1FD-44CD-89F0-32F5BE545F21}" srcOrd="0" destOrd="0" presId="urn:microsoft.com/office/officeart/2018/5/layout/IconCircleLabelList"/>
    <dgm:cxn modelId="{19DEE97E-0780-4FF5-A47A-0A5A9AFE5DD0}" srcId="{F8E39BF0-98BC-4B96-8409-90ED97F4B608}" destId="{C0636F3F-2B64-49A9-B523-769B4D5F8E43}" srcOrd="2" destOrd="0" parTransId="{7D743274-AD91-4715-9E89-6B8A799D9372}" sibTransId="{27B341CB-BF98-4950-BACF-4761A5222D02}"/>
    <dgm:cxn modelId="{D77B329F-4505-4359-AADB-8A218D2E4C4E}" type="presOf" srcId="{E1878E10-E1FA-45C3-A24D-8E5B8804C7C7}" destId="{EC6FE837-F190-4552-ABDB-AF32AA5652B6}" srcOrd="0" destOrd="0" presId="urn:microsoft.com/office/officeart/2018/5/layout/IconCircleLabelList"/>
    <dgm:cxn modelId="{08C58AA4-D878-4A1A-A2D1-A11A0E8AE06B}" type="presOf" srcId="{C0636F3F-2B64-49A9-B523-769B4D5F8E43}" destId="{78029F62-FB18-4A5D-B5FD-1BE45AE9A8AA}" srcOrd="0" destOrd="0" presId="urn:microsoft.com/office/officeart/2018/5/layout/IconCircleLabelList"/>
    <dgm:cxn modelId="{4A14E3B5-D9D0-42EF-870B-C74EEA8D5936}" srcId="{F8E39BF0-98BC-4B96-8409-90ED97F4B608}" destId="{E1878E10-E1FA-45C3-A24D-8E5B8804C7C7}" srcOrd="1" destOrd="0" parTransId="{276870E5-2BC2-4055-BA92-4FCC3E6741C6}" sibTransId="{4ACAD310-6551-4F0C-A481-B882303863AD}"/>
    <dgm:cxn modelId="{C4678BB8-F453-4564-A63F-7CE115E92B4A}" type="presOf" srcId="{7B101328-38E3-40E8-87A3-79E957327B43}" destId="{4AADE262-7238-49C0-92ED-DAF715C6CC8F}" srcOrd="0" destOrd="0" presId="urn:microsoft.com/office/officeart/2018/5/layout/IconCircleLabelList"/>
    <dgm:cxn modelId="{910125D1-A8FE-47BC-8028-D481D50F0096}" srcId="{F8E39BF0-98BC-4B96-8409-90ED97F4B608}" destId="{7B101328-38E3-40E8-87A3-79E957327B43}" srcOrd="0" destOrd="0" parTransId="{7AB5D192-A798-4D02-A3A6-F18DE30947DF}" sibTransId="{49E7902E-B81A-4CDA-83F2-228EA58E320B}"/>
    <dgm:cxn modelId="{1D9208E5-5D95-41B6-8BAA-849DB4819551}" type="presParOf" srcId="{3E423919-A1FD-44CD-89F0-32F5BE545F21}" destId="{3AB27969-1819-4603-B934-B5CAF3599D75}" srcOrd="0" destOrd="0" presId="urn:microsoft.com/office/officeart/2018/5/layout/IconCircleLabelList"/>
    <dgm:cxn modelId="{1D80DD32-615D-457C-A0AB-04CFCF218A01}" type="presParOf" srcId="{3AB27969-1819-4603-B934-B5CAF3599D75}" destId="{96018440-E433-4577-9522-A29CC1126882}" srcOrd="0" destOrd="0" presId="urn:microsoft.com/office/officeart/2018/5/layout/IconCircleLabelList"/>
    <dgm:cxn modelId="{66143022-B985-45B4-B284-1415E517017C}" type="presParOf" srcId="{3AB27969-1819-4603-B934-B5CAF3599D75}" destId="{AE29F7BE-189E-4C8D-B468-85232EA5BE75}" srcOrd="1" destOrd="0" presId="urn:microsoft.com/office/officeart/2018/5/layout/IconCircleLabelList"/>
    <dgm:cxn modelId="{BC2815BB-C43B-43AC-8D52-AD804BBE63AA}" type="presParOf" srcId="{3AB27969-1819-4603-B934-B5CAF3599D75}" destId="{EC448EC7-91F7-4096-8500-F559F2D4A578}" srcOrd="2" destOrd="0" presId="urn:microsoft.com/office/officeart/2018/5/layout/IconCircleLabelList"/>
    <dgm:cxn modelId="{AB799054-993B-4CF9-8CC5-52470DBCC1E3}" type="presParOf" srcId="{3AB27969-1819-4603-B934-B5CAF3599D75}" destId="{4AADE262-7238-49C0-92ED-DAF715C6CC8F}" srcOrd="3" destOrd="0" presId="urn:microsoft.com/office/officeart/2018/5/layout/IconCircleLabelList"/>
    <dgm:cxn modelId="{F89020CF-B17E-4719-910F-4A96A837FA6C}" type="presParOf" srcId="{3E423919-A1FD-44CD-89F0-32F5BE545F21}" destId="{2B3A856C-C858-4773-BCF7-9F36453F8AAE}" srcOrd="1" destOrd="0" presId="urn:microsoft.com/office/officeart/2018/5/layout/IconCircleLabelList"/>
    <dgm:cxn modelId="{4C14009A-9F0E-4B44-9FA9-DA0244F4F58D}" type="presParOf" srcId="{3E423919-A1FD-44CD-89F0-32F5BE545F21}" destId="{6A4CE892-243A-47D0-A54F-0BB6BF81FBB0}" srcOrd="2" destOrd="0" presId="urn:microsoft.com/office/officeart/2018/5/layout/IconCircleLabelList"/>
    <dgm:cxn modelId="{078C86E1-82B0-4310-956C-0BCF8F0E334E}" type="presParOf" srcId="{6A4CE892-243A-47D0-A54F-0BB6BF81FBB0}" destId="{107916BA-3487-42AA-A571-72FD013D28D1}" srcOrd="0" destOrd="0" presId="urn:microsoft.com/office/officeart/2018/5/layout/IconCircleLabelList"/>
    <dgm:cxn modelId="{96E67EE7-725F-4C04-9105-13CF7B29B904}" type="presParOf" srcId="{6A4CE892-243A-47D0-A54F-0BB6BF81FBB0}" destId="{136D2B50-0397-49B5-BAAF-D008947020CD}" srcOrd="1" destOrd="0" presId="urn:microsoft.com/office/officeart/2018/5/layout/IconCircleLabelList"/>
    <dgm:cxn modelId="{F9E8AD73-875E-4DC7-954A-A65C29F0BC5B}" type="presParOf" srcId="{6A4CE892-243A-47D0-A54F-0BB6BF81FBB0}" destId="{894DF0E2-DF4B-47F5-890F-8B0FB942D54D}" srcOrd="2" destOrd="0" presId="urn:microsoft.com/office/officeart/2018/5/layout/IconCircleLabelList"/>
    <dgm:cxn modelId="{14A8D015-924E-4074-83C6-9DA61F4C0E4D}" type="presParOf" srcId="{6A4CE892-243A-47D0-A54F-0BB6BF81FBB0}" destId="{EC6FE837-F190-4552-ABDB-AF32AA5652B6}" srcOrd="3" destOrd="0" presId="urn:microsoft.com/office/officeart/2018/5/layout/IconCircleLabelList"/>
    <dgm:cxn modelId="{6C9658AB-3371-4A2E-A553-3891641D1AE3}" type="presParOf" srcId="{3E423919-A1FD-44CD-89F0-32F5BE545F21}" destId="{84FC4210-3DFE-4312-AA5F-F1D8FF0178A0}" srcOrd="3" destOrd="0" presId="urn:microsoft.com/office/officeart/2018/5/layout/IconCircleLabelList"/>
    <dgm:cxn modelId="{5211A717-B881-46E9-92B6-994FEE9DE6F6}" type="presParOf" srcId="{3E423919-A1FD-44CD-89F0-32F5BE545F21}" destId="{7AA3C258-952A-4F12-8522-DE715F7C1E68}" srcOrd="4" destOrd="0" presId="urn:microsoft.com/office/officeart/2018/5/layout/IconCircleLabelList"/>
    <dgm:cxn modelId="{6821B6C9-0647-45B6-B378-F2EE67A6BBDD}" type="presParOf" srcId="{7AA3C258-952A-4F12-8522-DE715F7C1E68}" destId="{715405B7-1301-4F0A-8DB2-4CF53CEA47D4}" srcOrd="0" destOrd="0" presId="urn:microsoft.com/office/officeart/2018/5/layout/IconCircleLabelList"/>
    <dgm:cxn modelId="{B79E2855-52E1-47F2-93E3-2E5CCF32A069}" type="presParOf" srcId="{7AA3C258-952A-4F12-8522-DE715F7C1E68}" destId="{D33E9766-A0CB-41A7-B628-08D986378A20}" srcOrd="1" destOrd="0" presId="urn:microsoft.com/office/officeart/2018/5/layout/IconCircleLabelList"/>
    <dgm:cxn modelId="{B50AD651-0C29-454D-9E45-736C72DB058C}" type="presParOf" srcId="{7AA3C258-952A-4F12-8522-DE715F7C1E68}" destId="{8970CFAF-FBF5-4C3E-B3B3-3E2BD79219B6}" srcOrd="2" destOrd="0" presId="urn:microsoft.com/office/officeart/2018/5/layout/IconCircleLabelList"/>
    <dgm:cxn modelId="{42F2B05A-BDDD-46F1-81EE-AEB0613D5640}" type="presParOf" srcId="{7AA3C258-952A-4F12-8522-DE715F7C1E68}" destId="{78029F62-FB18-4A5D-B5FD-1BE45AE9A8AA}" srcOrd="3" destOrd="0" presId="urn:microsoft.com/office/officeart/2018/5/layout/IconCircle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6018440-E433-4577-9522-A29CC1126882}">
      <dsp:nvSpPr>
        <dsp:cNvPr id="0" name=""/>
        <dsp:cNvSpPr/>
      </dsp:nvSpPr>
      <dsp:spPr>
        <a:xfrm>
          <a:off x="790499" y="117882"/>
          <a:ext cx="1715625" cy="1715625"/>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E29F7BE-189E-4C8D-B468-85232EA5BE75}">
      <dsp:nvSpPr>
        <dsp:cNvPr id="0" name=""/>
        <dsp:cNvSpPr/>
      </dsp:nvSpPr>
      <dsp:spPr>
        <a:xfrm>
          <a:off x="1156124" y="483507"/>
          <a:ext cx="984375" cy="98437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4AADE262-7238-49C0-92ED-DAF715C6CC8F}">
      <dsp:nvSpPr>
        <dsp:cNvPr id="0" name=""/>
        <dsp:cNvSpPr/>
      </dsp:nvSpPr>
      <dsp:spPr>
        <a:xfrm>
          <a:off x="11183" y="2367882"/>
          <a:ext cx="3274256" cy="10990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00100">
            <a:lnSpc>
              <a:spcPct val="100000"/>
            </a:lnSpc>
            <a:spcBef>
              <a:spcPct val="0"/>
            </a:spcBef>
            <a:spcAft>
              <a:spcPct val="35000"/>
            </a:spcAft>
            <a:buNone/>
            <a:defRPr cap="all"/>
          </a:pPr>
          <a:r>
            <a:rPr lang="en-GB" sz="1800" kern="1200" dirty="0"/>
            <a:t>The school has continued to grow in popularity as parents have realised the benefits of a small school in a largely rural community. </a:t>
          </a:r>
          <a:endParaRPr lang="en-US" sz="1800" kern="1200" dirty="0"/>
        </a:p>
      </dsp:txBody>
      <dsp:txXfrm>
        <a:off x="11183" y="2367882"/>
        <a:ext cx="3274256" cy="1099084"/>
      </dsp:txXfrm>
    </dsp:sp>
    <dsp:sp modelId="{107916BA-3487-42AA-A571-72FD013D28D1}">
      <dsp:nvSpPr>
        <dsp:cNvPr id="0" name=""/>
        <dsp:cNvSpPr/>
      </dsp:nvSpPr>
      <dsp:spPr>
        <a:xfrm>
          <a:off x="4326065" y="117882"/>
          <a:ext cx="1715625" cy="1715625"/>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36D2B50-0397-49B5-BAAF-D008947020CD}">
      <dsp:nvSpPr>
        <dsp:cNvPr id="0" name=""/>
        <dsp:cNvSpPr/>
      </dsp:nvSpPr>
      <dsp:spPr>
        <a:xfrm>
          <a:off x="4691690" y="483507"/>
          <a:ext cx="984375" cy="98437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EC6FE837-F190-4552-ABDB-AF32AA5652B6}">
      <dsp:nvSpPr>
        <dsp:cNvPr id="0" name=""/>
        <dsp:cNvSpPr/>
      </dsp:nvSpPr>
      <dsp:spPr>
        <a:xfrm>
          <a:off x="3777627" y="2367882"/>
          <a:ext cx="2812500" cy="10990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00100">
            <a:lnSpc>
              <a:spcPct val="100000"/>
            </a:lnSpc>
            <a:spcBef>
              <a:spcPct val="0"/>
            </a:spcBef>
            <a:spcAft>
              <a:spcPct val="35000"/>
            </a:spcAft>
            <a:buNone/>
            <a:defRPr cap="all"/>
          </a:pPr>
          <a:r>
            <a:rPr lang="en-GB" sz="1800" kern="1200" dirty="0"/>
            <a:t>The size of the school allows for small classes and therefore close attention can be given to all pupils. </a:t>
          </a:r>
          <a:endParaRPr lang="en-US" sz="1800" kern="1200" dirty="0"/>
        </a:p>
      </dsp:txBody>
      <dsp:txXfrm>
        <a:off x="3777627" y="2367882"/>
        <a:ext cx="2812500" cy="1099084"/>
      </dsp:txXfrm>
    </dsp:sp>
    <dsp:sp modelId="{715405B7-1301-4F0A-8DB2-4CF53CEA47D4}">
      <dsp:nvSpPr>
        <dsp:cNvPr id="0" name=""/>
        <dsp:cNvSpPr/>
      </dsp:nvSpPr>
      <dsp:spPr>
        <a:xfrm>
          <a:off x="7630752" y="117882"/>
          <a:ext cx="1715625" cy="1715625"/>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33E9766-A0CB-41A7-B628-08D986378A20}">
      <dsp:nvSpPr>
        <dsp:cNvPr id="0" name=""/>
        <dsp:cNvSpPr/>
      </dsp:nvSpPr>
      <dsp:spPr>
        <a:xfrm>
          <a:off x="7996377" y="483507"/>
          <a:ext cx="984375" cy="98437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78029F62-FB18-4A5D-B5FD-1BE45AE9A8AA}">
      <dsp:nvSpPr>
        <dsp:cNvPr id="0" name=""/>
        <dsp:cNvSpPr/>
      </dsp:nvSpPr>
      <dsp:spPr>
        <a:xfrm>
          <a:off x="7082315" y="2367882"/>
          <a:ext cx="2812500" cy="10990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00100">
            <a:lnSpc>
              <a:spcPct val="100000"/>
            </a:lnSpc>
            <a:spcBef>
              <a:spcPct val="0"/>
            </a:spcBef>
            <a:spcAft>
              <a:spcPct val="35000"/>
            </a:spcAft>
            <a:buNone/>
            <a:defRPr cap="all"/>
          </a:pPr>
          <a:r>
            <a:rPr lang="en-GB" sz="1800" kern="1200" dirty="0"/>
            <a:t>I am looking forward to starting Year 8 at Ballynahinch High School. I will be the third generation of my family to go to this school.</a:t>
          </a:r>
          <a:endParaRPr lang="en-US" sz="1800" kern="1200" dirty="0"/>
        </a:p>
      </dsp:txBody>
      <dsp:txXfrm>
        <a:off x="7082315" y="2367882"/>
        <a:ext cx="2812500" cy="1099084"/>
      </dsp:txXfrm>
    </dsp:sp>
  </dsp:spTree>
</dsp:drawing>
</file>

<file path=ppt/diagrams/layout1.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en-US"/>
              <a:t>Click to edit Master title style</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077511" y="5410201"/>
            <a:ext cx="2743200" cy="365125"/>
          </a:xfrm>
        </p:spPr>
        <p:txBody>
          <a:bodyPr/>
          <a:lstStyle/>
          <a:p>
            <a:fld id="{31BC84D2-A9F2-4133-82CD-381EBEFC1422}" type="datetimeFigureOut">
              <a:rPr lang="en-GB" smtClean="0"/>
              <a:t>11/06/2020</a:t>
            </a:fld>
            <a:endParaRPr lang="en-GB"/>
          </a:p>
        </p:txBody>
      </p:sp>
      <p:sp>
        <p:nvSpPr>
          <p:cNvPr id="5" name="Footer Placeholder 4"/>
          <p:cNvSpPr>
            <a:spLocks noGrp="1"/>
          </p:cNvSpPr>
          <p:nvPr>
            <p:ph type="ftr" sz="quarter" idx="11"/>
          </p:nvPr>
        </p:nvSpPr>
        <p:spPr>
          <a:xfrm>
            <a:off x="1876424" y="5410201"/>
            <a:ext cx="5124886" cy="365125"/>
          </a:xfrm>
        </p:spPr>
        <p:txBody>
          <a:bodyPr/>
          <a:lstStyle/>
          <a:p>
            <a:endParaRPr lang="en-GB"/>
          </a:p>
        </p:txBody>
      </p:sp>
      <p:sp>
        <p:nvSpPr>
          <p:cNvPr id="6" name="Slide Number Placeholder 5"/>
          <p:cNvSpPr>
            <a:spLocks noGrp="1"/>
          </p:cNvSpPr>
          <p:nvPr>
            <p:ph type="sldNum" sz="quarter" idx="12"/>
          </p:nvPr>
        </p:nvSpPr>
        <p:spPr>
          <a:xfrm>
            <a:off x="9896911" y="5410199"/>
            <a:ext cx="771089" cy="365125"/>
          </a:xfrm>
        </p:spPr>
        <p:txBody>
          <a:bodyPr/>
          <a:lstStyle/>
          <a:p>
            <a:fld id="{37E3A36B-4FB3-47F8-8491-5B82B35CE4B4}" type="slidenum">
              <a:rPr lang="en-GB" smtClean="0"/>
              <a:t>‹#›</a:t>
            </a:fld>
            <a:endParaRPr lang="en-GB"/>
          </a:p>
        </p:txBody>
      </p:sp>
    </p:spTree>
    <p:extLst>
      <p:ext uri="{BB962C8B-B14F-4D97-AF65-F5344CB8AC3E}">
        <p14:creationId xmlns:p14="http://schemas.microsoft.com/office/powerpoint/2010/main" val="31681099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1BC84D2-A9F2-4133-82CD-381EBEFC1422}" type="datetimeFigureOut">
              <a:rPr lang="en-GB" smtClean="0"/>
              <a:t>11/06/2020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7E3A36B-4FB3-47F8-8491-5B82B35CE4B4}" type="slidenum">
              <a:rPr lang="en-GB" smtClean="0"/>
              <a:t>‹#›</a:t>
            </a:fld>
            <a:endParaRPr lang="en-GB"/>
          </a:p>
        </p:txBody>
      </p:sp>
    </p:spTree>
    <p:extLst>
      <p:ext uri="{BB962C8B-B14F-4D97-AF65-F5344CB8AC3E}">
        <p14:creationId xmlns:p14="http://schemas.microsoft.com/office/powerpoint/2010/main" val="31389611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1BC84D2-A9F2-4133-82CD-381EBEFC1422}" type="datetimeFigureOut">
              <a:rPr lang="en-GB" smtClean="0"/>
              <a:t>11/06/2020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7E3A36B-4FB3-47F8-8491-5B82B35CE4B4}" type="slidenum">
              <a:rPr lang="en-GB" smtClean="0"/>
              <a:t>‹#›</a:t>
            </a:fld>
            <a:endParaRPr lang="en-GB"/>
          </a:p>
        </p:txBody>
      </p:sp>
    </p:spTree>
    <p:extLst>
      <p:ext uri="{BB962C8B-B14F-4D97-AF65-F5344CB8AC3E}">
        <p14:creationId xmlns:p14="http://schemas.microsoft.com/office/powerpoint/2010/main" val="33850909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1BC84D2-A9F2-4133-82CD-381EBEFC1422}" type="datetimeFigureOut">
              <a:rPr lang="en-GB" smtClean="0"/>
              <a:t>11/06/2020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7E3A36B-4FB3-47F8-8491-5B82B35CE4B4}" type="slidenum">
              <a:rPr lang="en-GB" smtClean="0"/>
              <a:t>‹#›</a:t>
            </a:fld>
            <a:endParaRPr lang="en-GB"/>
          </a:p>
        </p:txBody>
      </p:sp>
    </p:spTree>
    <p:extLst>
      <p:ext uri="{BB962C8B-B14F-4D97-AF65-F5344CB8AC3E}">
        <p14:creationId xmlns:p14="http://schemas.microsoft.com/office/powerpoint/2010/main" val="17687128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en-US"/>
              <a:t>Click to edit Master title style</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41410" y="3073397"/>
            <a:ext cx="4878391" cy="27178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3073397"/>
            <a:ext cx="4875210" cy="27178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1BC84D2-A9F2-4133-82CD-381EBEFC1422}" type="datetimeFigureOut">
              <a:rPr lang="en-GB" smtClean="0"/>
              <a:t>11/06/2020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7E3A36B-4FB3-47F8-8491-5B82B35CE4B4}" type="slidenum">
              <a:rPr lang="en-GB" smtClean="0"/>
              <a:t>‹#›</a:t>
            </a:fld>
            <a:endParaRPr lang="en-GB"/>
          </a:p>
        </p:txBody>
      </p:sp>
    </p:spTree>
    <p:extLst>
      <p:ext uri="{BB962C8B-B14F-4D97-AF65-F5344CB8AC3E}">
        <p14:creationId xmlns:p14="http://schemas.microsoft.com/office/powerpoint/2010/main" val="8315314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1BC84D2-A9F2-4133-82CD-381EBEFC1422}" type="datetimeFigureOut">
              <a:rPr lang="en-GB" smtClean="0"/>
              <a:t>11/06/2020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7E3A36B-4FB3-47F8-8491-5B82B35CE4B4}" type="slidenum">
              <a:rPr lang="en-GB" smtClean="0"/>
              <a:t>‹#›</a:t>
            </a:fld>
            <a:endParaRPr lang="en-GB"/>
          </a:p>
        </p:txBody>
      </p:sp>
    </p:spTree>
    <p:extLst>
      <p:ext uri="{BB962C8B-B14F-4D97-AF65-F5344CB8AC3E}">
        <p14:creationId xmlns:p14="http://schemas.microsoft.com/office/powerpoint/2010/main" val="40925058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1BC84D2-A9F2-4133-82CD-381EBEFC1422}" type="datetimeFigureOut">
              <a:rPr lang="en-GB" smtClean="0"/>
              <a:t>11/06/2020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7E3A36B-4FB3-47F8-8491-5B82B35CE4B4}" type="slidenum">
              <a:rPr lang="en-GB" smtClean="0"/>
              <a:t>‹#›</a:t>
            </a:fld>
            <a:endParaRPr lang="en-GB"/>
          </a:p>
        </p:txBody>
      </p:sp>
    </p:spTree>
    <p:extLst>
      <p:ext uri="{BB962C8B-B14F-4D97-AF65-F5344CB8AC3E}">
        <p14:creationId xmlns:p14="http://schemas.microsoft.com/office/powerpoint/2010/main" val="33590677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1BC84D2-A9F2-4133-82CD-381EBEFC1422}" type="datetimeFigureOut">
              <a:rPr lang="en-GB" smtClean="0"/>
              <a:t>11/06/2020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7E3A36B-4FB3-47F8-8491-5B82B35CE4B4}" type="slidenum">
              <a:rPr lang="en-GB" smtClean="0"/>
              <a:t>‹#›</a:t>
            </a:fld>
            <a:endParaRPr lang="en-GB"/>
          </a:p>
        </p:txBody>
      </p:sp>
    </p:spTree>
    <p:extLst>
      <p:ext uri="{BB962C8B-B14F-4D97-AF65-F5344CB8AC3E}">
        <p14:creationId xmlns:p14="http://schemas.microsoft.com/office/powerpoint/2010/main" val="6337490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1BC84D2-A9F2-4133-82CD-381EBEFC1422}" type="datetimeFigureOut">
              <a:rPr lang="en-GB" smtClean="0"/>
              <a:t>11/06/2020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7E3A36B-4FB3-47F8-8491-5B82B35CE4B4}" type="slidenum">
              <a:rPr lang="en-GB" smtClean="0"/>
              <a:t>‹#›</a:t>
            </a:fld>
            <a:endParaRPr lang="en-GB"/>
          </a:p>
        </p:txBody>
      </p:sp>
    </p:spTree>
    <p:extLst>
      <p:ext uri="{BB962C8B-B14F-4D97-AF65-F5344CB8AC3E}">
        <p14:creationId xmlns:p14="http://schemas.microsoft.com/office/powerpoint/2010/main" val="24657133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en-US"/>
              <a:t>Click icon to add picture</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1BC84D2-A9F2-4133-82CD-381EBEFC1422}" type="datetimeFigureOut">
              <a:rPr lang="en-GB" smtClean="0"/>
              <a:t>11/06/2020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7E3A36B-4FB3-47F8-8491-5B82B35CE4B4}" type="slidenum">
              <a:rPr lang="en-GB" smtClean="0"/>
              <a:t>‹#›</a:t>
            </a:fld>
            <a:endParaRPr lang="en-GB"/>
          </a:p>
        </p:txBody>
      </p:sp>
    </p:spTree>
    <p:extLst>
      <p:ext uri="{BB962C8B-B14F-4D97-AF65-F5344CB8AC3E}">
        <p14:creationId xmlns:p14="http://schemas.microsoft.com/office/powerpoint/2010/main" val="24840327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1BC84D2-A9F2-4133-82CD-381EBEFC1422}" type="datetimeFigureOut">
              <a:rPr lang="en-GB" smtClean="0"/>
              <a:t>11/06/2020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7E3A36B-4FB3-47F8-8491-5B82B35CE4B4}" type="slidenum">
              <a:rPr lang="en-GB" smtClean="0"/>
              <a:t>‹#›</a:t>
            </a:fld>
            <a:endParaRPr lang="en-GB"/>
          </a:p>
        </p:txBody>
      </p:sp>
    </p:spTree>
    <p:extLst>
      <p:ext uri="{BB962C8B-B14F-4D97-AF65-F5344CB8AC3E}">
        <p14:creationId xmlns:p14="http://schemas.microsoft.com/office/powerpoint/2010/main" val="314524320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1BC84D2-A9F2-4133-82CD-381EBEFC1422}" type="datetimeFigureOut">
              <a:rPr lang="en-GB" smtClean="0"/>
              <a:t>11/06/2020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7E3A36B-4FB3-47F8-8491-5B82B35CE4B4}" type="slidenum">
              <a:rPr lang="en-GB" smtClean="0"/>
              <a:t>‹#›</a:t>
            </a:fld>
            <a:endParaRPr lang="en-GB"/>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8196501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1BC84D2-A9F2-4133-82CD-381EBEFC1422}" type="datetimeFigureOut">
              <a:rPr lang="en-GB" smtClean="0"/>
              <a:t>11/06/2020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7E3A36B-4FB3-47F8-8491-5B82B35CE4B4}" type="slidenum">
              <a:rPr lang="en-GB" smtClean="0"/>
              <a:t>‹#›</a:t>
            </a:fld>
            <a:endParaRPr lang="en-GB"/>
          </a:p>
        </p:txBody>
      </p:sp>
    </p:spTree>
    <p:extLst>
      <p:ext uri="{BB962C8B-B14F-4D97-AF65-F5344CB8AC3E}">
        <p14:creationId xmlns:p14="http://schemas.microsoft.com/office/powerpoint/2010/main" val="303184947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en-US"/>
              <a:t>Click to edit Master title style</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31BC84D2-A9F2-4133-82CD-381EBEFC1422}" type="datetimeFigureOut">
              <a:rPr lang="en-GB" smtClean="0"/>
              <a:t>11/06/2020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7E3A36B-4FB3-47F8-8491-5B82B35CE4B4}" type="slidenum">
              <a:rPr lang="en-GB" smtClean="0"/>
              <a:t>‹#›</a:t>
            </a:fld>
            <a:endParaRPr lang="en-GB"/>
          </a:p>
        </p:txBody>
      </p:sp>
    </p:spTree>
    <p:extLst>
      <p:ext uri="{BB962C8B-B14F-4D97-AF65-F5344CB8AC3E}">
        <p14:creationId xmlns:p14="http://schemas.microsoft.com/office/powerpoint/2010/main" val="22662015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31BC84D2-A9F2-4133-82CD-381EBEFC1422}" type="datetimeFigureOut">
              <a:rPr lang="en-GB" smtClean="0"/>
              <a:t>11/06/2020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7E3A36B-4FB3-47F8-8491-5B82B35CE4B4}" type="slidenum">
              <a:rPr lang="en-GB" smtClean="0"/>
              <a:t>‹#›</a:t>
            </a:fld>
            <a:endParaRPr lang="en-GB"/>
          </a:p>
        </p:txBody>
      </p:sp>
    </p:spTree>
    <p:extLst>
      <p:ext uri="{BB962C8B-B14F-4D97-AF65-F5344CB8AC3E}">
        <p14:creationId xmlns:p14="http://schemas.microsoft.com/office/powerpoint/2010/main" val="341886601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1BC84D2-A9F2-4133-82CD-381EBEFC1422}" type="datetimeFigureOut">
              <a:rPr lang="en-GB" smtClean="0"/>
              <a:t>11/06/2020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7E3A36B-4FB3-47F8-8491-5B82B35CE4B4}" type="slidenum">
              <a:rPr lang="en-GB" smtClean="0"/>
              <a:t>‹#›</a:t>
            </a:fld>
            <a:endParaRPr lang="en-GB"/>
          </a:p>
        </p:txBody>
      </p:sp>
    </p:spTree>
    <p:extLst>
      <p:ext uri="{BB962C8B-B14F-4D97-AF65-F5344CB8AC3E}">
        <p14:creationId xmlns:p14="http://schemas.microsoft.com/office/powerpoint/2010/main" val="245564060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1BC84D2-A9F2-4133-82CD-381EBEFC1422}" type="datetimeFigureOut">
              <a:rPr lang="en-GB" smtClean="0"/>
              <a:t>11/06/2020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7E3A36B-4FB3-47F8-8491-5B82B35CE4B4}" type="slidenum">
              <a:rPr lang="en-GB" smtClean="0"/>
              <a:t>‹#›</a:t>
            </a:fld>
            <a:endParaRPr lang="en-GB"/>
          </a:p>
        </p:txBody>
      </p:sp>
    </p:spTree>
    <p:extLst>
      <p:ext uri="{BB962C8B-B14F-4D97-AF65-F5344CB8AC3E}">
        <p14:creationId xmlns:p14="http://schemas.microsoft.com/office/powerpoint/2010/main" val="31510128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8" name="Group 7"/>
          <p:cNvGrpSpPr/>
          <p:nvPr/>
        </p:nvGrpSpPr>
        <p:grpSpPr>
          <a:xfrm>
            <a:off x="-14288" y="0"/>
            <a:ext cx="12053888" cy="6858001"/>
            <a:chOff x="-14288" y="0"/>
            <a:chExt cx="12053888"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31BC84D2-A9F2-4133-82CD-381EBEFC1422}" type="datetimeFigureOut">
              <a:rPr lang="en-GB" smtClean="0"/>
              <a:t>11/06/2020</a:t>
            </a:fld>
            <a:endParaRPr lang="en-GB"/>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37E3A36B-4FB3-47F8-8491-5B82B35CE4B4}" type="slidenum">
              <a:rPr lang="en-GB" smtClean="0"/>
              <a:t>‹#›</a:t>
            </a:fld>
            <a:endParaRPr lang="en-GB"/>
          </a:p>
        </p:txBody>
      </p:sp>
    </p:spTree>
    <p:extLst>
      <p:ext uri="{BB962C8B-B14F-4D97-AF65-F5344CB8AC3E}">
        <p14:creationId xmlns:p14="http://schemas.microsoft.com/office/powerpoint/2010/main" val="1406252228"/>
      </p:ext>
    </p:extLst>
  </p:cSld>
  <p:clrMap bg1="dk1" tx1="lt1" bg2="dk2" tx2="lt2" accent1="accent1" accent2="accent2" accent3="accent3" accent4="accent4" accent5="accent5" accent6="accent6" hlink="hlink" folHlink="folHlink"/>
  <p:sldLayoutIdLst>
    <p:sldLayoutId id="2147483744" r:id="rId1"/>
    <p:sldLayoutId id="2147483745" r:id="rId2"/>
    <p:sldLayoutId id="2147483746" r:id="rId3"/>
    <p:sldLayoutId id="2147483747" r:id="rId4"/>
    <p:sldLayoutId id="2147483748" r:id="rId5"/>
    <p:sldLayoutId id="2147483749" r:id="rId6"/>
    <p:sldLayoutId id="2147483750" r:id="rId7"/>
    <p:sldLayoutId id="2147483751" r:id="rId8"/>
    <p:sldLayoutId id="2147483752" r:id="rId9"/>
    <p:sldLayoutId id="2147483753" r:id="rId10"/>
    <p:sldLayoutId id="2147483754" r:id="rId11"/>
    <p:sldLayoutId id="2147483755" r:id="rId12"/>
    <p:sldLayoutId id="2147483756" r:id="rId13"/>
    <p:sldLayoutId id="2147483757" r:id="rId14"/>
    <p:sldLayoutId id="2147483758" r:id="rId15"/>
    <p:sldLayoutId id="2147483759" r:id="rId16"/>
    <p:sldLayoutId id="2147483760" r:id="rId17"/>
  </p:sldLayoutIdLst>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pic>
        <p:nvPicPr>
          <p:cNvPr id="1049" name="Picture 2">
            <a:extLst>
              <a:ext uri="{FF2B5EF4-FFF2-40B4-BE49-F238E27FC236}">
                <a16:creationId xmlns:a16="http://schemas.microsoft.com/office/drawing/2014/main" id="{EA8ADA9F-99E3-4964-8962-1118D1439FB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6="http://schemas.microsoft.com/office/drawing/2014/main" xmlns:p14="http://schemas.microsoft.com/office/powerpoint/2010/main" xmlns:a14="http://schemas.microsoft.com/office/drawing/2010/main">
                <a:solidFill>
                  <a:srgbClr val="FFFFFF"/>
                </a:solidFill>
              </a14:hiddenFill>
            </a:ext>
          </a:extLst>
        </p:spPr>
      </p:pic>
      <p:grpSp>
        <p:nvGrpSpPr>
          <p:cNvPr id="1050" name="Group 72">
            <a:extLst>
              <a:ext uri="{FF2B5EF4-FFF2-40B4-BE49-F238E27FC236}">
                <a16:creationId xmlns:a16="http://schemas.microsoft.com/office/drawing/2014/main" id="{366C3164-AA9F-47E3-913A-4F002BC00F6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4288" y="0"/>
            <a:ext cx="12053888" cy="6858001"/>
            <a:chOff x="-14288" y="0"/>
            <a:chExt cx="12053888" cy="6858001"/>
          </a:xfrm>
        </p:grpSpPr>
        <p:grpSp>
          <p:nvGrpSpPr>
            <p:cNvPr id="74" name="Group 73">
              <a:extLst>
                <a:ext uri="{FF2B5EF4-FFF2-40B4-BE49-F238E27FC236}">
                  <a16:creationId xmlns:a16="http://schemas.microsoft.com/office/drawing/2014/main" id="{23FFBAC2-26D2-48B6-B2AA-34AEA0E79E28}"/>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86" name="Rectangle 5">
                <a:extLst>
                  <a:ext uri="{FF2B5EF4-FFF2-40B4-BE49-F238E27FC236}">
                    <a16:creationId xmlns:a16="http://schemas.microsoft.com/office/drawing/2014/main" id="{9B164BCB-27D3-4B8C-AC13-0A6F461082B7}"/>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4300" y="4763"/>
                <a:ext cx="23813" cy="2181225"/>
              </a:xfrm>
              <a:prstGeom prst="rect">
                <a:avLst/>
              </a:pr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miter lim="800000"/>
                    <a:headEnd/>
                    <a:tailEnd/>
                  </a14:hiddenLine>
                </a:ext>
              </a:extLst>
            </p:spPr>
          </p:sp>
          <p:sp>
            <p:nvSpPr>
              <p:cNvPr id="87" name="Freeform 6">
                <a:extLst>
                  <a:ext uri="{FF2B5EF4-FFF2-40B4-BE49-F238E27FC236}">
                    <a16:creationId xmlns:a16="http://schemas.microsoft.com/office/drawing/2014/main" id="{10B247BE-F4A2-4259-9B20-FB9A555D280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88" name="Freeform 7">
                <a:extLst>
                  <a:ext uri="{FF2B5EF4-FFF2-40B4-BE49-F238E27FC236}">
                    <a16:creationId xmlns:a16="http://schemas.microsoft.com/office/drawing/2014/main" id="{39322C5A-DB6D-4B28-8C1C-1B1E8967891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89" name="Freeform 8">
                <a:extLst>
                  <a:ext uri="{FF2B5EF4-FFF2-40B4-BE49-F238E27FC236}">
                    <a16:creationId xmlns:a16="http://schemas.microsoft.com/office/drawing/2014/main" id="{67009B08-E345-4516-96EC-ED0AB1F30B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90" name="Freeform 9">
                <a:extLst>
                  <a:ext uri="{FF2B5EF4-FFF2-40B4-BE49-F238E27FC236}">
                    <a16:creationId xmlns:a16="http://schemas.microsoft.com/office/drawing/2014/main" id="{DFE2793C-165C-4635-A26E-C569C8E0C53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91" name="Freeform 10">
                <a:extLst>
                  <a:ext uri="{FF2B5EF4-FFF2-40B4-BE49-F238E27FC236}">
                    <a16:creationId xmlns:a16="http://schemas.microsoft.com/office/drawing/2014/main" id="{ECDFEF2C-7B0A-41A1-BB61-C92CB3E3A7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92" name="Freeform 11">
                <a:extLst>
                  <a:ext uri="{FF2B5EF4-FFF2-40B4-BE49-F238E27FC236}">
                    <a16:creationId xmlns:a16="http://schemas.microsoft.com/office/drawing/2014/main" id="{0012A396-1946-4B40-AA39-0790157CE9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93" name="Freeform 12">
                <a:extLst>
                  <a:ext uri="{FF2B5EF4-FFF2-40B4-BE49-F238E27FC236}">
                    <a16:creationId xmlns:a16="http://schemas.microsoft.com/office/drawing/2014/main" id="{CD6C6024-F73D-4991-97B9-BE53FF24E31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94" name="Freeform 13">
                <a:extLst>
                  <a:ext uri="{FF2B5EF4-FFF2-40B4-BE49-F238E27FC236}">
                    <a16:creationId xmlns:a16="http://schemas.microsoft.com/office/drawing/2014/main" id="{5977EDD1-3D10-43FA-B800-7A7C8112B77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95" name="Freeform 14">
                <a:extLst>
                  <a:ext uri="{FF2B5EF4-FFF2-40B4-BE49-F238E27FC236}">
                    <a16:creationId xmlns:a16="http://schemas.microsoft.com/office/drawing/2014/main" id="{D37988CF-9FC6-48F5-82F8-D2EB0178A3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96" name="Freeform 15">
                <a:extLst>
                  <a:ext uri="{FF2B5EF4-FFF2-40B4-BE49-F238E27FC236}">
                    <a16:creationId xmlns:a16="http://schemas.microsoft.com/office/drawing/2014/main" id="{EC5BB05B-491C-414A-91C3-B1CAB785A84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97" name="Line 16">
                <a:extLst>
                  <a:ext uri="{FF2B5EF4-FFF2-40B4-BE49-F238E27FC236}">
                    <a16:creationId xmlns:a16="http://schemas.microsoft.com/office/drawing/2014/main" id="{F3180CB6-F8D2-4596-B6CB-F9CEF5D3894E}"/>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a:off x="-4763" y="9525"/>
                <a:ext cx="0" cy="0"/>
              </a:xfrm>
              <a:prstGeom prst="line">
                <a:avLst/>
              </a:prstGeom>
              <a:grpFill/>
              <a:ln w="15" cap="flat">
                <a:solidFill>
                  <a:srgbClr val="FFFFFF"/>
                </a:solidFill>
                <a:prstDash val="solid"/>
                <a:miter lim="800000"/>
                <a:headEnd/>
                <a:tailEnd/>
              </a:ln>
            </p:spPr>
          </p:sp>
          <p:sp>
            <p:nvSpPr>
              <p:cNvPr id="98" name="Freeform 17">
                <a:extLst>
                  <a:ext uri="{FF2B5EF4-FFF2-40B4-BE49-F238E27FC236}">
                    <a16:creationId xmlns:a16="http://schemas.microsoft.com/office/drawing/2014/main" id="{DF338DD3-80F8-4F68-AC7C-361ABF2A9BF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99" name="Freeform 18">
                <a:extLst>
                  <a:ext uri="{FF2B5EF4-FFF2-40B4-BE49-F238E27FC236}">
                    <a16:creationId xmlns:a16="http://schemas.microsoft.com/office/drawing/2014/main" id="{9666E4DB-B855-4A4E-BB50-1880738C11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00" name="Freeform 19">
                <a:extLst>
                  <a:ext uri="{FF2B5EF4-FFF2-40B4-BE49-F238E27FC236}">
                    <a16:creationId xmlns:a16="http://schemas.microsoft.com/office/drawing/2014/main" id="{F570FD9C-B435-4EF1-962C-621F1261AA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01" name="Freeform 20">
                <a:extLst>
                  <a:ext uri="{FF2B5EF4-FFF2-40B4-BE49-F238E27FC236}">
                    <a16:creationId xmlns:a16="http://schemas.microsoft.com/office/drawing/2014/main" id="{E236AF0B-3BDC-43C3-8FFC-2A94121E946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02" name="Rectangle 21">
                <a:extLst>
                  <a:ext uri="{FF2B5EF4-FFF2-40B4-BE49-F238E27FC236}">
                    <a16:creationId xmlns:a16="http://schemas.microsoft.com/office/drawing/2014/main" id="{3BA2C208-5097-4497-AA2C-ADDDAB48B6A5}"/>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33350" y="4662488"/>
                <a:ext cx="23813" cy="2181225"/>
              </a:xfrm>
              <a:prstGeom prst="rect">
                <a:avLst/>
              </a:pr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miter lim="800000"/>
                    <a:headEnd/>
                    <a:tailEnd/>
                  </a14:hiddenLine>
                </a:ext>
              </a:extLst>
            </p:spPr>
          </p:sp>
          <p:sp>
            <p:nvSpPr>
              <p:cNvPr id="103" name="Freeform 22">
                <a:extLst>
                  <a:ext uri="{FF2B5EF4-FFF2-40B4-BE49-F238E27FC236}">
                    <a16:creationId xmlns:a16="http://schemas.microsoft.com/office/drawing/2014/main" id="{6A45DD96-8D07-43CA-B036-6FDA880A17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04" name="Freeform 23">
                <a:extLst>
                  <a:ext uri="{FF2B5EF4-FFF2-40B4-BE49-F238E27FC236}">
                    <a16:creationId xmlns:a16="http://schemas.microsoft.com/office/drawing/2014/main" id="{AF7F7CBB-E154-4CD5-9ED0-D5DDC1DFEAE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05" name="Freeform 24">
                <a:extLst>
                  <a:ext uri="{FF2B5EF4-FFF2-40B4-BE49-F238E27FC236}">
                    <a16:creationId xmlns:a16="http://schemas.microsoft.com/office/drawing/2014/main" id="{EFF4AB16-41DD-4877-8C28-ED78F4CA7F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06" name="Freeform 25">
                <a:extLst>
                  <a:ext uri="{FF2B5EF4-FFF2-40B4-BE49-F238E27FC236}">
                    <a16:creationId xmlns:a16="http://schemas.microsoft.com/office/drawing/2014/main" id="{30BCBD5D-92EB-487E-B1D0-F9000D45D10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07" name="Freeform 26">
                <a:extLst>
                  <a:ext uri="{FF2B5EF4-FFF2-40B4-BE49-F238E27FC236}">
                    <a16:creationId xmlns:a16="http://schemas.microsoft.com/office/drawing/2014/main" id="{DA07BDB8-9827-4EBF-9B99-6C503EA0BC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08" name="Freeform 27">
                <a:extLst>
                  <a:ext uri="{FF2B5EF4-FFF2-40B4-BE49-F238E27FC236}">
                    <a16:creationId xmlns:a16="http://schemas.microsoft.com/office/drawing/2014/main" id="{7F41FB05-1B3F-450A-A1A7-8C8BD182A54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09" name="Freeform 28">
                <a:extLst>
                  <a:ext uri="{FF2B5EF4-FFF2-40B4-BE49-F238E27FC236}">
                    <a16:creationId xmlns:a16="http://schemas.microsoft.com/office/drawing/2014/main" id="{0629E219-1F32-41C1-B921-05E4561179B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10" name="Freeform 29">
                <a:extLst>
                  <a:ext uri="{FF2B5EF4-FFF2-40B4-BE49-F238E27FC236}">
                    <a16:creationId xmlns:a16="http://schemas.microsoft.com/office/drawing/2014/main" id="{8081FB28-486E-4C09-9D15-0B2657B56FB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11" name="Freeform 30">
                <a:extLst>
                  <a:ext uri="{FF2B5EF4-FFF2-40B4-BE49-F238E27FC236}">
                    <a16:creationId xmlns:a16="http://schemas.microsoft.com/office/drawing/2014/main" id="{CB547EFB-F29D-4336-9644-0AE7A94EA4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12" name="Freeform 31">
                <a:extLst>
                  <a:ext uri="{FF2B5EF4-FFF2-40B4-BE49-F238E27FC236}">
                    <a16:creationId xmlns:a16="http://schemas.microsoft.com/office/drawing/2014/main" id="{BB2793F4-FAD7-459A-BC46-06BB1D4FAAC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grpSp>
        <p:grpSp>
          <p:nvGrpSpPr>
            <p:cNvPr id="75" name="Group 74">
              <a:extLst>
                <a:ext uri="{FF2B5EF4-FFF2-40B4-BE49-F238E27FC236}">
                  <a16:creationId xmlns:a16="http://schemas.microsoft.com/office/drawing/2014/main" id="{FC01589C-0235-4B21-B264-777746D4D595}"/>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76" name="Freeform 32">
                <a:extLst>
                  <a:ext uri="{FF2B5EF4-FFF2-40B4-BE49-F238E27FC236}">
                    <a16:creationId xmlns:a16="http://schemas.microsoft.com/office/drawing/2014/main" id="{678F5669-8CE7-445E-8D54-49C5E2013B4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77" name="Freeform 33">
                <a:extLst>
                  <a:ext uri="{FF2B5EF4-FFF2-40B4-BE49-F238E27FC236}">
                    <a16:creationId xmlns:a16="http://schemas.microsoft.com/office/drawing/2014/main" id="{E93A3F8E-D876-485E-9EDC-43E315DE1EE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78" name="Freeform 34">
                <a:extLst>
                  <a:ext uri="{FF2B5EF4-FFF2-40B4-BE49-F238E27FC236}">
                    <a16:creationId xmlns:a16="http://schemas.microsoft.com/office/drawing/2014/main" id="{B4F848A6-931A-4CC9-9B29-C7A9CEA3ACE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79" name="Freeform 35">
                <a:extLst>
                  <a:ext uri="{FF2B5EF4-FFF2-40B4-BE49-F238E27FC236}">
                    <a16:creationId xmlns:a16="http://schemas.microsoft.com/office/drawing/2014/main" id="{5C4204D4-6782-4DB1-8FF8-86CC698AF2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80" name="Freeform 36">
                <a:extLst>
                  <a:ext uri="{FF2B5EF4-FFF2-40B4-BE49-F238E27FC236}">
                    <a16:creationId xmlns:a16="http://schemas.microsoft.com/office/drawing/2014/main" id="{3907C583-5764-43DC-8AF9-992D3472F67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81" name="Freeform 37">
                <a:extLst>
                  <a:ext uri="{FF2B5EF4-FFF2-40B4-BE49-F238E27FC236}">
                    <a16:creationId xmlns:a16="http://schemas.microsoft.com/office/drawing/2014/main" id="{56CE3D6E-1121-4EF2-9DFB-7F3937FCCD0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82" name="Freeform 38">
                <a:extLst>
                  <a:ext uri="{FF2B5EF4-FFF2-40B4-BE49-F238E27FC236}">
                    <a16:creationId xmlns:a16="http://schemas.microsoft.com/office/drawing/2014/main" id="{3AEB7245-E197-4AE5-BCFC-7821E49EFE4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83" name="Freeform 39">
                <a:extLst>
                  <a:ext uri="{FF2B5EF4-FFF2-40B4-BE49-F238E27FC236}">
                    <a16:creationId xmlns:a16="http://schemas.microsoft.com/office/drawing/2014/main" id="{801E9C76-F4FB-4C4D-9350-B526F294E01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84" name="Freeform 40">
                <a:extLst>
                  <a:ext uri="{FF2B5EF4-FFF2-40B4-BE49-F238E27FC236}">
                    <a16:creationId xmlns:a16="http://schemas.microsoft.com/office/drawing/2014/main" id="{F9C0C5DE-6C8C-4CD0-9C91-6A132A06DA7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85" name="Rectangle 41">
                <a:extLst>
                  <a:ext uri="{FF2B5EF4-FFF2-40B4-BE49-F238E27FC236}">
                    <a16:creationId xmlns:a16="http://schemas.microsoft.com/office/drawing/2014/main" id="{955A7039-8B66-4CF0-8048-0AD0F4A5B853}"/>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939587" y="6596063"/>
                <a:ext cx="23813" cy="252413"/>
              </a:xfrm>
              <a:prstGeom prst="rect">
                <a:avLst/>
              </a:pr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miter lim="800000"/>
                    <a:headEnd/>
                    <a:tailEnd/>
                  </a14:hiddenLine>
                </a:ext>
              </a:extLst>
            </p:spPr>
          </p:sp>
        </p:grpSp>
      </p:grpSp>
      <p:pic>
        <p:nvPicPr>
          <p:cNvPr id="1051" name="Picture 2">
            <a:extLst>
              <a:ext uri="{FF2B5EF4-FFF2-40B4-BE49-F238E27FC236}">
                <a16:creationId xmlns:a16="http://schemas.microsoft.com/office/drawing/2014/main" id="{43BCD4D4-0FCB-418E-9D58-033B2DB4157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mt="30000"/>
            <a:extLst>
              <a:ext uri="{28A0092B-C50C-407E-A947-70E740481C1C}">
                <a14:useLocalDpi xmlns:a14="http://schemas.microsoft.com/office/drawing/2010/main" val="0"/>
              </a:ext>
            </a:extLst>
          </a:blip>
          <a:srcRect/>
          <a:stretch>
            <a:fillRect/>
          </a:stretch>
        </p:blipFill>
        <p:spPr bwMode="auto">
          <a:xfrm>
            <a:off x="0" y="0"/>
            <a:ext cx="12192003" cy="6858001"/>
          </a:xfrm>
          <a:prstGeom prst="rect">
            <a:avLst/>
          </a:prstGeom>
          <a:noFill/>
          <a:extLst>
            <a:ext uri="{909E8E84-426E-40dd-AFC4-6F175D3DCCD1}">
              <a14:hiddenFill xmlns="" xmlns:a16="http://schemas.microsoft.com/office/drawing/2014/main" xmlns:p14="http://schemas.microsoft.com/office/powerpoint/2010/main" xmlns:a14="http://schemas.microsoft.com/office/drawing/2010/main">
                <a:solidFill>
                  <a:srgbClr val="FFFFFF"/>
                </a:solidFill>
              </a14:hiddenFill>
            </a:ext>
          </a:extLst>
        </p:spPr>
      </p:pic>
      <p:sp useBgFill="1">
        <p:nvSpPr>
          <p:cNvPr id="1052" name="Rectangle 115">
            <a:extLst>
              <a:ext uri="{FF2B5EF4-FFF2-40B4-BE49-F238E27FC236}">
                <a16:creationId xmlns:a16="http://schemas.microsoft.com/office/drawing/2014/main" id="{BC3E363D-4793-4E9B-88F5-58007346CF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8" name="Picture 2">
            <a:extLst>
              <a:ext uri="{FF2B5EF4-FFF2-40B4-BE49-F238E27FC236}">
                <a16:creationId xmlns:a16="http://schemas.microsoft.com/office/drawing/2014/main" id="{AA3F2319-3466-4D84-ABE4-77BC773F35D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0" y="0"/>
            <a:ext cx="12192003" cy="6858001"/>
          </a:xfrm>
          <a:prstGeom prst="rect">
            <a:avLst/>
          </a:prstGeom>
          <a:noFill/>
          <a:extLst>
            <a:ext uri="{909E8E84-426E-40dd-AFC4-6F175D3DCCD1}">
              <a14:hiddenFill xmlns="" xmlns:a16="http://schemas.microsoft.com/office/drawing/2014/main" xmlns:p14="http://schemas.microsoft.com/office/powerpoint/2010/main" xmlns:a14="http://schemas.microsoft.com/office/drawing/2010/main">
                <a:solidFill>
                  <a:srgbClr val="FFFFFF"/>
                </a:solidFill>
              </a14:hiddenFill>
            </a:ext>
          </a:extLst>
        </p:spPr>
      </p:pic>
      <p:pic>
        <p:nvPicPr>
          <p:cNvPr id="1026" name="Picture 2" descr="High School Ballynahinch Logo">
            <a:extLst>
              <a:ext uri="{FF2B5EF4-FFF2-40B4-BE49-F238E27FC236}">
                <a16:creationId xmlns:a16="http://schemas.microsoft.com/office/drawing/2014/main" id="{90B96B17-7304-4845-BC0B-CE03C8E39937}"/>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1877533" y="180781"/>
            <a:ext cx="8466614" cy="6519292"/>
          </a:xfrm>
          <a:prstGeom prst="round2DiagRect">
            <a:avLst>
              <a:gd name="adj1" fmla="val 5608"/>
              <a:gd name="adj2" fmla="val 0"/>
            </a:avLst>
          </a:prstGeom>
          <a:noFill/>
          <a:ln w="19050" cap="sq">
            <a:noFill/>
            <a:miter lim="800000"/>
          </a:ln>
          <a:effectLst>
            <a:outerShdw blurRad="88900" dist="38100" dir="5400000" algn="t" rotWithShape="0">
              <a:prstClr val="black">
                <a:alpha val="40000"/>
              </a:prst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3397934"/>
      </p:ext>
    </p:extLst>
  </p:cSld>
  <p:clrMapOvr>
    <a:masterClrMapping/>
  </p:clrMapOvr>
  <p:transition spd="slow" advTm="12021">
    <p:push dir="u"/>
  </p:transition>
  <p:extLst>
    <p:ext uri="{E180D4A7-C9FB-4DFB-919C-405C955672EB}">
      <p14:showEvtLst xmlns:p14="http://schemas.microsoft.com/office/powerpoint/2010/main">
        <p14:playEvt time="44" objId="2"/>
      </p14:showEvtLst>
    </p:ext>
  </p:extLst>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C2E4E997-8672-4FFD-B8EC-9932A8E471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pic>
        <p:nvPicPr>
          <p:cNvPr id="73" name="Picture 2">
            <a:extLst>
              <a:ext uri="{FF2B5EF4-FFF2-40B4-BE49-F238E27FC236}">
                <a16:creationId xmlns:a16="http://schemas.microsoft.com/office/drawing/2014/main" id="{FE6BA9E6-1D9E-4D30-B528-D49FA1342E4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mt="30000"/>
            <a:extLst>
              <a:ext uri="{28A0092B-C50C-407E-A947-70E740481C1C}">
                <a14:useLocalDpi xmlns:a14="http://schemas.microsoft.com/office/drawing/2010/main" val="0"/>
              </a:ext>
            </a:extLst>
          </a:blip>
          <a:srcRect/>
          <a:stretch>
            <a:fillRect/>
          </a:stretch>
        </p:blipFill>
        <p:spPr bwMode="auto">
          <a:xfrm>
            <a:off x="0" y="0"/>
            <a:ext cx="12192003" cy="6858001"/>
          </a:xfrm>
          <a:prstGeom prst="rect">
            <a:avLst/>
          </a:prstGeom>
          <a:noFill/>
          <a:extLst>
            <a:ext uri="{909E8E84-426E-40dd-AFC4-6F175D3DCCD1}">
              <a14:hiddenFill xmlns="" xmlns:a16="http://schemas.microsoft.com/office/drawing/2014/main" xmlns:p14="http://schemas.microsoft.com/office/powerpoint/2010/main"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E09E8D9B-ECBE-44FA-8A4D-8AD93F5B0CE5}"/>
              </a:ext>
            </a:extLst>
          </p:cNvPr>
          <p:cNvSpPr>
            <a:spLocks noGrp="1"/>
          </p:cNvSpPr>
          <p:nvPr>
            <p:ph type="title"/>
          </p:nvPr>
        </p:nvSpPr>
        <p:spPr>
          <a:xfrm>
            <a:off x="1141413" y="618518"/>
            <a:ext cx="4459286" cy="1478570"/>
          </a:xfrm>
        </p:spPr>
        <p:txBody>
          <a:bodyPr>
            <a:normAutofit/>
          </a:bodyPr>
          <a:lstStyle/>
          <a:p>
            <a:r>
              <a:rPr lang="en-GB" dirty="0"/>
              <a:t>the school </a:t>
            </a:r>
          </a:p>
        </p:txBody>
      </p:sp>
      <p:sp>
        <p:nvSpPr>
          <p:cNvPr id="3" name="Content Placeholder 2">
            <a:extLst>
              <a:ext uri="{FF2B5EF4-FFF2-40B4-BE49-F238E27FC236}">
                <a16:creationId xmlns:a16="http://schemas.microsoft.com/office/drawing/2014/main" id="{F74E99EF-EAB2-4873-8760-39FDA6E9300A}"/>
              </a:ext>
            </a:extLst>
          </p:cNvPr>
          <p:cNvSpPr>
            <a:spLocks noGrp="1"/>
          </p:cNvSpPr>
          <p:nvPr>
            <p:ph idx="1"/>
          </p:nvPr>
        </p:nvSpPr>
        <p:spPr>
          <a:xfrm>
            <a:off x="1141412" y="2249487"/>
            <a:ext cx="4459287" cy="3965046"/>
          </a:xfrm>
        </p:spPr>
        <p:txBody>
          <a:bodyPr>
            <a:normAutofit/>
          </a:bodyPr>
          <a:lstStyle/>
          <a:p>
            <a:pPr marL="0" indent="0">
              <a:buNone/>
            </a:pPr>
            <a:r>
              <a:rPr lang="en-GB" sz="2000"/>
              <a:t>We are a thriving co-educational school situated in the market town of Ballynahinch. The school is justly known for high academic standards and excellent pastoral care. We are a family school with many parents and staff being former pupils themselves. The school was opened in September 1955.</a:t>
            </a:r>
          </a:p>
        </p:txBody>
      </p:sp>
      <p:pic>
        <p:nvPicPr>
          <p:cNvPr id="3074" name="Picture 2">
            <a:extLst>
              <a:ext uri="{FF2B5EF4-FFF2-40B4-BE49-F238E27FC236}">
                <a16:creationId xmlns:a16="http://schemas.microsoft.com/office/drawing/2014/main" id="{D0B53D07-021B-4ECB-9329-FB647E681B4E}"/>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6096000" y="1370421"/>
            <a:ext cx="5456279" cy="4092209"/>
          </a:xfrm>
          <a:prstGeom prst="round2DiagRect">
            <a:avLst>
              <a:gd name="adj1" fmla="val 5608"/>
              <a:gd name="adj2" fmla="val 0"/>
            </a:avLst>
          </a:prstGeom>
          <a:noFill/>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a:extLst>
            <a:ext uri="{909E8E84-426E-40DD-AFC4-6F175D3DCCD1}">
              <a14:hiddenFill xmlns:a14="http://schemas.microsoft.com/office/drawing/2010/main">
                <a:solidFill>
                  <a:srgbClr val="FFFFFF"/>
                </a:solidFill>
              </a14:hiddenFill>
            </a:ext>
          </a:extLst>
        </p:spPr>
      </p:pic>
      <p:grpSp>
        <p:nvGrpSpPr>
          <p:cNvPr id="75" name="Group 74">
            <a:extLst>
              <a:ext uri="{FF2B5EF4-FFF2-40B4-BE49-F238E27FC236}">
                <a16:creationId xmlns:a16="http://schemas.microsoft.com/office/drawing/2014/main" id="{453E4DEE-E996-40F8-8635-0FF43D7348F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76" name="Rectangle 5">
              <a:extLst>
                <a:ext uri="{FF2B5EF4-FFF2-40B4-BE49-F238E27FC236}">
                  <a16:creationId xmlns:a16="http://schemas.microsoft.com/office/drawing/2014/main" id="{08BD1D3E-43CE-49EB-A424-0738950C6424}"/>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4300" y="4763"/>
              <a:ext cx="23813" cy="2181225"/>
            </a:xfrm>
            <a:prstGeom prst="rect">
              <a:avLst/>
            </a:pr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miter lim="800000"/>
                  <a:headEnd/>
                  <a:tailEnd/>
                </a14:hiddenLine>
              </a:ext>
            </a:extLst>
          </p:spPr>
        </p:sp>
        <p:sp>
          <p:nvSpPr>
            <p:cNvPr id="77" name="Freeform 6">
              <a:extLst>
                <a:ext uri="{FF2B5EF4-FFF2-40B4-BE49-F238E27FC236}">
                  <a16:creationId xmlns:a16="http://schemas.microsoft.com/office/drawing/2014/main" id="{E9182037-E3FA-489A-95D5-29E4248420D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78" name="Freeform 7">
              <a:extLst>
                <a:ext uri="{FF2B5EF4-FFF2-40B4-BE49-F238E27FC236}">
                  <a16:creationId xmlns:a16="http://schemas.microsoft.com/office/drawing/2014/main" id="{E8864E76-AD7F-4BEE-B3F6-A78FA42AEFA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79" name="Freeform 8">
              <a:extLst>
                <a:ext uri="{FF2B5EF4-FFF2-40B4-BE49-F238E27FC236}">
                  <a16:creationId xmlns:a16="http://schemas.microsoft.com/office/drawing/2014/main" id="{8AD071B3-046D-4479-91FE-01E9AD7C8A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80" name="Freeform 9">
              <a:extLst>
                <a:ext uri="{FF2B5EF4-FFF2-40B4-BE49-F238E27FC236}">
                  <a16:creationId xmlns:a16="http://schemas.microsoft.com/office/drawing/2014/main" id="{91D776F5-E902-4A4D-A75D-A46E063C9F3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81" name="Freeform 10">
              <a:extLst>
                <a:ext uri="{FF2B5EF4-FFF2-40B4-BE49-F238E27FC236}">
                  <a16:creationId xmlns:a16="http://schemas.microsoft.com/office/drawing/2014/main" id="{EBED8F24-A998-4952-AB68-E2074F0746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82" name="Freeform 11">
              <a:extLst>
                <a:ext uri="{FF2B5EF4-FFF2-40B4-BE49-F238E27FC236}">
                  <a16:creationId xmlns:a16="http://schemas.microsoft.com/office/drawing/2014/main" id="{74D7A646-8CDC-49B3-9C44-3EF38DB426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83" name="Freeform 12">
              <a:extLst>
                <a:ext uri="{FF2B5EF4-FFF2-40B4-BE49-F238E27FC236}">
                  <a16:creationId xmlns:a16="http://schemas.microsoft.com/office/drawing/2014/main" id="{D4E99D14-E4F4-419B-9AAF-8D1CEAB28A2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84" name="Freeform 13">
              <a:extLst>
                <a:ext uri="{FF2B5EF4-FFF2-40B4-BE49-F238E27FC236}">
                  <a16:creationId xmlns:a16="http://schemas.microsoft.com/office/drawing/2014/main" id="{377E106C-5445-4A52-9F7E-DA173874429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85" name="Freeform 14">
              <a:extLst>
                <a:ext uri="{FF2B5EF4-FFF2-40B4-BE49-F238E27FC236}">
                  <a16:creationId xmlns:a16="http://schemas.microsoft.com/office/drawing/2014/main" id="{752BFE96-D378-4BAE-A64B-F851A34C47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86" name="Freeform 15">
              <a:extLst>
                <a:ext uri="{FF2B5EF4-FFF2-40B4-BE49-F238E27FC236}">
                  <a16:creationId xmlns:a16="http://schemas.microsoft.com/office/drawing/2014/main" id="{B88FFB19-5A5E-4078-B467-9D4ABD21BD9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87" name="Line 16">
              <a:extLst>
                <a:ext uri="{FF2B5EF4-FFF2-40B4-BE49-F238E27FC236}">
                  <a16:creationId xmlns:a16="http://schemas.microsoft.com/office/drawing/2014/main" id="{11042975-3D19-4728-BCDA-D3F5CD633EDB}"/>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a:off x="-4763" y="9525"/>
              <a:ext cx="0" cy="0"/>
            </a:xfrm>
            <a:prstGeom prst="line">
              <a:avLst/>
            </a:prstGeom>
            <a:grpFill/>
            <a:ln w="15" cap="flat">
              <a:solidFill>
                <a:srgbClr val="FFFFFF"/>
              </a:solidFill>
              <a:prstDash val="solid"/>
              <a:miter lim="800000"/>
              <a:headEnd/>
              <a:tailEnd/>
            </a:ln>
          </p:spPr>
        </p:sp>
        <p:sp>
          <p:nvSpPr>
            <p:cNvPr id="88" name="Freeform 17">
              <a:extLst>
                <a:ext uri="{FF2B5EF4-FFF2-40B4-BE49-F238E27FC236}">
                  <a16:creationId xmlns:a16="http://schemas.microsoft.com/office/drawing/2014/main" id="{A28972BD-D2E1-4DCA-A907-2E3B6F60664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89" name="Freeform 18">
              <a:extLst>
                <a:ext uri="{FF2B5EF4-FFF2-40B4-BE49-F238E27FC236}">
                  <a16:creationId xmlns:a16="http://schemas.microsoft.com/office/drawing/2014/main" id="{1C806824-5C2D-4747-B038-69EE4074B3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90" name="Freeform 19">
              <a:extLst>
                <a:ext uri="{FF2B5EF4-FFF2-40B4-BE49-F238E27FC236}">
                  <a16:creationId xmlns:a16="http://schemas.microsoft.com/office/drawing/2014/main" id="{3B33F710-16D7-4F48-BFCA-66C9CA2352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91" name="Freeform 20">
              <a:extLst>
                <a:ext uri="{FF2B5EF4-FFF2-40B4-BE49-F238E27FC236}">
                  <a16:creationId xmlns:a16="http://schemas.microsoft.com/office/drawing/2014/main" id="{6C8C8ED4-90FA-4E97-AAF0-D5D51E6A935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92" name="Rectangle 21">
              <a:extLst>
                <a:ext uri="{FF2B5EF4-FFF2-40B4-BE49-F238E27FC236}">
                  <a16:creationId xmlns:a16="http://schemas.microsoft.com/office/drawing/2014/main" id="{6C5EB9C1-B25F-4172-8A96-5950ECC828FC}"/>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33350" y="4662488"/>
              <a:ext cx="23813" cy="2181225"/>
            </a:xfrm>
            <a:prstGeom prst="rect">
              <a:avLst/>
            </a:pr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miter lim="800000"/>
                  <a:headEnd/>
                  <a:tailEnd/>
                </a14:hiddenLine>
              </a:ext>
            </a:extLst>
          </p:spPr>
        </p:sp>
        <p:sp>
          <p:nvSpPr>
            <p:cNvPr id="93" name="Freeform 22">
              <a:extLst>
                <a:ext uri="{FF2B5EF4-FFF2-40B4-BE49-F238E27FC236}">
                  <a16:creationId xmlns:a16="http://schemas.microsoft.com/office/drawing/2014/main" id="{097E6E8A-9373-4655-882B-21715CCE97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94" name="Freeform 23">
              <a:extLst>
                <a:ext uri="{FF2B5EF4-FFF2-40B4-BE49-F238E27FC236}">
                  <a16:creationId xmlns:a16="http://schemas.microsoft.com/office/drawing/2014/main" id="{EB8CC766-1206-4372-ACAF-8230AF4D542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95" name="Freeform 24">
              <a:extLst>
                <a:ext uri="{FF2B5EF4-FFF2-40B4-BE49-F238E27FC236}">
                  <a16:creationId xmlns:a16="http://schemas.microsoft.com/office/drawing/2014/main" id="{1C8E2511-2489-47B2-9C19-C410910DD9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96" name="Freeform 25">
              <a:extLst>
                <a:ext uri="{FF2B5EF4-FFF2-40B4-BE49-F238E27FC236}">
                  <a16:creationId xmlns:a16="http://schemas.microsoft.com/office/drawing/2014/main" id="{D7820196-0A47-47EF-832C-A688E8977D6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97" name="Freeform 26">
              <a:extLst>
                <a:ext uri="{FF2B5EF4-FFF2-40B4-BE49-F238E27FC236}">
                  <a16:creationId xmlns:a16="http://schemas.microsoft.com/office/drawing/2014/main" id="{4982E0BF-34AE-48A3-AD6B-E0F3CD05DB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98" name="Freeform 27">
              <a:extLst>
                <a:ext uri="{FF2B5EF4-FFF2-40B4-BE49-F238E27FC236}">
                  <a16:creationId xmlns:a16="http://schemas.microsoft.com/office/drawing/2014/main" id="{CD34643B-9DF2-4310-8868-48252C3393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99" name="Freeform 28">
              <a:extLst>
                <a:ext uri="{FF2B5EF4-FFF2-40B4-BE49-F238E27FC236}">
                  <a16:creationId xmlns:a16="http://schemas.microsoft.com/office/drawing/2014/main" id="{4E020C4E-AF64-44A8-B830-779541D8D54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00" name="Freeform 29">
              <a:extLst>
                <a:ext uri="{FF2B5EF4-FFF2-40B4-BE49-F238E27FC236}">
                  <a16:creationId xmlns:a16="http://schemas.microsoft.com/office/drawing/2014/main" id="{D97BC3D3-B1B3-4825-9169-BBEF1DBCF05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01" name="Freeform 30">
              <a:extLst>
                <a:ext uri="{FF2B5EF4-FFF2-40B4-BE49-F238E27FC236}">
                  <a16:creationId xmlns:a16="http://schemas.microsoft.com/office/drawing/2014/main" id="{A750DC4F-1DAF-470E-98C6-6C68DEB933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02" name="Freeform 31">
              <a:extLst>
                <a:ext uri="{FF2B5EF4-FFF2-40B4-BE49-F238E27FC236}">
                  <a16:creationId xmlns:a16="http://schemas.microsoft.com/office/drawing/2014/main" id="{2F99594A-5BBD-4E10-A818-8BE52B7D952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grpSp>
    </p:spTree>
    <p:extLst>
      <p:ext uri="{BB962C8B-B14F-4D97-AF65-F5344CB8AC3E}">
        <p14:creationId xmlns:p14="http://schemas.microsoft.com/office/powerpoint/2010/main" val="2985570047"/>
      </p:ext>
    </p:extLst>
  </p:cSld>
  <p:clrMapOvr>
    <a:masterClrMapping/>
  </p:clrMapOvr>
  <mc:AlternateContent xmlns:mc="http://schemas.openxmlformats.org/markup-compatibility/2006" xmlns:p14="http://schemas.microsoft.com/office/powerpoint/2010/main">
    <mc:Choice Requires="p14">
      <p:transition spd="slow" p14:dur="800" advTm="19111">
        <p:circle/>
      </p:transition>
    </mc:Choice>
    <mc:Fallback xmlns="">
      <p:transition spd="slow" advTm="19111">
        <p:circl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7B156-BC33-4844-B196-02ECE145D957}"/>
              </a:ext>
            </a:extLst>
          </p:cNvPr>
          <p:cNvSpPr>
            <a:spLocks noGrp="1"/>
          </p:cNvSpPr>
          <p:nvPr>
            <p:ph type="title"/>
          </p:nvPr>
        </p:nvSpPr>
        <p:spPr>
          <a:xfrm>
            <a:off x="1141412" y="112076"/>
            <a:ext cx="5894387" cy="1478570"/>
          </a:xfrm>
        </p:spPr>
        <p:txBody>
          <a:bodyPr vert="horz" lIns="91440" tIns="45720" rIns="91440" bIns="45720" rtlCol="0" anchor="b">
            <a:normAutofit/>
          </a:bodyPr>
          <a:lstStyle/>
          <a:p>
            <a:r>
              <a:rPr lang="en-US" dirty="0"/>
              <a:t>Meet the principal – </a:t>
            </a:r>
            <a:br>
              <a:rPr lang="en-US" dirty="0"/>
            </a:br>
            <a:r>
              <a:rPr lang="en-US" dirty="0" err="1"/>
              <a:t>Mr</a:t>
            </a:r>
            <a:r>
              <a:rPr lang="en-US" dirty="0"/>
              <a:t> </a:t>
            </a:r>
            <a:r>
              <a:rPr lang="en-US" dirty="0" err="1"/>
              <a:t>paul</a:t>
            </a:r>
            <a:r>
              <a:rPr lang="en-US" dirty="0"/>
              <a:t> marks</a:t>
            </a:r>
          </a:p>
        </p:txBody>
      </p:sp>
      <p:sp>
        <p:nvSpPr>
          <p:cNvPr id="4" name="TextBox 3">
            <a:extLst>
              <a:ext uri="{FF2B5EF4-FFF2-40B4-BE49-F238E27FC236}">
                <a16:creationId xmlns:a16="http://schemas.microsoft.com/office/drawing/2014/main" id="{F67E55B1-73C8-4626-8A40-FD90FA3F86F6}"/>
              </a:ext>
            </a:extLst>
          </p:cNvPr>
          <p:cNvSpPr txBox="1"/>
          <p:nvPr/>
        </p:nvSpPr>
        <p:spPr>
          <a:xfrm>
            <a:off x="1141412" y="1786596"/>
            <a:ext cx="5894388" cy="4712677"/>
          </a:xfrm>
          <a:prstGeom prst="rect">
            <a:avLst/>
          </a:prstGeom>
        </p:spPr>
        <p:txBody>
          <a:bodyPr vert="horz" lIns="91440" tIns="45720" rIns="91440" bIns="45720" rtlCol="0">
            <a:normAutofit lnSpcReduction="10000"/>
          </a:bodyPr>
          <a:lstStyle/>
          <a:p>
            <a:pPr defTabSz="914400" fontAlgn="base">
              <a:lnSpc>
                <a:spcPct val="110000"/>
              </a:lnSpc>
              <a:spcAft>
                <a:spcPts val="600"/>
              </a:spcAft>
              <a:buSzPct val="125000"/>
            </a:pPr>
            <a:r>
              <a:rPr lang="en-US" dirty="0"/>
              <a:t>We place a huge emphasis on the relationships between parents, staff, pupils and our local community. The school has a tradition of close family ties which are reflected in strong pupil and parent involvement in all areas.  An ‘open door’ policy whereby parents and pupils have easy and comfortable access to staff is one of our strengths and contributes significantly to the family ethos. </a:t>
            </a:r>
          </a:p>
          <a:p>
            <a:pPr defTabSz="914400" fontAlgn="base">
              <a:lnSpc>
                <a:spcPct val="110000"/>
              </a:lnSpc>
              <a:spcAft>
                <a:spcPts val="600"/>
              </a:spcAft>
              <a:buSzPct val="125000"/>
            </a:pPr>
            <a:r>
              <a:rPr lang="en-US" dirty="0"/>
              <a:t>A feature of which we are particularly proud is our induction procedure for Year 8 pupils which aims to make the transition from primary school to secondary school an exciting positive experience. It is an opportunity for the children to quickly forge new friendships. The school accepts pupils from a large number of primary schools covering an extensive geographical area. It is important to us that our diverse intake quickly feel a part of the school and comfortable in their new surroundings.</a:t>
            </a:r>
          </a:p>
          <a:p>
            <a:pPr indent="-228600" defTabSz="914400">
              <a:lnSpc>
                <a:spcPct val="110000"/>
              </a:lnSpc>
              <a:spcAft>
                <a:spcPts val="600"/>
              </a:spcAft>
              <a:buSzPct val="125000"/>
              <a:buFont typeface="Arial" panose="020B0604020202020204" pitchFamily="34" charset="0"/>
              <a:buChar char="•"/>
            </a:pPr>
            <a:endParaRPr lang="en-US" sz="1400" dirty="0"/>
          </a:p>
        </p:txBody>
      </p:sp>
      <p:pic>
        <p:nvPicPr>
          <p:cNvPr id="2050" name="Picture 2" descr="P Marks Principal">
            <a:extLst>
              <a:ext uri="{FF2B5EF4-FFF2-40B4-BE49-F238E27FC236}">
                <a16:creationId xmlns:a16="http://schemas.microsoft.com/office/drawing/2014/main" id="{8637E239-1F79-4032-86D1-F9C9DD9C5116}"/>
              </a:ext>
            </a:extLst>
          </p:cNvPr>
          <p:cNvPicPr>
            <a:picLocks noGrp="1" noChangeAspect="1" noChangeArrowheads="1"/>
          </p:cNvPicPr>
          <p:nvPr>
            <p:ph idx="1"/>
          </p:nvPr>
        </p:nvPicPr>
        <p:blipFill rotWithShape="1">
          <a:blip r:embed="rId3">
            <a:extLst>
              <a:ext uri="{28A0092B-C50C-407E-A947-70E740481C1C}">
                <a14:useLocalDpi xmlns:a14="http://schemas.microsoft.com/office/drawing/2010/main" val="0"/>
              </a:ext>
            </a:extLst>
          </a:blip>
          <a:srcRect r="10709" b="1"/>
          <a:stretch/>
        </p:blipFill>
        <p:spPr bwMode="auto">
          <a:xfrm>
            <a:off x="7619998" y="780235"/>
            <a:ext cx="3425199" cy="4840332"/>
          </a:xfrm>
          <a:prstGeom prst="round2DiagRect">
            <a:avLst>
              <a:gd name="adj1" fmla="val 4860"/>
              <a:gd name="adj2" fmla="val 0"/>
            </a:avLst>
          </a:prstGeom>
          <a:noFill/>
          <a:ln w="19050" cap="sq">
            <a:solidFill>
              <a:schemeClr val="tx1">
                <a:alpha val="60000"/>
              </a:schemeClr>
            </a:solidFill>
            <a:miter lim="800000"/>
          </a:ln>
          <a:effectLst>
            <a:outerShdw blurRad="88900" dist="38100" dir="5400000" algn="t" rotWithShape="0">
              <a:prstClr val="black">
                <a:alpha val="40000"/>
              </a:prst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128401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advTm="33489">
        <p15:prstTrans prst="origami"/>
      </p:transition>
    </mc:Choice>
    <mc:Fallback xmlns="">
      <p:transition spd="slow" advTm="33489">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75FB88-A362-4087-9CBF-619D9F4107D6}"/>
              </a:ext>
            </a:extLst>
          </p:cNvPr>
          <p:cNvSpPr>
            <a:spLocks noGrp="1"/>
          </p:cNvSpPr>
          <p:nvPr>
            <p:ph type="title"/>
          </p:nvPr>
        </p:nvSpPr>
        <p:spPr>
          <a:xfrm>
            <a:off x="1143001" y="238455"/>
            <a:ext cx="9905998" cy="1478570"/>
          </a:xfrm>
        </p:spPr>
        <p:txBody>
          <a:bodyPr/>
          <a:lstStyle/>
          <a:p>
            <a:r>
              <a:rPr lang="en-GB" dirty="0"/>
              <a:t>Values and aims</a:t>
            </a:r>
          </a:p>
        </p:txBody>
      </p:sp>
      <p:sp>
        <p:nvSpPr>
          <p:cNvPr id="3" name="Content Placeholder 2">
            <a:extLst>
              <a:ext uri="{FF2B5EF4-FFF2-40B4-BE49-F238E27FC236}">
                <a16:creationId xmlns:a16="http://schemas.microsoft.com/office/drawing/2014/main" id="{E02A3415-3C84-45FE-BFD4-EF61C95E6E0E}"/>
              </a:ext>
            </a:extLst>
          </p:cNvPr>
          <p:cNvSpPr>
            <a:spLocks noGrp="1"/>
          </p:cNvSpPr>
          <p:nvPr>
            <p:ph idx="1"/>
          </p:nvPr>
        </p:nvSpPr>
        <p:spPr>
          <a:xfrm>
            <a:off x="1143001" y="1941341"/>
            <a:ext cx="1418908" cy="3541714"/>
          </a:xfrm>
        </p:spPr>
        <p:txBody>
          <a:bodyPr>
            <a:normAutofit fontScale="85000" lnSpcReduction="20000"/>
          </a:bodyPr>
          <a:lstStyle/>
          <a:p>
            <a:pPr marL="0" indent="0" fontAlgn="base">
              <a:buNone/>
            </a:pPr>
            <a:r>
              <a:rPr lang="en-GB" dirty="0"/>
              <a:t>Values:</a:t>
            </a:r>
          </a:p>
          <a:p>
            <a:pPr fontAlgn="base">
              <a:buFont typeface="Wingdings" panose="05000000000000000000" pitchFamily="2" charset="2"/>
              <a:buChar char="ü"/>
            </a:pPr>
            <a:r>
              <a:rPr lang="en-GB" dirty="0"/>
              <a:t>Respect</a:t>
            </a:r>
          </a:p>
          <a:p>
            <a:pPr fontAlgn="base">
              <a:buFont typeface="Wingdings" panose="05000000000000000000" pitchFamily="2" charset="2"/>
              <a:buChar char="ü"/>
            </a:pPr>
            <a:r>
              <a:rPr lang="en-GB" dirty="0"/>
              <a:t>Equality</a:t>
            </a:r>
          </a:p>
          <a:p>
            <a:pPr fontAlgn="base">
              <a:buFont typeface="Wingdings" panose="05000000000000000000" pitchFamily="2" charset="2"/>
              <a:buChar char="ü"/>
            </a:pPr>
            <a:r>
              <a:rPr lang="en-GB" dirty="0"/>
              <a:t>Fairness</a:t>
            </a:r>
          </a:p>
          <a:p>
            <a:pPr fontAlgn="base">
              <a:buFont typeface="Wingdings" panose="05000000000000000000" pitchFamily="2" charset="2"/>
              <a:buChar char="ü"/>
            </a:pPr>
            <a:r>
              <a:rPr lang="en-GB" dirty="0"/>
              <a:t>Honesty</a:t>
            </a:r>
          </a:p>
          <a:p>
            <a:pPr fontAlgn="base">
              <a:buFont typeface="Wingdings" panose="05000000000000000000" pitchFamily="2" charset="2"/>
              <a:buChar char="ü"/>
            </a:pPr>
            <a:r>
              <a:rPr lang="en-GB" dirty="0"/>
              <a:t>Dignity</a:t>
            </a:r>
          </a:p>
          <a:p>
            <a:pPr fontAlgn="base">
              <a:buFont typeface="Wingdings" panose="05000000000000000000" pitchFamily="2" charset="2"/>
              <a:buChar char="ü"/>
            </a:pPr>
            <a:r>
              <a:rPr lang="en-GB" dirty="0"/>
              <a:t>Kindness</a:t>
            </a:r>
          </a:p>
          <a:p>
            <a:pPr fontAlgn="base">
              <a:buFont typeface="Wingdings" panose="05000000000000000000" pitchFamily="2" charset="2"/>
              <a:buChar char="ü"/>
            </a:pPr>
            <a:r>
              <a:rPr lang="en-GB" dirty="0"/>
              <a:t>Safety</a:t>
            </a:r>
          </a:p>
        </p:txBody>
      </p:sp>
      <p:sp>
        <p:nvSpPr>
          <p:cNvPr id="4" name="TextBox 3">
            <a:extLst>
              <a:ext uri="{FF2B5EF4-FFF2-40B4-BE49-F238E27FC236}">
                <a16:creationId xmlns:a16="http://schemas.microsoft.com/office/drawing/2014/main" id="{BF79968C-95E1-43A8-B60C-65B0150BABBF}"/>
              </a:ext>
            </a:extLst>
          </p:cNvPr>
          <p:cNvSpPr txBox="1"/>
          <p:nvPr/>
        </p:nvSpPr>
        <p:spPr>
          <a:xfrm>
            <a:off x="3910818" y="1899137"/>
            <a:ext cx="7136593" cy="4678204"/>
          </a:xfrm>
          <a:prstGeom prst="rect">
            <a:avLst/>
          </a:prstGeom>
          <a:noFill/>
        </p:spPr>
        <p:txBody>
          <a:bodyPr wrap="square" rtlCol="0">
            <a:spAutoFit/>
          </a:bodyPr>
          <a:lstStyle/>
          <a:p>
            <a:pPr fontAlgn="base"/>
            <a:r>
              <a:rPr lang="en-GB" sz="2000" dirty="0"/>
              <a:t>Aims:</a:t>
            </a:r>
          </a:p>
          <a:p>
            <a:pPr marL="285750" indent="-285750" fontAlgn="base">
              <a:buFont typeface="Wingdings" panose="05000000000000000000" pitchFamily="2" charset="2"/>
              <a:buChar char="ü"/>
            </a:pPr>
            <a:r>
              <a:rPr lang="en-GB" sz="2000" dirty="0"/>
              <a:t>Through quality teaching and learning provide a broad and balanced curriculum with a range of experiences which will prepare pupils for a changing world and to provide opportunity for pupils to develop and encourage progression in the areas of Literacy, Numeracy and ICT.</a:t>
            </a:r>
          </a:p>
          <a:p>
            <a:pPr marL="285750" indent="-285750" fontAlgn="base">
              <a:buFont typeface="Wingdings" panose="05000000000000000000" pitchFamily="2" charset="2"/>
              <a:buChar char="ü"/>
            </a:pPr>
            <a:r>
              <a:rPr lang="en-GB" sz="2000" dirty="0"/>
              <a:t>To promote learning through quality teaching in a caring, disciplined school environment within the local community and further afield and to meet the needs of all pupils and staff by securing strong partnerships with parents and the wider community.</a:t>
            </a:r>
          </a:p>
          <a:p>
            <a:pPr marL="285750" indent="-285750" fontAlgn="base">
              <a:buFont typeface="Wingdings" panose="05000000000000000000" pitchFamily="2" charset="2"/>
              <a:buChar char="ü"/>
            </a:pPr>
            <a:r>
              <a:rPr lang="en-GB" sz="2000" dirty="0"/>
              <a:t>To provide opportunities to challenge each pupil to meet their full potential, academically, physically, spiritually and emotionally and to promote a sense of self esteem and respect for others in a safe, comfortable, caring environment.</a:t>
            </a:r>
          </a:p>
        </p:txBody>
      </p:sp>
      <p:sp>
        <p:nvSpPr>
          <p:cNvPr id="5" name="TextBox 4">
            <a:extLst>
              <a:ext uri="{FF2B5EF4-FFF2-40B4-BE49-F238E27FC236}">
                <a16:creationId xmlns:a16="http://schemas.microsoft.com/office/drawing/2014/main" id="{7D098543-E195-4250-AA17-6A841CBB9401}"/>
              </a:ext>
            </a:extLst>
          </p:cNvPr>
          <p:cNvSpPr txBox="1"/>
          <p:nvPr/>
        </p:nvSpPr>
        <p:spPr>
          <a:xfrm>
            <a:off x="6696003" y="639807"/>
            <a:ext cx="4006994" cy="1191816"/>
          </a:xfrm>
          <a:prstGeom prst="round2DiagRect">
            <a:avLst/>
          </a:prstGeom>
          <a:solidFill>
            <a:schemeClr val="accent5">
              <a:lumMod val="50000"/>
            </a:schemeClr>
          </a:solidFill>
        </p:spPr>
        <p:txBody>
          <a:bodyPr wrap="none" rtlCol="0">
            <a:spAutoFit/>
          </a:bodyPr>
          <a:lstStyle/>
          <a:p>
            <a:pPr algn="ctr"/>
            <a:r>
              <a:rPr lang="en-GB" sz="3200" dirty="0">
                <a:latin typeface="AR BLANCA" panose="02000000000000000000" pitchFamily="2" charset="0"/>
              </a:rPr>
              <a:t>“Preparing Pupils for </a:t>
            </a:r>
          </a:p>
          <a:p>
            <a:pPr algn="ctr"/>
            <a:r>
              <a:rPr lang="en-GB" sz="3200" dirty="0">
                <a:latin typeface="AR BLANCA" panose="02000000000000000000" pitchFamily="2" charset="0"/>
              </a:rPr>
              <a:t>a Changing World”</a:t>
            </a:r>
          </a:p>
        </p:txBody>
      </p:sp>
    </p:spTree>
    <p:extLst>
      <p:ext uri="{BB962C8B-B14F-4D97-AF65-F5344CB8AC3E}">
        <p14:creationId xmlns:p14="http://schemas.microsoft.com/office/powerpoint/2010/main" val="3030983822"/>
      </p:ext>
    </p:extLst>
  </p:cSld>
  <p:clrMapOvr>
    <a:masterClrMapping/>
  </p:clrMapOvr>
  <mc:AlternateContent xmlns:mc="http://schemas.openxmlformats.org/markup-compatibility/2006" xmlns:p14="http://schemas.microsoft.com/office/powerpoint/2010/main">
    <mc:Choice Requires="p14">
      <p:transition spd="slow" p14:dur="4400" advTm="23157">
        <p14:honeycomb/>
      </p:transition>
    </mc:Choice>
    <mc:Fallback xmlns="">
      <p:transition spd="slow" advTm="23157">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F7EA6F-0CE6-4AC8-9854-E936DE043988}"/>
              </a:ext>
            </a:extLst>
          </p:cNvPr>
          <p:cNvSpPr>
            <a:spLocks noGrp="1"/>
          </p:cNvSpPr>
          <p:nvPr>
            <p:ph type="title"/>
          </p:nvPr>
        </p:nvSpPr>
        <p:spPr/>
        <p:txBody>
          <a:bodyPr/>
          <a:lstStyle/>
          <a:p>
            <a:r>
              <a:rPr lang="en-GB" dirty="0"/>
              <a:t>Uniform </a:t>
            </a:r>
          </a:p>
        </p:txBody>
      </p:sp>
      <p:graphicFrame>
        <p:nvGraphicFramePr>
          <p:cNvPr id="4" name="Content Placeholder 3">
            <a:extLst>
              <a:ext uri="{FF2B5EF4-FFF2-40B4-BE49-F238E27FC236}">
                <a16:creationId xmlns:a16="http://schemas.microsoft.com/office/drawing/2014/main" id="{F43B1FA4-E31D-4346-AE0B-ED8B97DEE363}"/>
              </a:ext>
            </a:extLst>
          </p:cNvPr>
          <p:cNvGraphicFramePr>
            <a:graphicFrameLocks noGrp="1"/>
          </p:cNvGraphicFramePr>
          <p:nvPr>
            <p:ph idx="1"/>
            <p:extLst>
              <p:ext uri="{D42A27DB-BD31-4B8C-83A1-F6EECF244321}">
                <p14:modId xmlns:p14="http://schemas.microsoft.com/office/powerpoint/2010/main" val="2791189274"/>
              </p:ext>
            </p:extLst>
          </p:nvPr>
        </p:nvGraphicFramePr>
        <p:xfrm>
          <a:off x="984739" y="2097088"/>
          <a:ext cx="5312930" cy="3541712"/>
        </p:xfrm>
        <a:graphic>
          <a:graphicData uri="http://schemas.openxmlformats.org/drawingml/2006/table">
            <a:tbl>
              <a:tblPr/>
              <a:tblGrid>
                <a:gridCol w="2663483">
                  <a:extLst>
                    <a:ext uri="{9D8B030D-6E8A-4147-A177-3AD203B41FA5}">
                      <a16:colId xmlns:a16="http://schemas.microsoft.com/office/drawing/2014/main" val="2424167139"/>
                    </a:ext>
                  </a:extLst>
                </a:gridCol>
                <a:gridCol w="2649447">
                  <a:extLst>
                    <a:ext uri="{9D8B030D-6E8A-4147-A177-3AD203B41FA5}">
                      <a16:colId xmlns:a16="http://schemas.microsoft.com/office/drawing/2014/main" val="4002993759"/>
                    </a:ext>
                  </a:extLst>
                </a:gridCol>
              </a:tblGrid>
              <a:tr h="417074">
                <a:tc>
                  <a:txBody>
                    <a:bodyPr/>
                    <a:lstStyle/>
                    <a:p>
                      <a:pPr algn="l" fontAlgn="t"/>
                      <a:r>
                        <a:rPr lang="en-GB" sz="1600" b="0" dirty="0">
                          <a:solidFill>
                            <a:schemeClr val="bg1"/>
                          </a:solidFill>
                          <a:effectLst/>
                          <a:latin typeface="inherit"/>
                        </a:rPr>
                        <a:t> BOYS</a:t>
                      </a:r>
                    </a:p>
                  </a:txBody>
                  <a:tcPr marL="85466" marR="85466" marT="85466" marB="85466">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c>
                  <a:txBody>
                    <a:bodyPr/>
                    <a:lstStyle/>
                    <a:p>
                      <a:pPr algn="l" fontAlgn="t"/>
                      <a:r>
                        <a:rPr lang="en-GB" sz="1600" b="0">
                          <a:solidFill>
                            <a:schemeClr val="bg1"/>
                          </a:solidFill>
                          <a:effectLst/>
                          <a:latin typeface="inherit"/>
                        </a:rPr>
                        <a:t> GIRLS</a:t>
                      </a:r>
                    </a:p>
                  </a:txBody>
                  <a:tcPr marL="85466" marR="85466" marT="85466" marB="85466">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102214396"/>
                  </a:ext>
                </a:extLst>
              </a:tr>
              <a:tr h="3124638">
                <a:tc>
                  <a:txBody>
                    <a:bodyPr/>
                    <a:lstStyle/>
                    <a:p>
                      <a:pPr algn="l" fontAlgn="base">
                        <a:buFont typeface="Arial" panose="020B0604020202020204" pitchFamily="34" charset="0"/>
                        <a:buChar char="•"/>
                      </a:pPr>
                      <a:r>
                        <a:rPr lang="en-GB" sz="1600" b="0" dirty="0">
                          <a:solidFill>
                            <a:schemeClr val="bg1"/>
                          </a:solidFill>
                          <a:effectLst/>
                          <a:latin typeface="inherit"/>
                        </a:rPr>
                        <a:t>Navy blazer with school badge</a:t>
                      </a:r>
                    </a:p>
                    <a:p>
                      <a:pPr algn="l" fontAlgn="base">
                        <a:buFont typeface="Arial" panose="020B0604020202020204" pitchFamily="34" charset="0"/>
                        <a:buChar char="•"/>
                      </a:pPr>
                      <a:r>
                        <a:rPr lang="en-GB" sz="1600" b="0" dirty="0">
                          <a:solidFill>
                            <a:schemeClr val="bg1"/>
                          </a:solidFill>
                          <a:effectLst/>
                          <a:latin typeface="inherit"/>
                        </a:rPr>
                        <a:t>Charcoal grey or black trousers</a:t>
                      </a:r>
                    </a:p>
                    <a:p>
                      <a:pPr algn="l" fontAlgn="base">
                        <a:buFont typeface="Arial" panose="020B0604020202020204" pitchFamily="34" charset="0"/>
                        <a:buChar char="•"/>
                      </a:pPr>
                      <a:r>
                        <a:rPr lang="en-GB" sz="1600" b="0" dirty="0">
                          <a:solidFill>
                            <a:schemeClr val="bg1"/>
                          </a:solidFill>
                          <a:effectLst/>
                          <a:latin typeface="inherit"/>
                        </a:rPr>
                        <a:t>White shirt</a:t>
                      </a:r>
                    </a:p>
                    <a:p>
                      <a:pPr algn="l" fontAlgn="base">
                        <a:buFont typeface="Arial" panose="020B0604020202020204" pitchFamily="34" charset="0"/>
                        <a:buChar char="•"/>
                      </a:pPr>
                      <a:r>
                        <a:rPr lang="en-GB" sz="1600" b="0" dirty="0">
                          <a:solidFill>
                            <a:schemeClr val="bg1"/>
                          </a:solidFill>
                          <a:effectLst/>
                          <a:latin typeface="inherit"/>
                        </a:rPr>
                        <a:t>Navy ‘V’ neck pullover</a:t>
                      </a:r>
                    </a:p>
                    <a:p>
                      <a:pPr algn="l" fontAlgn="base">
                        <a:buFont typeface="Arial" panose="020B0604020202020204" pitchFamily="34" charset="0"/>
                        <a:buChar char="•"/>
                      </a:pPr>
                      <a:r>
                        <a:rPr lang="en-GB" sz="1600" b="0" dirty="0">
                          <a:solidFill>
                            <a:schemeClr val="bg1"/>
                          </a:solidFill>
                          <a:effectLst/>
                          <a:latin typeface="inherit"/>
                        </a:rPr>
                        <a:t>Grey Socks</a:t>
                      </a:r>
                    </a:p>
                    <a:p>
                      <a:pPr algn="l" fontAlgn="base">
                        <a:buFont typeface="Arial" panose="020B0604020202020204" pitchFamily="34" charset="0"/>
                        <a:buChar char="•"/>
                      </a:pPr>
                      <a:r>
                        <a:rPr lang="en-GB" sz="1600" b="0" dirty="0">
                          <a:solidFill>
                            <a:schemeClr val="bg1"/>
                          </a:solidFill>
                          <a:effectLst/>
                          <a:latin typeface="inherit"/>
                        </a:rPr>
                        <a:t>School tie</a:t>
                      </a:r>
                    </a:p>
                    <a:p>
                      <a:pPr algn="l" fontAlgn="base">
                        <a:buFont typeface="Arial" panose="020B0604020202020204" pitchFamily="34" charset="0"/>
                        <a:buChar char="•"/>
                      </a:pPr>
                      <a:r>
                        <a:rPr lang="en-GB" sz="1600" b="0" dirty="0">
                          <a:solidFill>
                            <a:schemeClr val="bg1"/>
                          </a:solidFill>
                          <a:effectLst/>
                          <a:latin typeface="inherit"/>
                        </a:rPr>
                        <a:t>Black school shoes</a:t>
                      </a:r>
                    </a:p>
                    <a:p>
                      <a:pPr algn="l" fontAlgn="base">
                        <a:buFont typeface="Arial" panose="020B0604020202020204" pitchFamily="34" charset="0"/>
                        <a:buChar char="•"/>
                      </a:pPr>
                      <a:r>
                        <a:rPr lang="en-GB" sz="1600" b="0" dirty="0">
                          <a:solidFill>
                            <a:schemeClr val="bg1"/>
                          </a:solidFill>
                          <a:effectLst/>
                          <a:latin typeface="inherit"/>
                        </a:rPr>
                        <a:t>Navy/Black school outdoor coat or school fleece</a:t>
                      </a:r>
                    </a:p>
                    <a:p>
                      <a:pPr algn="l" fontAlgn="base">
                        <a:buFont typeface="Arial" panose="020B0604020202020204" pitchFamily="34" charset="0"/>
                        <a:buChar char="•"/>
                      </a:pPr>
                      <a:r>
                        <a:rPr lang="en-GB" sz="1600" b="0" dirty="0">
                          <a:solidFill>
                            <a:schemeClr val="bg1"/>
                          </a:solidFill>
                          <a:effectLst/>
                          <a:latin typeface="inherit"/>
                        </a:rPr>
                        <a:t>School scarf (optional)</a:t>
                      </a:r>
                    </a:p>
                  </a:txBody>
                  <a:tcPr marL="85466" marR="85466" marT="85466" marB="85466">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c>
                  <a:txBody>
                    <a:bodyPr/>
                    <a:lstStyle/>
                    <a:p>
                      <a:pPr algn="l" fontAlgn="base">
                        <a:buFont typeface="Arial" panose="020B0604020202020204" pitchFamily="34" charset="0"/>
                        <a:buChar char="•"/>
                      </a:pPr>
                      <a:r>
                        <a:rPr lang="en-GB" sz="1600" b="0" dirty="0">
                          <a:solidFill>
                            <a:schemeClr val="bg1"/>
                          </a:solidFill>
                          <a:effectLst/>
                          <a:latin typeface="inherit"/>
                        </a:rPr>
                        <a:t>Navy blazer with school badge</a:t>
                      </a:r>
                    </a:p>
                    <a:p>
                      <a:pPr algn="l" fontAlgn="base">
                        <a:buFont typeface="Arial" panose="020B0604020202020204" pitchFamily="34" charset="0"/>
                        <a:buChar char="•"/>
                      </a:pPr>
                      <a:r>
                        <a:rPr lang="en-GB" sz="1600" b="0" dirty="0">
                          <a:solidFill>
                            <a:schemeClr val="bg1"/>
                          </a:solidFill>
                          <a:effectLst/>
                          <a:latin typeface="inherit"/>
                        </a:rPr>
                        <a:t>Navy skirt - knee length</a:t>
                      </a:r>
                    </a:p>
                    <a:p>
                      <a:pPr algn="l" fontAlgn="base">
                        <a:buFont typeface="Arial" panose="020B0604020202020204" pitchFamily="34" charset="0"/>
                        <a:buChar char="•"/>
                      </a:pPr>
                      <a:r>
                        <a:rPr lang="en-GB" sz="1600" b="0" dirty="0">
                          <a:solidFill>
                            <a:schemeClr val="bg1"/>
                          </a:solidFill>
                          <a:effectLst/>
                          <a:latin typeface="inherit"/>
                        </a:rPr>
                        <a:t>Navy and white striped blouse</a:t>
                      </a:r>
                    </a:p>
                    <a:p>
                      <a:pPr algn="l" fontAlgn="base">
                        <a:buFont typeface="Arial" panose="020B0604020202020204" pitchFamily="34" charset="0"/>
                        <a:buChar char="•"/>
                      </a:pPr>
                      <a:r>
                        <a:rPr lang="en-GB" sz="1600" b="0" dirty="0">
                          <a:solidFill>
                            <a:schemeClr val="bg1"/>
                          </a:solidFill>
                          <a:effectLst/>
                          <a:latin typeface="inherit"/>
                        </a:rPr>
                        <a:t>Navy ‘V’ neck pullover</a:t>
                      </a:r>
                    </a:p>
                    <a:p>
                      <a:pPr algn="l" fontAlgn="base">
                        <a:buFont typeface="Arial" panose="020B0604020202020204" pitchFamily="34" charset="0"/>
                        <a:buChar char="•"/>
                      </a:pPr>
                      <a:r>
                        <a:rPr lang="en-GB" sz="1600" b="0" dirty="0">
                          <a:solidFill>
                            <a:schemeClr val="bg1"/>
                          </a:solidFill>
                          <a:effectLst/>
                          <a:latin typeface="inherit"/>
                        </a:rPr>
                        <a:t>Navy socks/tights</a:t>
                      </a:r>
                    </a:p>
                    <a:p>
                      <a:pPr algn="l" fontAlgn="base">
                        <a:buFont typeface="Arial" panose="020B0604020202020204" pitchFamily="34" charset="0"/>
                        <a:buChar char="•"/>
                      </a:pPr>
                      <a:r>
                        <a:rPr lang="en-GB" sz="1600" b="0" dirty="0">
                          <a:solidFill>
                            <a:schemeClr val="bg1"/>
                          </a:solidFill>
                          <a:effectLst/>
                          <a:latin typeface="inherit"/>
                        </a:rPr>
                        <a:t>School tie</a:t>
                      </a:r>
                    </a:p>
                    <a:p>
                      <a:pPr algn="l" fontAlgn="base">
                        <a:buFont typeface="Arial" panose="020B0604020202020204" pitchFamily="34" charset="0"/>
                        <a:buChar char="•"/>
                      </a:pPr>
                      <a:r>
                        <a:rPr lang="en-GB" sz="1600" b="0" dirty="0">
                          <a:solidFill>
                            <a:schemeClr val="bg1"/>
                          </a:solidFill>
                          <a:effectLst/>
                          <a:latin typeface="inherit"/>
                        </a:rPr>
                        <a:t>Black flat shoes</a:t>
                      </a:r>
                    </a:p>
                    <a:p>
                      <a:pPr algn="l" fontAlgn="base">
                        <a:buFont typeface="Arial" panose="020B0604020202020204" pitchFamily="34" charset="0"/>
                        <a:buChar char="•"/>
                      </a:pPr>
                      <a:r>
                        <a:rPr lang="en-GB" sz="1600" b="0" dirty="0">
                          <a:solidFill>
                            <a:schemeClr val="bg1"/>
                          </a:solidFill>
                          <a:effectLst/>
                          <a:latin typeface="inherit"/>
                        </a:rPr>
                        <a:t>Navy/Black school outdoor coat or school fleece</a:t>
                      </a:r>
                    </a:p>
                    <a:p>
                      <a:pPr algn="l" fontAlgn="base">
                        <a:buFont typeface="Arial" panose="020B0604020202020204" pitchFamily="34" charset="0"/>
                        <a:buChar char="•"/>
                      </a:pPr>
                      <a:r>
                        <a:rPr lang="en-GB" sz="1600" b="0" dirty="0">
                          <a:solidFill>
                            <a:schemeClr val="bg1"/>
                          </a:solidFill>
                          <a:effectLst/>
                          <a:latin typeface="inherit"/>
                        </a:rPr>
                        <a:t>School scarf (optional)</a:t>
                      </a:r>
                    </a:p>
                  </a:txBody>
                  <a:tcPr marL="85466" marR="85466" marT="85466" marB="85466">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4257136839"/>
                  </a:ext>
                </a:extLst>
              </a:tr>
            </a:tbl>
          </a:graphicData>
        </a:graphic>
      </p:graphicFrame>
      <p:pic>
        <p:nvPicPr>
          <p:cNvPr id="4100" name="Picture 4">
            <a:extLst>
              <a:ext uri="{FF2B5EF4-FFF2-40B4-BE49-F238E27FC236}">
                <a16:creationId xmlns:a16="http://schemas.microsoft.com/office/drawing/2014/main" id="{AF74E7EF-DA3F-4A7F-B7E7-6A9ADC3E9D2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89914" y="308583"/>
            <a:ext cx="4614171" cy="6240833"/>
          </a:xfrm>
          <a:prstGeom prst="round2DiagRect">
            <a:avLst>
              <a:gd name="adj1" fmla="val 16667"/>
              <a:gd name="adj2" fmla="val 0"/>
            </a:avLst>
          </a:prstGeom>
          <a:ln w="1905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41133354"/>
      </p:ext>
    </p:extLst>
  </p:cSld>
  <p:clrMapOvr>
    <a:masterClrMapping/>
  </p:clrMapOvr>
  <mc:AlternateContent xmlns:mc="http://schemas.openxmlformats.org/markup-compatibility/2006" xmlns:p14="http://schemas.microsoft.com/office/powerpoint/2010/main">
    <mc:Choice Requires="p14">
      <p:transition spd="slow" p14:dur="1200" advTm="12980">
        <p:dissolve/>
      </p:transition>
    </mc:Choice>
    <mc:Fallback xmlns="">
      <p:transition spd="slow" advTm="12980">
        <p:dissolv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F7EA6F-0CE6-4AC8-9854-E936DE043988}"/>
              </a:ext>
            </a:extLst>
          </p:cNvPr>
          <p:cNvSpPr>
            <a:spLocks noGrp="1"/>
          </p:cNvSpPr>
          <p:nvPr>
            <p:ph type="title"/>
          </p:nvPr>
        </p:nvSpPr>
        <p:spPr/>
        <p:txBody>
          <a:bodyPr/>
          <a:lstStyle/>
          <a:p>
            <a:r>
              <a:rPr lang="en-GB" dirty="0"/>
              <a:t>Pe kit </a:t>
            </a:r>
          </a:p>
        </p:txBody>
      </p:sp>
      <p:graphicFrame>
        <p:nvGraphicFramePr>
          <p:cNvPr id="4" name="Content Placeholder 3">
            <a:extLst>
              <a:ext uri="{FF2B5EF4-FFF2-40B4-BE49-F238E27FC236}">
                <a16:creationId xmlns:a16="http://schemas.microsoft.com/office/drawing/2014/main" id="{F43B1FA4-E31D-4346-AE0B-ED8B97DEE363}"/>
              </a:ext>
            </a:extLst>
          </p:cNvPr>
          <p:cNvGraphicFramePr>
            <a:graphicFrameLocks noGrp="1"/>
          </p:cNvGraphicFramePr>
          <p:nvPr>
            <p:ph idx="1"/>
            <p:extLst>
              <p:ext uri="{D42A27DB-BD31-4B8C-83A1-F6EECF244321}">
                <p14:modId xmlns:p14="http://schemas.microsoft.com/office/powerpoint/2010/main" val="208291623"/>
              </p:ext>
            </p:extLst>
          </p:nvPr>
        </p:nvGraphicFramePr>
        <p:xfrm>
          <a:off x="1141413" y="2407023"/>
          <a:ext cx="5312930" cy="2465605"/>
        </p:xfrm>
        <a:graphic>
          <a:graphicData uri="http://schemas.openxmlformats.org/drawingml/2006/table">
            <a:tbl>
              <a:tblPr/>
              <a:tblGrid>
                <a:gridCol w="2663483">
                  <a:extLst>
                    <a:ext uri="{9D8B030D-6E8A-4147-A177-3AD203B41FA5}">
                      <a16:colId xmlns:a16="http://schemas.microsoft.com/office/drawing/2014/main" val="2424167139"/>
                    </a:ext>
                  </a:extLst>
                </a:gridCol>
                <a:gridCol w="2649447">
                  <a:extLst>
                    <a:ext uri="{9D8B030D-6E8A-4147-A177-3AD203B41FA5}">
                      <a16:colId xmlns:a16="http://schemas.microsoft.com/office/drawing/2014/main" val="4002993759"/>
                    </a:ext>
                  </a:extLst>
                </a:gridCol>
              </a:tblGrid>
              <a:tr h="390724">
                <a:tc>
                  <a:txBody>
                    <a:bodyPr/>
                    <a:lstStyle/>
                    <a:p>
                      <a:pPr algn="l" fontAlgn="t"/>
                      <a:r>
                        <a:rPr lang="en-GB" sz="1600" b="0" dirty="0">
                          <a:solidFill>
                            <a:schemeClr val="bg1"/>
                          </a:solidFill>
                          <a:effectLst/>
                          <a:latin typeface="inherit"/>
                        </a:rPr>
                        <a:t> BOYS</a:t>
                      </a:r>
                    </a:p>
                  </a:txBody>
                  <a:tcPr marL="85466" marR="85466" marT="85466" marB="85466">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c>
                  <a:txBody>
                    <a:bodyPr/>
                    <a:lstStyle/>
                    <a:p>
                      <a:pPr algn="l" fontAlgn="t"/>
                      <a:r>
                        <a:rPr lang="en-GB" sz="1600" b="0">
                          <a:solidFill>
                            <a:schemeClr val="bg1"/>
                          </a:solidFill>
                          <a:effectLst/>
                          <a:latin typeface="inherit"/>
                        </a:rPr>
                        <a:t> GIRLS</a:t>
                      </a:r>
                    </a:p>
                  </a:txBody>
                  <a:tcPr marL="85466" marR="85466" marT="85466" marB="85466">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102214396"/>
                  </a:ext>
                </a:extLst>
              </a:tr>
              <a:tr h="1424385">
                <a:tc>
                  <a:txBody>
                    <a:bodyPr/>
                    <a:lstStyle/>
                    <a:p>
                      <a:pPr fontAlgn="base"/>
                      <a:r>
                        <a:rPr lang="en-GB" sz="1800" b="0" i="0" kern="1200" dirty="0">
                          <a:solidFill>
                            <a:schemeClr val="bg1"/>
                          </a:solidFill>
                          <a:effectLst/>
                          <a:latin typeface="+mn-lt"/>
                          <a:ea typeface="+mn-ea"/>
                          <a:cs typeface="+mn-cs"/>
                        </a:rPr>
                        <a:t>Red polo shirt</a:t>
                      </a:r>
                    </a:p>
                    <a:p>
                      <a:pPr fontAlgn="base"/>
                      <a:r>
                        <a:rPr lang="en-GB" sz="1800" b="0" i="0" kern="1200" dirty="0">
                          <a:solidFill>
                            <a:schemeClr val="bg1"/>
                          </a:solidFill>
                          <a:effectLst/>
                          <a:latin typeface="+mn-lt"/>
                          <a:ea typeface="+mn-ea"/>
                          <a:cs typeface="+mn-cs"/>
                        </a:rPr>
                        <a:t>Red shorts</a:t>
                      </a:r>
                    </a:p>
                    <a:p>
                      <a:pPr fontAlgn="base"/>
                      <a:r>
                        <a:rPr lang="en-GB" sz="1800" b="0" i="0" kern="1200" dirty="0">
                          <a:solidFill>
                            <a:schemeClr val="bg1"/>
                          </a:solidFill>
                          <a:effectLst/>
                          <a:latin typeface="+mn-lt"/>
                          <a:ea typeface="+mn-ea"/>
                          <a:cs typeface="+mn-cs"/>
                        </a:rPr>
                        <a:t>Red &amp; blue socks</a:t>
                      </a:r>
                    </a:p>
                    <a:p>
                      <a:pPr fontAlgn="base"/>
                      <a:r>
                        <a:rPr lang="en-GB" sz="1800" b="0" i="0" kern="1200" dirty="0">
                          <a:solidFill>
                            <a:schemeClr val="bg1"/>
                          </a:solidFill>
                          <a:effectLst/>
                          <a:latin typeface="+mn-lt"/>
                          <a:ea typeface="+mn-ea"/>
                          <a:cs typeface="+mn-cs"/>
                        </a:rPr>
                        <a:t>Suitable gym shoes</a:t>
                      </a:r>
                    </a:p>
                    <a:p>
                      <a:pPr algn="l" fontAlgn="base">
                        <a:buFont typeface="Arial" panose="020B0604020202020204" pitchFamily="34" charset="0"/>
                        <a:buNone/>
                      </a:pPr>
                      <a:endParaRPr lang="en-GB" sz="1600" b="0" dirty="0">
                        <a:solidFill>
                          <a:schemeClr val="bg1"/>
                        </a:solidFill>
                        <a:effectLst/>
                        <a:latin typeface="inherit"/>
                      </a:endParaRPr>
                    </a:p>
                  </a:txBody>
                  <a:tcPr marL="85466" marR="85466" marT="85466" marB="85466">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c>
                  <a:txBody>
                    <a:bodyPr/>
                    <a:lstStyle/>
                    <a:p>
                      <a:pPr fontAlgn="base"/>
                      <a:r>
                        <a:rPr lang="en-GB" sz="1800" b="0" i="0" kern="1200" dirty="0">
                          <a:solidFill>
                            <a:schemeClr val="bg1"/>
                          </a:solidFill>
                          <a:effectLst/>
                          <a:latin typeface="+mn-lt"/>
                          <a:ea typeface="+mn-ea"/>
                          <a:cs typeface="+mn-cs"/>
                        </a:rPr>
                        <a:t>Red polo shirt</a:t>
                      </a:r>
                    </a:p>
                    <a:p>
                      <a:pPr fontAlgn="base"/>
                      <a:r>
                        <a:rPr lang="en-GB" sz="1800" b="0" i="0" kern="1200" dirty="0">
                          <a:solidFill>
                            <a:schemeClr val="bg1"/>
                          </a:solidFill>
                          <a:effectLst/>
                          <a:latin typeface="+mn-lt"/>
                          <a:ea typeface="+mn-ea"/>
                          <a:cs typeface="+mn-cs"/>
                        </a:rPr>
                        <a:t>Red skirt</a:t>
                      </a:r>
                    </a:p>
                    <a:p>
                      <a:pPr fontAlgn="base"/>
                      <a:r>
                        <a:rPr lang="en-GB" sz="1800" b="0" i="0" kern="1200" dirty="0">
                          <a:solidFill>
                            <a:schemeClr val="bg1"/>
                          </a:solidFill>
                          <a:effectLst/>
                          <a:latin typeface="+mn-lt"/>
                          <a:ea typeface="+mn-ea"/>
                          <a:cs typeface="+mn-cs"/>
                        </a:rPr>
                        <a:t>Red &amp; blue socks</a:t>
                      </a:r>
                    </a:p>
                    <a:p>
                      <a:pPr fontAlgn="base"/>
                      <a:r>
                        <a:rPr lang="en-GB" sz="1800" b="0" i="0" kern="1200" dirty="0">
                          <a:solidFill>
                            <a:schemeClr val="bg1"/>
                          </a:solidFill>
                          <a:effectLst/>
                          <a:latin typeface="+mn-lt"/>
                          <a:ea typeface="+mn-ea"/>
                          <a:cs typeface="+mn-cs"/>
                        </a:rPr>
                        <a:t>Suitable gym shoes</a:t>
                      </a:r>
                    </a:p>
                  </a:txBody>
                  <a:tcPr marL="85466" marR="85466" marT="85466" marB="85466">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4257136839"/>
                  </a:ext>
                </a:extLst>
              </a:tr>
              <a:tr h="538781">
                <a:tc gridSpan="2">
                  <a:txBody>
                    <a:bodyPr/>
                    <a:lstStyle/>
                    <a:p>
                      <a:pPr algn="ctr" fontAlgn="base">
                        <a:buFont typeface="Arial" panose="020B0604020202020204" pitchFamily="34" charset="0"/>
                        <a:buNone/>
                      </a:pPr>
                      <a:r>
                        <a:rPr lang="en-GB" sz="1800" dirty="0">
                          <a:solidFill>
                            <a:schemeClr val="bg1"/>
                          </a:solidFill>
                        </a:rPr>
                        <a:t>A school sports fleece is also available</a:t>
                      </a:r>
                      <a:endParaRPr lang="en-GB" sz="1800" b="0" dirty="0">
                        <a:solidFill>
                          <a:schemeClr val="bg1"/>
                        </a:solidFill>
                        <a:effectLst/>
                        <a:latin typeface="inherit"/>
                      </a:endParaRPr>
                    </a:p>
                  </a:txBody>
                  <a:tcPr marL="85466" marR="85466" marT="85466" marB="85466">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c hMerge="1">
                  <a:txBody>
                    <a:bodyPr/>
                    <a:lstStyle/>
                    <a:p>
                      <a:pPr fontAlgn="base"/>
                      <a:endParaRPr lang="en-GB" sz="1800" b="0" i="0" kern="1200" dirty="0">
                        <a:solidFill>
                          <a:schemeClr val="bg1"/>
                        </a:solidFill>
                        <a:effectLst/>
                        <a:latin typeface="+mn-lt"/>
                        <a:ea typeface="+mn-ea"/>
                        <a:cs typeface="+mn-cs"/>
                      </a:endParaRPr>
                    </a:p>
                  </a:txBody>
                  <a:tcPr marL="85466" marR="85466" marT="85466" marB="85466">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307789514"/>
                  </a:ext>
                </a:extLst>
              </a:tr>
            </a:tbl>
          </a:graphicData>
        </a:graphic>
      </p:graphicFrame>
      <p:pic>
        <p:nvPicPr>
          <p:cNvPr id="4100" name="Picture 4">
            <a:extLst>
              <a:ext uri="{FF2B5EF4-FFF2-40B4-BE49-F238E27FC236}">
                <a16:creationId xmlns:a16="http://schemas.microsoft.com/office/drawing/2014/main" id="{AF74E7EF-DA3F-4A7F-B7E7-6A9ADC3E9D2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6818022" y="308583"/>
            <a:ext cx="4157955" cy="6240833"/>
          </a:xfrm>
          <a:prstGeom prst="round2DiagRect">
            <a:avLst>
              <a:gd name="adj1" fmla="val 16667"/>
              <a:gd name="adj2" fmla="val 0"/>
            </a:avLst>
          </a:prstGeom>
          <a:ln w="1905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03373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8174">
        <p15:prstTrans prst="crush"/>
      </p:transition>
    </mc:Choice>
    <mc:Fallback xmlns="">
      <p:transition spd="slow" advTm="8174">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F7C330-001E-4028-A614-222A2FA6B7EF}"/>
              </a:ext>
            </a:extLst>
          </p:cNvPr>
          <p:cNvSpPr>
            <a:spLocks noGrp="1"/>
          </p:cNvSpPr>
          <p:nvPr>
            <p:ph type="title"/>
          </p:nvPr>
        </p:nvSpPr>
        <p:spPr>
          <a:xfrm>
            <a:off x="1141413" y="618518"/>
            <a:ext cx="9905998" cy="1478570"/>
          </a:xfrm>
        </p:spPr>
        <p:txBody>
          <a:bodyPr>
            <a:normAutofit/>
          </a:bodyPr>
          <a:lstStyle/>
          <a:p>
            <a:r>
              <a:rPr lang="en-GB"/>
              <a:t>The curriculum </a:t>
            </a:r>
            <a:endParaRPr lang="en-GB" dirty="0"/>
          </a:p>
        </p:txBody>
      </p:sp>
      <p:pic>
        <p:nvPicPr>
          <p:cNvPr id="5122" name="Picture 2">
            <a:extLst>
              <a:ext uri="{FF2B5EF4-FFF2-40B4-BE49-F238E27FC236}">
                <a16:creationId xmlns:a16="http://schemas.microsoft.com/office/drawing/2014/main" id="{E5D09605-2E7C-47CB-A5A6-1110C44A3FBB}"/>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141411" y="2126641"/>
            <a:ext cx="3494597" cy="3644969"/>
          </a:xfrm>
          <a:prstGeom prst="round2DiagRect">
            <a:avLst>
              <a:gd name="adj1" fmla="val 5608"/>
              <a:gd name="adj2" fmla="val 0"/>
            </a:avLst>
          </a:prstGeom>
          <a:noFill/>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F99058CA-F584-485E-8BDE-FAB9DDB4B8EF}"/>
              </a:ext>
            </a:extLst>
          </p:cNvPr>
          <p:cNvSpPr>
            <a:spLocks noGrp="1"/>
          </p:cNvSpPr>
          <p:nvPr>
            <p:ph idx="1"/>
          </p:nvPr>
        </p:nvSpPr>
        <p:spPr>
          <a:xfrm>
            <a:off x="5034579" y="1969476"/>
            <a:ext cx="6012832" cy="4501661"/>
          </a:xfrm>
        </p:spPr>
        <p:txBody>
          <a:bodyPr>
            <a:normAutofit/>
          </a:bodyPr>
          <a:lstStyle/>
          <a:p>
            <a:pPr marL="0" indent="0">
              <a:lnSpc>
                <a:spcPct val="110000"/>
              </a:lnSpc>
              <a:buNone/>
            </a:pPr>
            <a:r>
              <a:rPr lang="en-GB" sz="2200" dirty="0"/>
              <a:t>In Year 8 there are 13 subjects in the Curriculum studied at Ballynahinch High School</a:t>
            </a:r>
          </a:p>
          <a:p>
            <a:pPr>
              <a:lnSpc>
                <a:spcPct val="110000"/>
              </a:lnSpc>
            </a:pPr>
            <a:r>
              <a:rPr lang="en-GB" sz="2200" dirty="0"/>
              <a:t>Art</a:t>
            </a:r>
          </a:p>
          <a:p>
            <a:pPr>
              <a:lnSpc>
                <a:spcPct val="110000"/>
              </a:lnSpc>
            </a:pPr>
            <a:r>
              <a:rPr lang="en-GB" sz="2200" dirty="0"/>
              <a:t>English</a:t>
            </a:r>
          </a:p>
          <a:p>
            <a:pPr>
              <a:lnSpc>
                <a:spcPct val="110000"/>
              </a:lnSpc>
            </a:pPr>
            <a:r>
              <a:rPr lang="en-GB" sz="2200" dirty="0"/>
              <a:t>French</a:t>
            </a:r>
          </a:p>
          <a:p>
            <a:pPr>
              <a:lnSpc>
                <a:spcPct val="110000"/>
              </a:lnSpc>
            </a:pPr>
            <a:r>
              <a:rPr lang="en-GB" sz="2200" dirty="0"/>
              <a:t>Geography</a:t>
            </a:r>
          </a:p>
          <a:p>
            <a:pPr>
              <a:lnSpc>
                <a:spcPct val="110000"/>
              </a:lnSpc>
            </a:pPr>
            <a:r>
              <a:rPr lang="en-GB" sz="2200" dirty="0"/>
              <a:t>History</a:t>
            </a:r>
          </a:p>
          <a:p>
            <a:pPr>
              <a:lnSpc>
                <a:spcPct val="110000"/>
              </a:lnSpc>
            </a:pPr>
            <a:r>
              <a:rPr lang="en-GB" sz="2200" dirty="0"/>
              <a:t>Home Economics</a:t>
            </a:r>
          </a:p>
          <a:p>
            <a:pPr>
              <a:lnSpc>
                <a:spcPct val="110000"/>
              </a:lnSpc>
            </a:pPr>
            <a:r>
              <a:rPr lang="en-GB" sz="2200" dirty="0"/>
              <a:t>ICT</a:t>
            </a:r>
          </a:p>
        </p:txBody>
      </p:sp>
      <p:sp>
        <p:nvSpPr>
          <p:cNvPr id="5" name="Content Placeholder 2">
            <a:extLst>
              <a:ext uri="{FF2B5EF4-FFF2-40B4-BE49-F238E27FC236}">
                <a16:creationId xmlns:a16="http://schemas.microsoft.com/office/drawing/2014/main" id="{6DA96C19-9922-43BC-9394-6F4526C54630}"/>
              </a:ext>
            </a:extLst>
          </p:cNvPr>
          <p:cNvSpPr txBox="1">
            <a:spLocks/>
          </p:cNvSpPr>
          <p:nvPr/>
        </p:nvSpPr>
        <p:spPr>
          <a:xfrm>
            <a:off x="8299526" y="2796244"/>
            <a:ext cx="3318046" cy="3541714"/>
          </a:xfrm>
          <a:prstGeom prst="rect">
            <a:avLst/>
          </a:prstGeom>
        </p:spPr>
        <p:txBody>
          <a:bodyPr vert="horz" lIns="91440" tIns="45720" rIns="91440" bIns="45720" rtlCol="0">
            <a:normAutofit/>
          </a:bodyPr>
          <a:lst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a:lstStyle>
          <a:p>
            <a:r>
              <a:rPr lang="en-GB" sz="2200" dirty="0"/>
              <a:t>Mathematics</a:t>
            </a:r>
          </a:p>
          <a:p>
            <a:r>
              <a:rPr lang="en-GB" sz="2200" dirty="0"/>
              <a:t>Music</a:t>
            </a:r>
          </a:p>
          <a:p>
            <a:r>
              <a:rPr lang="en-GB" sz="2200" dirty="0"/>
              <a:t>Physical Education</a:t>
            </a:r>
          </a:p>
          <a:p>
            <a:r>
              <a:rPr lang="en-GB" sz="2200" dirty="0"/>
              <a:t>Religious Education</a:t>
            </a:r>
          </a:p>
          <a:p>
            <a:r>
              <a:rPr lang="en-GB" sz="2200" dirty="0"/>
              <a:t>Science </a:t>
            </a:r>
          </a:p>
          <a:p>
            <a:r>
              <a:rPr lang="en-GB" sz="2200" dirty="0"/>
              <a:t>Technology and Design  </a:t>
            </a:r>
          </a:p>
        </p:txBody>
      </p:sp>
    </p:spTree>
    <p:extLst>
      <p:ext uri="{BB962C8B-B14F-4D97-AF65-F5344CB8AC3E}">
        <p14:creationId xmlns:p14="http://schemas.microsoft.com/office/powerpoint/2010/main" val="154408076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6935">
        <p15:prstTrans prst="fallOver"/>
      </p:transition>
    </mc:Choice>
    <mc:Fallback xmlns="">
      <p:transition spd="slow" advTm="6935">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886311-EE67-489C-8ED9-73D90E993562}"/>
              </a:ext>
            </a:extLst>
          </p:cNvPr>
          <p:cNvSpPr>
            <a:spLocks noGrp="1"/>
          </p:cNvSpPr>
          <p:nvPr>
            <p:ph type="title"/>
          </p:nvPr>
        </p:nvSpPr>
        <p:spPr/>
        <p:txBody>
          <a:bodyPr/>
          <a:lstStyle/>
          <a:p>
            <a:r>
              <a:rPr lang="en-GB" dirty="0"/>
              <a:t>School day </a:t>
            </a:r>
          </a:p>
        </p:txBody>
      </p:sp>
      <p:sp>
        <p:nvSpPr>
          <p:cNvPr id="3" name="Content Placeholder 2">
            <a:extLst>
              <a:ext uri="{FF2B5EF4-FFF2-40B4-BE49-F238E27FC236}">
                <a16:creationId xmlns:a16="http://schemas.microsoft.com/office/drawing/2014/main" id="{69EF86B8-355D-424C-8F1F-816C2C95446C}"/>
              </a:ext>
            </a:extLst>
          </p:cNvPr>
          <p:cNvSpPr>
            <a:spLocks noGrp="1"/>
          </p:cNvSpPr>
          <p:nvPr>
            <p:ph idx="1"/>
          </p:nvPr>
        </p:nvSpPr>
        <p:spPr/>
        <p:txBody>
          <a:bodyPr>
            <a:normAutofit fontScale="92500" lnSpcReduction="10000"/>
          </a:bodyPr>
          <a:lstStyle/>
          <a:p>
            <a:pPr fontAlgn="base"/>
            <a:r>
              <a:rPr lang="en-GB" dirty="0"/>
              <a:t>School begins for pupils each morning with registration at 8.50 am.</a:t>
            </a:r>
          </a:p>
          <a:p>
            <a:pPr fontAlgn="base"/>
            <a:r>
              <a:rPr lang="en-GB" dirty="0"/>
              <a:t>The school day is divided into ten teaching periods:</a:t>
            </a:r>
          </a:p>
          <a:p>
            <a:pPr fontAlgn="base"/>
            <a:r>
              <a:rPr lang="en-GB" dirty="0"/>
              <a:t>Classes begin at 9.00 am with four periods of 35 minutes duration, followed by a break of fifteen minutes from 11.20 - 11.35 am. </a:t>
            </a:r>
            <a:br>
              <a:rPr lang="en-GB" dirty="0"/>
            </a:br>
            <a:r>
              <a:rPr lang="en-GB" dirty="0"/>
              <a:t>There are three periods of 30 minutes duration before and after lunch, which is for 30 minutes from 1.05 - 1.35 pm. </a:t>
            </a:r>
          </a:p>
          <a:p>
            <a:pPr fontAlgn="base"/>
            <a:r>
              <a:rPr lang="en-GB" dirty="0"/>
              <a:t>The school day ends at 3.05 pm.</a:t>
            </a:r>
          </a:p>
          <a:p>
            <a:pPr fontAlgn="base"/>
            <a:r>
              <a:rPr lang="en-GB" dirty="0"/>
              <a:t>There is a full school Assembly on a Tuesday morning.</a:t>
            </a:r>
          </a:p>
        </p:txBody>
      </p:sp>
      <p:pic>
        <p:nvPicPr>
          <p:cNvPr id="7172" name="Picture 4" descr="Eastborough Junior Infant &amp; Nursery School - School Times">
            <a:extLst>
              <a:ext uri="{FF2B5EF4-FFF2-40B4-BE49-F238E27FC236}">
                <a16:creationId xmlns:a16="http://schemas.microsoft.com/office/drawing/2014/main" id="{12ED5EF5-8BD2-4164-8CB8-79BB3E4CA92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46015" y="228600"/>
            <a:ext cx="2771775" cy="2743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4027751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9466">
        <p15:prstTrans prst="wind"/>
      </p:transition>
    </mc:Choice>
    <mc:Fallback xmlns="">
      <p:transition spd="slow" advTm="9466">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E0048C-6E52-4F5E-B667-0B2EEBE002E8}"/>
              </a:ext>
            </a:extLst>
          </p:cNvPr>
          <p:cNvSpPr>
            <a:spLocks noGrp="1"/>
          </p:cNvSpPr>
          <p:nvPr>
            <p:ph type="title"/>
          </p:nvPr>
        </p:nvSpPr>
        <p:spPr>
          <a:xfrm>
            <a:off x="1141413" y="226640"/>
            <a:ext cx="9905998" cy="1478570"/>
          </a:xfrm>
        </p:spPr>
        <p:txBody>
          <a:bodyPr/>
          <a:lstStyle/>
          <a:p>
            <a:r>
              <a:rPr lang="en-GB" dirty="0"/>
              <a:t>After school activities</a:t>
            </a:r>
          </a:p>
        </p:txBody>
      </p:sp>
      <p:sp>
        <p:nvSpPr>
          <p:cNvPr id="3" name="Content Placeholder 2">
            <a:extLst>
              <a:ext uri="{FF2B5EF4-FFF2-40B4-BE49-F238E27FC236}">
                <a16:creationId xmlns:a16="http://schemas.microsoft.com/office/drawing/2014/main" id="{D82732AD-64E7-4BA7-A643-9BD96DFFD7CE}"/>
              </a:ext>
            </a:extLst>
          </p:cNvPr>
          <p:cNvSpPr>
            <a:spLocks noGrp="1"/>
          </p:cNvSpPr>
          <p:nvPr>
            <p:ph idx="1"/>
          </p:nvPr>
        </p:nvSpPr>
        <p:spPr>
          <a:xfrm>
            <a:off x="1141412" y="1465713"/>
            <a:ext cx="9905999" cy="5007658"/>
          </a:xfrm>
        </p:spPr>
        <p:txBody>
          <a:bodyPr>
            <a:noAutofit/>
          </a:bodyPr>
          <a:lstStyle/>
          <a:p>
            <a:pPr marL="0" indent="0" fontAlgn="base">
              <a:buNone/>
            </a:pPr>
            <a:r>
              <a:rPr lang="en-GB" sz="1800" dirty="0"/>
              <a:t>To complement the curriculum pupils are encouraged to become involved in extra-curricular activities through which they can further develop skills, interests and attitudes in preparation for adult life.</a:t>
            </a:r>
          </a:p>
          <a:p>
            <a:pPr marL="0" indent="0" fontAlgn="base">
              <a:buNone/>
            </a:pPr>
            <a:r>
              <a:rPr lang="en-GB" sz="1800" dirty="0"/>
              <a:t>Those activities available at present are:</a:t>
            </a:r>
          </a:p>
          <a:p>
            <a:pPr fontAlgn="base"/>
            <a:r>
              <a:rPr lang="en-GB" sz="1800" dirty="0"/>
              <a:t>Art Club</a:t>
            </a:r>
          </a:p>
          <a:p>
            <a:pPr fontAlgn="base"/>
            <a:r>
              <a:rPr lang="en-GB" sz="1800" dirty="0"/>
              <a:t>Athletics</a:t>
            </a:r>
          </a:p>
          <a:p>
            <a:pPr fontAlgn="base"/>
            <a:r>
              <a:rPr lang="en-GB" sz="1800" dirty="0"/>
              <a:t>Badminton</a:t>
            </a:r>
          </a:p>
          <a:p>
            <a:pPr fontAlgn="base"/>
            <a:r>
              <a:rPr lang="en-GB" sz="1800" dirty="0"/>
              <a:t>Choir </a:t>
            </a:r>
          </a:p>
          <a:p>
            <a:pPr fontAlgn="base"/>
            <a:r>
              <a:rPr lang="en-GB" sz="1800" dirty="0"/>
              <a:t>Computer Club </a:t>
            </a:r>
          </a:p>
          <a:p>
            <a:pPr fontAlgn="base"/>
            <a:r>
              <a:rPr lang="en-GB" sz="1800" dirty="0"/>
              <a:t>Drama Club </a:t>
            </a:r>
          </a:p>
          <a:p>
            <a:pPr fontAlgn="base"/>
            <a:r>
              <a:rPr lang="en-GB" sz="1800" dirty="0"/>
              <a:t>Duke of Edinburgh’s Award Scheme </a:t>
            </a:r>
          </a:p>
          <a:p>
            <a:pPr fontAlgn="base"/>
            <a:r>
              <a:rPr lang="en-GB" sz="1800" dirty="0"/>
              <a:t>Educational Trips </a:t>
            </a:r>
          </a:p>
        </p:txBody>
      </p:sp>
      <p:sp>
        <p:nvSpPr>
          <p:cNvPr id="5" name="TextBox 4">
            <a:extLst>
              <a:ext uri="{FF2B5EF4-FFF2-40B4-BE49-F238E27FC236}">
                <a16:creationId xmlns:a16="http://schemas.microsoft.com/office/drawing/2014/main" id="{0758577E-EA0A-4D65-A041-EA54950CFD15}"/>
              </a:ext>
            </a:extLst>
          </p:cNvPr>
          <p:cNvSpPr txBox="1"/>
          <p:nvPr/>
        </p:nvSpPr>
        <p:spPr>
          <a:xfrm>
            <a:off x="4842555" y="2701439"/>
            <a:ext cx="1923925" cy="3926203"/>
          </a:xfrm>
          <a:prstGeom prst="rect">
            <a:avLst/>
          </a:prstGeom>
          <a:noFill/>
        </p:spPr>
        <p:txBody>
          <a:bodyPr wrap="none" rtlCol="0">
            <a:spAutoFit/>
          </a:bodyPr>
          <a:lstStyle/>
          <a:p>
            <a:pPr marL="285750" indent="-285750" fontAlgn="base">
              <a:lnSpc>
                <a:spcPct val="120000"/>
              </a:lnSpc>
              <a:spcBef>
                <a:spcPts val="1000"/>
              </a:spcBef>
              <a:buFont typeface="Arial" panose="020B0604020202020204" pitchFamily="34" charset="0"/>
              <a:buChar char="•"/>
            </a:pPr>
            <a:r>
              <a:rPr lang="en-GB" dirty="0"/>
              <a:t>Guitar Club </a:t>
            </a:r>
          </a:p>
          <a:p>
            <a:pPr marL="285750" indent="-285750" fontAlgn="base">
              <a:lnSpc>
                <a:spcPct val="120000"/>
              </a:lnSpc>
              <a:spcBef>
                <a:spcPts val="1000"/>
              </a:spcBef>
              <a:buFont typeface="Arial" panose="020B0604020202020204" pitchFamily="34" charset="0"/>
              <a:buChar char="•"/>
            </a:pPr>
            <a:r>
              <a:rPr lang="en-GB" dirty="0"/>
              <a:t>Hockey</a:t>
            </a:r>
          </a:p>
          <a:p>
            <a:pPr marL="285750" indent="-285750" fontAlgn="base">
              <a:lnSpc>
                <a:spcPct val="120000"/>
              </a:lnSpc>
              <a:spcBef>
                <a:spcPts val="1000"/>
              </a:spcBef>
              <a:buFont typeface="Arial" panose="020B0604020202020204" pitchFamily="34" charset="0"/>
              <a:buChar char="•"/>
            </a:pPr>
            <a:r>
              <a:rPr lang="en-GB" dirty="0"/>
              <a:t>Netball </a:t>
            </a:r>
          </a:p>
          <a:p>
            <a:pPr marL="285750" indent="-285750" fontAlgn="base">
              <a:lnSpc>
                <a:spcPct val="120000"/>
              </a:lnSpc>
              <a:spcBef>
                <a:spcPts val="1000"/>
              </a:spcBef>
              <a:buFont typeface="Arial" panose="020B0604020202020204" pitchFamily="34" charset="0"/>
              <a:buChar char="•"/>
            </a:pPr>
            <a:r>
              <a:rPr lang="en-GB" dirty="0"/>
              <a:t>Rugby </a:t>
            </a:r>
          </a:p>
          <a:p>
            <a:pPr marL="285750" indent="-285750" fontAlgn="base">
              <a:lnSpc>
                <a:spcPct val="120000"/>
              </a:lnSpc>
              <a:spcBef>
                <a:spcPts val="1000"/>
              </a:spcBef>
              <a:buFont typeface="Arial" panose="020B0604020202020204" pitchFamily="34" charset="0"/>
              <a:buChar char="•"/>
            </a:pPr>
            <a:r>
              <a:rPr lang="en-GB" dirty="0"/>
              <a:t>School Band </a:t>
            </a:r>
          </a:p>
          <a:p>
            <a:pPr marL="285750" indent="-285750" fontAlgn="base">
              <a:lnSpc>
                <a:spcPct val="120000"/>
              </a:lnSpc>
              <a:spcBef>
                <a:spcPts val="1000"/>
              </a:spcBef>
              <a:buFont typeface="Arial" panose="020B0604020202020204" pitchFamily="34" charset="0"/>
              <a:buChar char="•"/>
            </a:pPr>
            <a:r>
              <a:rPr lang="en-GB" dirty="0"/>
              <a:t>Scripture Union </a:t>
            </a:r>
          </a:p>
          <a:p>
            <a:pPr marL="285750" indent="-285750" fontAlgn="base">
              <a:lnSpc>
                <a:spcPct val="120000"/>
              </a:lnSpc>
              <a:spcBef>
                <a:spcPts val="1000"/>
              </a:spcBef>
              <a:buFont typeface="Arial" panose="020B0604020202020204" pitchFamily="34" charset="0"/>
              <a:buChar char="•"/>
            </a:pPr>
            <a:r>
              <a:rPr lang="en-GB" dirty="0"/>
              <a:t>Soccer </a:t>
            </a:r>
          </a:p>
          <a:p>
            <a:pPr marL="285750" indent="-285750" fontAlgn="base">
              <a:lnSpc>
                <a:spcPct val="120000"/>
              </a:lnSpc>
              <a:spcBef>
                <a:spcPts val="1000"/>
              </a:spcBef>
              <a:buFont typeface="Arial" panose="020B0604020202020204" pitchFamily="34" charset="0"/>
              <a:buChar char="•"/>
            </a:pPr>
            <a:r>
              <a:rPr lang="en-GB" dirty="0"/>
              <a:t>Table Tennis</a:t>
            </a:r>
          </a:p>
          <a:p>
            <a:endParaRPr lang="en-GB" dirty="0"/>
          </a:p>
        </p:txBody>
      </p:sp>
      <p:pic>
        <p:nvPicPr>
          <p:cNvPr id="1026" name="Picture 2" descr="Yonex Astrox 2 Badminton Racket - Aneelsports">
            <a:extLst>
              <a:ext uri="{FF2B5EF4-FFF2-40B4-BE49-F238E27FC236}">
                <a16:creationId xmlns:a16="http://schemas.microsoft.com/office/drawing/2014/main" id="{F19AB0D8-639F-4037-97F2-9FD795BB965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07158" y="2585323"/>
            <a:ext cx="3599575" cy="3599575"/>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21558411"/>
      </p:ext>
    </p:extLst>
  </p:cSld>
  <p:clrMapOvr>
    <a:masterClrMapping/>
  </p:clrMapOvr>
  <mc:AlternateContent xmlns:mc="http://schemas.openxmlformats.org/markup-compatibility/2006" xmlns:p14="http://schemas.microsoft.com/office/powerpoint/2010/main">
    <mc:Choice Requires="p14">
      <p:transition spd="slow" p14:dur="1200" advTm="9569">
        <p14:prism/>
      </p:transition>
    </mc:Choice>
    <mc:Fallback xmlns="">
      <p:transition spd="slow" advTm="9569">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8000"/>
                <a:hueMod val="94000"/>
                <a:satMod val="148000"/>
                <a:lumMod val="150000"/>
              </a:schemeClr>
            </a:gs>
            <a:gs pos="100000">
              <a:schemeClr val="bg2">
                <a:shade val="92000"/>
                <a:hueMod val="104000"/>
                <a:satMod val="140000"/>
                <a:lumMod val="68000"/>
              </a:schemeClr>
            </a:gs>
          </a:gsLst>
          <a:lin ang="5040000" scaled="0"/>
        </a:gra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EEF4763-EB4A-4A35-89EB-AD2763B48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8517069-741D-4577-AE52-97CE5B6CE614}"/>
              </a:ext>
            </a:extLst>
          </p:cNvPr>
          <p:cNvSpPr>
            <a:spLocks noGrp="1"/>
          </p:cNvSpPr>
          <p:nvPr>
            <p:ph type="title"/>
          </p:nvPr>
        </p:nvSpPr>
        <p:spPr>
          <a:xfrm>
            <a:off x="1141413" y="618518"/>
            <a:ext cx="9905998" cy="1478570"/>
          </a:xfrm>
        </p:spPr>
        <p:txBody>
          <a:bodyPr>
            <a:normAutofit/>
          </a:bodyPr>
          <a:lstStyle/>
          <a:p>
            <a:r>
              <a:rPr lang="en-GB" dirty="0"/>
              <a:t> A great school!</a:t>
            </a:r>
          </a:p>
        </p:txBody>
      </p:sp>
      <p:graphicFrame>
        <p:nvGraphicFramePr>
          <p:cNvPr id="5" name="Content Placeholder 2">
            <a:extLst>
              <a:ext uri="{FF2B5EF4-FFF2-40B4-BE49-F238E27FC236}">
                <a16:creationId xmlns:a16="http://schemas.microsoft.com/office/drawing/2014/main" id="{7AB3E12C-E93A-4C12-A480-0E5EFFD83E58}"/>
              </a:ext>
            </a:extLst>
          </p:cNvPr>
          <p:cNvGraphicFramePr>
            <a:graphicFrameLocks noGrp="1"/>
          </p:cNvGraphicFramePr>
          <p:nvPr>
            <p:ph idx="1"/>
            <p:extLst>
              <p:ext uri="{D42A27DB-BD31-4B8C-83A1-F6EECF244321}">
                <p14:modId xmlns:p14="http://schemas.microsoft.com/office/powerpoint/2010/main" val="4067653862"/>
              </p:ext>
            </p:extLst>
          </p:nvPr>
        </p:nvGraphicFramePr>
        <p:xfrm>
          <a:off x="1141411" y="2179511"/>
          <a:ext cx="9905999" cy="35848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4677511"/>
      </p:ext>
    </p:extLst>
  </p:cSld>
  <p:clrMapOvr>
    <a:masterClrMapping/>
  </p:clrMapOvr>
  <mc:AlternateContent xmlns:mc="http://schemas.openxmlformats.org/markup-compatibility/2006" xmlns:p14="http://schemas.microsoft.com/office/powerpoint/2010/main">
    <mc:Choice Requires="p14">
      <p:transition spd="slow" p14:dur="4000" advTm="6591">
        <p14:vortex dir="r"/>
      </p:transition>
    </mc:Choice>
    <mc:Fallback xmlns="">
      <p:transition spd="slow" advTm="6591">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E9B5020-3B09-4728-8C03-D896ECA46CCA}"/>
              </a:ext>
            </a:extLst>
          </p:cNvPr>
          <p:cNvSpPr>
            <a:spLocks noGrp="1"/>
          </p:cNvSpPr>
          <p:nvPr>
            <p:ph idx="1"/>
          </p:nvPr>
        </p:nvSpPr>
        <p:spPr>
          <a:xfrm>
            <a:off x="967241" y="1901371"/>
            <a:ext cx="9905999" cy="3947887"/>
          </a:xfrm>
        </p:spPr>
        <p:txBody>
          <a:bodyPr>
            <a:normAutofit/>
          </a:bodyPr>
          <a:lstStyle/>
          <a:p>
            <a:pPr marL="0" indent="0" algn="ctr">
              <a:buNone/>
            </a:pPr>
            <a:r>
              <a:rPr lang="en-GB" sz="6000" dirty="0"/>
              <a:t>Thank you for watching </a:t>
            </a:r>
          </a:p>
          <a:p>
            <a:pPr marL="0" indent="0" algn="ctr">
              <a:buNone/>
            </a:pPr>
            <a:r>
              <a:rPr lang="en-GB" sz="6000" dirty="0"/>
              <a:t>my presentation! </a:t>
            </a:r>
          </a:p>
          <a:p>
            <a:pPr marL="0" indent="0" algn="ctr">
              <a:buNone/>
            </a:pPr>
            <a:r>
              <a:rPr lang="en-GB" sz="6000" dirty="0"/>
              <a:t>By Thomas Reid </a:t>
            </a:r>
          </a:p>
        </p:txBody>
      </p:sp>
    </p:spTree>
    <p:extLst>
      <p:ext uri="{BB962C8B-B14F-4D97-AF65-F5344CB8AC3E}">
        <p14:creationId xmlns:p14="http://schemas.microsoft.com/office/powerpoint/2010/main" val="391114829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advTm="71917">
        <p15:prstTrans prst="curtains"/>
      </p:transition>
    </mc:Choice>
    <mc:Fallback xmlns="">
      <p:transition spd="slow" advTm="71917">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ircuit">
  <a:themeElements>
    <a:clrScheme name="Circuit">
      <a:dk1>
        <a:sysClr val="windowText" lastClr="000000"/>
      </a:dk1>
      <a:lt1>
        <a:sysClr val="window" lastClr="FFFFFF"/>
      </a:lt1>
      <a:dk2>
        <a:srgbClr val="134770"/>
      </a:dk2>
      <a:lt2>
        <a:srgbClr val="82FFFF"/>
      </a:lt2>
      <a:accent1>
        <a:srgbClr val="9ACD4C"/>
      </a:accent1>
      <a:accent2>
        <a:srgbClr val="FAA93A"/>
      </a:accent2>
      <a:accent3>
        <a:srgbClr val="D35940"/>
      </a:accent3>
      <a:accent4>
        <a:srgbClr val="B258D3"/>
      </a:accent4>
      <a:accent5>
        <a:srgbClr val="63A0CC"/>
      </a:accent5>
      <a:accent6>
        <a:srgbClr val="8AC4A7"/>
      </a:accent6>
      <a:hlink>
        <a:srgbClr val="B8FA56"/>
      </a:hlink>
      <a:folHlink>
        <a:srgbClr val="7AF8CC"/>
      </a:folHlink>
    </a:clrScheme>
    <a:fontScheme name="Circui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0000"/>
                <a:satMod val="150000"/>
                <a:lumMod val="160000"/>
              </a:schemeClr>
            </a:duotone>
          </a:blip>
          <a:stretch/>
        </a:blipFill>
      </a:bgFillStyleLst>
    </a:fmtScheme>
  </a:themeElements>
  <a:objectDefaults/>
  <a:extraClrSchemeLst/>
  <a:extLst>
    <a:ext uri="{05A4C25C-085E-4340-85A3-A5531E510DB2}">
      <thm15:themeFamily xmlns:thm15="http://schemas.microsoft.com/office/thememl/2012/main" name="Circuit" id="{0AC2F7E7-15F5-431C-B2A2-456FE929F56C}" vid="{0911B802-464C-4241-8DD9-B60FF88E379F}"/>
    </a:ext>
  </a:extLst>
</a:theme>
</file>

<file path=docProps/app.xml><?xml version="1.0" encoding="utf-8"?>
<Properties xmlns="http://schemas.openxmlformats.org/officeDocument/2006/extended-properties" xmlns:vt="http://schemas.openxmlformats.org/officeDocument/2006/docPropsVTypes">
  <TotalTime>126</TotalTime>
  <Words>776</Words>
  <Application>Microsoft Office PowerPoint</Application>
  <PresentationFormat>Widescreen</PresentationFormat>
  <Paragraphs>100</Paragraphs>
  <Slides>11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AR BLANCA</vt:lpstr>
      <vt:lpstr>Arial</vt:lpstr>
      <vt:lpstr>inherit</vt:lpstr>
      <vt:lpstr>Tw Cen MT</vt:lpstr>
      <vt:lpstr>Wingdings</vt:lpstr>
      <vt:lpstr>Circuit</vt:lpstr>
      <vt:lpstr>PowerPoint Presentation</vt:lpstr>
      <vt:lpstr>the school </vt:lpstr>
      <vt:lpstr>Meet the principal –  Mr paul marks</vt:lpstr>
      <vt:lpstr>Values and aims</vt:lpstr>
      <vt:lpstr>Uniform </vt:lpstr>
      <vt:lpstr>Pe kit </vt:lpstr>
      <vt:lpstr>The curriculum </vt:lpstr>
      <vt:lpstr>School day </vt:lpstr>
      <vt:lpstr>After school activities</vt:lpstr>
      <vt:lpstr> A great school!</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Victoria Reid</dc:creator>
  <cp:lastModifiedBy>Victoria Reid</cp:lastModifiedBy>
  <cp:revision>6</cp:revision>
  <dcterms:created xsi:type="dcterms:W3CDTF">2020-06-11T10:31:46Z</dcterms:created>
  <dcterms:modified xsi:type="dcterms:W3CDTF">2020-06-11T19:07:00Z</dcterms:modified>
</cp:coreProperties>
</file>