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90"/>
  </p:normalViewPr>
  <p:slideViewPr>
    <p:cSldViewPr>
      <p:cViewPr varScale="1">
        <p:scale>
          <a:sx n="105" d="100"/>
          <a:sy n="105" d="100"/>
        </p:scale>
        <p:origin x="1840"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D9996ED2-7942-4898-B24E-DF9949EB70B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299908CA-86AE-4E5D-95C2-C06383A4957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4621F1C5-031E-4A46-9140-D78907700F2A}"/>
              </a:ext>
            </a:extLst>
          </p:cNvPr>
          <p:cNvSpPr>
            <a:spLocks noGrp="1" noChangeArrowheads="1"/>
          </p:cNvSpPr>
          <p:nvPr>
            <p:ph type="sldNum" sz="quarter" idx="12"/>
          </p:nvPr>
        </p:nvSpPr>
        <p:spPr>
          <a:ln/>
        </p:spPr>
        <p:txBody>
          <a:bodyPr/>
          <a:lstStyle>
            <a:lvl1pPr>
              <a:defRPr/>
            </a:lvl1pPr>
          </a:lstStyle>
          <a:p>
            <a:pPr>
              <a:defRPr/>
            </a:pPr>
            <a:fld id="{585359EF-7D54-46C7-892E-02C7F120BB03}" type="slidenum">
              <a:rPr lang="en-GB" altLang="en-US"/>
              <a:pPr>
                <a:defRPr/>
              </a:pPr>
              <a:t>‹#›</a:t>
            </a:fld>
            <a:endParaRPr lang="en-GB" altLang="en-US"/>
          </a:p>
        </p:txBody>
      </p:sp>
    </p:spTree>
    <p:extLst>
      <p:ext uri="{BB962C8B-B14F-4D97-AF65-F5344CB8AC3E}">
        <p14:creationId xmlns:p14="http://schemas.microsoft.com/office/powerpoint/2010/main" val="33314749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E3CACA7-188A-4881-9F4B-BF63207700D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88F6E6A-DCA1-42C1-B96F-DDE24C5E1EA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05EA30F1-A58A-4BF3-A0E2-E2CE4FE4DEAB}"/>
              </a:ext>
            </a:extLst>
          </p:cNvPr>
          <p:cNvSpPr>
            <a:spLocks noGrp="1" noChangeArrowheads="1"/>
          </p:cNvSpPr>
          <p:nvPr>
            <p:ph type="sldNum" sz="quarter" idx="12"/>
          </p:nvPr>
        </p:nvSpPr>
        <p:spPr>
          <a:ln/>
        </p:spPr>
        <p:txBody>
          <a:bodyPr/>
          <a:lstStyle>
            <a:lvl1pPr>
              <a:defRPr/>
            </a:lvl1pPr>
          </a:lstStyle>
          <a:p>
            <a:pPr>
              <a:defRPr/>
            </a:pPr>
            <a:fld id="{3C01E1D9-1B44-44C4-934E-570659D0FE02}" type="slidenum">
              <a:rPr lang="en-GB" altLang="en-US"/>
              <a:pPr>
                <a:defRPr/>
              </a:pPr>
              <a:t>‹#›</a:t>
            </a:fld>
            <a:endParaRPr lang="en-GB" altLang="en-US"/>
          </a:p>
        </p:txBody>
      </p:sp>
    </p:spTree>
    <p:extLst>
      <p:ext uri="{BB962C8B-B14F-4D97-AF65-F5344CB8AC3E}">
        <p14:creationId xmlns:p14="http://schemas.microsoft.com/office/powerpoint/2010/main" val="3990531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D2329CC4-B8D0-4A9A-B9E3-3665B2C0D51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B5DB904-B9B9-43C7-9F7D-F6CDDE48568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821F3172-00BD-4B8B-BB23-E013288A3B59}"/>
              </a:ext>
            </a:extLst>
          </p:cNvPr>
          <p:cNvSpPr>
            <a:spLocks noGrp="1" noChangeArrowheads="1"/>
          </p:cNvSpPr>
          <p:nvPr>
            <p:ph type="sldNum" sz="quarter" idx="12"/>
          </p:nvPr>
        </p:nvSpPr>
        <p:spPr>
          <a:ln/>
        </p:spPr>
        <p:txBody>
          <a:bodyPr/>
          <a:lstStyle>
            <a:lvl1pPr>
              <a:defRPr/>
            </a:lvl1pPr>
          </a:lstStyle>
          <a:p>
            <a:pPr>
              <a:defRPr/>
            </a:pPr>
            <a:fld id="{412861B6-4E4A-4542-91C4-2A7714AC0B36}" type="slidenum">
              <a:rPr lang="en-GB" altLang="en-US"/>
              <a:pPr>
                <a:defRPr/>
              </a:pPr>
              <a:t>‹#›</a:t>
            </a:fld>
            <a:endParaRPr lang="en-GB" altLang="en-US"/>
          </a:p>
        </p:txBody>
      </p:sp>
    </p:spTree>
    <p:extLst>
      <p:ext uri="{BB962C8B-B14F-4D97-AF65-F5344CB8AC3E}">
        <p14:creationId xmlns:p14="http://schemas.microsoft.com/office/powerpoint/2010/main" val="351303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4B471B5E-9076-4E00-92F6-D26BC0F55C5C}"/>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3083C65F-6209-48C1-9E24-C20B8634DCA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6BCD4DEA-1F94-43A6-A5FA-6775D354EB4E}"/>
              </a:ext>
            </a:extLst>
          </p:cNvPr>
          <p:cNvSpPr>
            <a:spLocks noGrp="1" noChangeArrowheads="1"/>
          </p:cNvSpPr>
          <p:nvPr>
            <p:ph type="sldNum" sz="quarter" idx="12"/>
          </p:nvPr>
        </p:nvSpPr>
        <p:spPr>
          <a:ln/>
        </p:spPr>
        <p:txBody>
          <a:bodyPr/>
          <a:lstStyle>
            <a:lvl1pPr>
              <a:defRPr/>
            </a:lvl1pPr>
          </a:lstStyle>
          <a:p>
            <a:pPr>
              <a:defRPr/>
            </a:pPr>
            <a:fld id="{9E652C8D-0C01-4A86-8E00-4D00E03E1399}" type="slidenum">
              <a:rPr lang="en-GB" altLang="en-US"/>
              <a:pPr>
                <a:defRPr/>
              </a:pPr>
              <a:t>‹#›</a:t>
            </a:fld>
            <a:endParaRPr lang="en-GB" altLang="en-US"/>
          </a:p>
        </p:txBody>
      </p:sp>
    </p:spTree>
    <p:extLst>
      <p:ext uri="{BB962C8B-B14F-4D97-AF65-F5344CB8AC3E}">
        <p14:creationId xmlns:p14="http://schemas.microsoft.com/office/powerpoint/2010/main" val="3403959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6840437-05C0-4B84-9CC5-F22607AC98B3}"/>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66AA188C-1EF6-4339-9BA3-7A8B0BE8C5B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35C4496D-1BA5-4757-AFD9-4E0933770F21}"/>
              </a:ext>
            </a:extLst>
          </p:cNvPr>
          <p:cNvSpPr>
            <a:spLocks noGrp="1" noChangeArrowheads="1"/>
          </p:cNvSpPr>
          <p:nvPr>
            <p:ph type="sldNum" sz="quarter" idx="12"/>
          </p:nvPr>
        </p:nvSpPr>
        <p:spPr>
          <a:ln/>
        </p:spPr>
        <p:txBody>
          <a:bodyPr/>
          <a:lstStyle>
            <a:lvl1pPr>
              <a:defRPr/>
            </a:lvl1pPr>
          </a:lstStyle>
          <a:p>
            <a:pPr>
              <a:defRPr/>
            </a:pPr>
            <a:fld id="{C21EC389-0AD5-415A-AB34-1987ED15AD59}" type="slidenum">
              <a:rPr lang="en-GB" altLang="en-US"/>
              <a:pPr>
                <a:defRPr/>
              </a:pPr>
              <a:t>‹#›</a:t>
            </a:fld>
            <a:endParaRPr lang="en-GB" altLang="en-US"/>
          </a:p>
        </p:txBody>
      </p:sp>
    </p:spTree>
    <p:extLst>
      <p:ext uri="{BB962C8B-B14F-4D97-AF65-F5344CB8AC3E}">
        <p14:creationId xmlns:p14="http://schemas.microsoft.com/office/powerpoint/2010/main" val="2829686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08E297F3-6730-4D81-898E-243C7A055D22}"/>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DD2C578C-5D74-4123-B6DC-794E9B7F9EF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CF717DE5-0053-4FAC-9A6D-18CB90F0E2ED}"/>
              </a:ext>
            </a:extLst>
          </p:cNvPr>
          <p:cNvSpPr>
            <a:spLocks noGrp="1" noChangeArrowheads="1"/>
          </p:cNvSpPr>
          <p:nvPr>
            <p:ph type="sldNum" sz="quarter" idx="12"/>
          </p:nvPr>
        </p:nvSpPr>
        <p:spPr>
          <a:ln/>
        </p:spPr>
        <p:txBody>
          <a:bodyPr/>
          <a:lstStyle>
            <a:lvl1pPr>
              <a:defRPr/>
            </a:lvl1pPr>
          </a:lstStyle>
          <a:p>
            <a:pPr>
              <a:defRPr/>
            </a:pPr>
            <a:fld id="{62825A02-B501-4893-A570-CE8C781A7AAD}" type="slidenum">
              <a:rPr lang="en-GB" altLang="en-US"/>
              <a:pPr>
                <a:defRPr/>
              </a:pPr>
              <a:t>‹#›</a:t>
            </a:fld>
            <a:endParaRPr lang="en-GB" altLang="en-US"/>
          </a:p>
        </p:txBody>
      </p:sp>
    </p:spTree>
    <p:extLst>
      <p:ext uri="{BB962C8B-B14F-4D97-AF65-F5344CB8AC3E}">
        <p14:creationId xmlns:p14="http://schemas.microsoft.com/office/powerpoint/2010/main" val="857047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294983F-AE01-450A-B368-D1759C1E2195}"/>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5F153A5A-87F7-4A71-A5E5-B98E7903B01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9B336321-0B37-4070-A740-D945CB5B670F}"/>
              </a:ext>
            </a:extLst>
          </p:cNvPr>
          <p:cNvSpPr>
            <a:spLocks noGrp="1" noChangeArrowheads="1"/>
          </p:cNvSpPr>
          <p:nvPr>
            <p:ph type="sldNum" sz="quarter" idx="12"/>
          </p:nvPr>
        </p:nvSpPr>
        <p:spPr>
          <a:ln/>
        </p:spPr>
        <p:txBody>
          <a:bodyPr/>
          <a:lstStyle>
            <a:lvl1pPr>
              <a:defRPr/>
            </a:lvl1pPr>
          </a:lstStyle>
          <a:p>
            <a:pPr>
              <a:defRPr/>
            </a:pPr>
            <a:fld id="{FFE6C672-9F12-4929-B387-10CDCC3A4C49}" type="slidenum">
              <a:rPr lang="en-GB" altLang="en-US"/>
              <a:pPr>
                <a:defRPr/>
              </a:pPr>
              <a:t>‹#›</a:t>
            </a:fld>
            <a:endParaRPr lang="en-GB" altLang="en-US"/>
          </a:p>
        </p:txBody>
      </p:sp>
    </p:spTree>
    <p:extLst>
      <p:ext uri="{BB962C8B-B14F-4D97-AF65-F5344CB8AC3E}">
        <p14:creationId xmlns:p14="http://schemas.microsoft.com/office/powerpoint/2010/main" val="142418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C8E9C625-C81F-45AF-9688-A1C8226AB156}"/>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574B6598-310C-482C-940F-779D2A481F8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F5F10634-7A1F-4174-9EB6-3D52E84C3B54}"/>
              </a:ext>
            </a:extLst>
          </p:cNvPr>
          <p:cNvSpPr>
            <a:spLocks noGrp="1" noChangeArrowheads="1"/>
          </p:cNvSpPr>
          <p:nvPr>
            <p:ph type="sldNum" sz="quarter" idx="12"/>
          </p:nvPr>
        </p:nvSpPr>
        <p:spPr>
          <a:ln/>
        </p:spPr>
        <p:txBody>
          <a:bodyPr/>
          <a:lstStyle>
            <a:lvl1pPr>
              <a:defRPr/>
            </a:lvl1pPr>
          </a:lstStyle>
          <a:p>
            <a:pPr>
              <a:defRPr/>
            </a:pPr>
            <a:fld id="{081C5805-7496-49E4-817E-DA3A2A4DA67F}" type="slidenum">
              <a:rPr lang="en-GB" altLang="en-US"/>
              <a:pPr>
                <a:defRPr/>
              </a:pPr>
              <a:t>‹#›</a:t>
            </a:fld>
            <a:endParaRPr lang="en-GB" altLang="en-US"/>
          </a:p>
        </p:txBody>
      </p:sp>
    </p:spTree>
    <p:extLst>
      <p:ext uri="{BB962C8B-B14F-4D97-AF65-F5344CB8AC3E}">
        <p14:creationId xmlns:p14="http://schemas.microsoft.com/office/powerpoint/2010/main" val="4123809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64F8470-B287-4282-8E90-42F9F2B231D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F04EA7B7-092B-445F-A3A5-F97D7F02CF9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F74644FE-E9B2-49DA-B1C3-8B7903C8D6BE}"/>
              </a:ext>
            </a:extLst>
          </p:cNvPr>
          <p:cNvSpPr>
            <a:spLocks noGrp="1" noChangeArrowheads="1"/>
          </p:cNvSpPr>
          <p:nvPr>
            <p:ph type="sldNum" sz="quarter" idx="12"/>
          </p:nvPr>
        </p:nvSpPr>
        <p:spPr>
          <a:ln/>
        </p:spPr>
        <p:txBody>
          <a:bodyPr/>
          <a:lstStyle>
            <a:lvl1pPr>
              <a:defRPr/>
            </a:lvl1pPr>
          </a:lstStyle>
          <a:p>
            <a:pPr>
              <a:defRPr/>
            </a:pPr>
            <a:fld id="{955B6D3F-CD67-475C-B353-C86991CF7125}" type="slidenum">
              <a:rPr lang="en-GB" altLang="en-US"/>
              <a:pPr>
                <a:defRPr/>
              </a:pPr>
              <a:t>‹#›</a:t>
            </a:fld>
            <a:endParaRPr lang="en-GB" altLang="en-US"/>
          </a:p>
        </p:txBody>
      </p:sp>
    </p:spTree>
    <p:extLst>
      <p:ext uri="{BB962C8B-B14F-4D97-AF65-F5344CB8AC3E}">
        <p14:creationId xmlns:p14="http://schemas.microsoft.com/office/powerpoint/2010/main" val="2935232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766D6498-ECA4-4F2E-86F9-269857057A1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DCD14EE0-5007-4B59-8982-CCD107F9020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A6AD72D-CB65-451F-B9B5-4E280E9483BD}"/>
              </a:ext>
            </a:extLst>
          </p:cNvPr>
          <p:cNvSpPr>
            <a:spLocks noGrp="1" noChangeArrowheads="1"/>
          </p:cNvSpPr>
          <p:nvPr>
            <p:ph type="sldNum" sz="quarter" idx="12"/>
          </p:nvPr>
        </p:nvSpPr>
        <p:spPr>
          <a:ln/>
        </p:spPr>
        <p:txBody>
          <a:bodyPr/>
          <a:lstStyle>
            <a:lvl1pPr>
              <a:defRPr/>
            </a:lvl1pPr>
          </a:lstStyle>
          <a:p>
            <a:pPr>
              <a:defRPr/>
            </a:pPr>
            <a:fld id="{24CFC023-C2C5-4078-BEE3-032DEE327068}" type="slidenum">
              <a:rPr lang="en-GB" altLang="en-US"/>
              <a:pPr>
                <a:defRPr/>
              </a:pPr>
              <a:t>‹#›</a:t>
            </a:fld>
            <a:endParaRPr lang="en-GB" altLang="en-US"/>
          </a:p>
        </p:txBody>
      </p:sp>
    </p:spTree>
    <p:extLst>
      <p:ext uri="{BB962C8B-B14F-4D97-AF65-F5344CB8AC3E}">
        <p14:creationId xmlns:p14="http://schemas.microsoft.com/office/powerpoint/2010/main" val="665024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F1B6E2D-002C-44BE-99BB-1669F3C214A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DF758E7A-4321-4BC0-BBB0-8B11F5DDED7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57E9E928-1867-4EEF-886B-7EB26700C713}"/>
              </a:ext>
            </a:extLst>
          </p:cNvPr>
          <p:cNvSpPr>
            <a:spLocks noGrp="1" noChangeArrowheads="1"/>
          </p:cNvSpPr>
          <p:nvPr>
            <p:ph type="sldNum" sz="quarter" idx="12"/>
          </p:nvPr>
        </p:nvSpPr>
        <p:spPr>
          <a:ln/>
        </p:spPr>
        <p:txBody>
          <a:bodyPr/>
          <a:lstStyle>
            <a:lvl1pPr>
              <a:defRPr/>
            </a:lvl1pPr>
          </a:lstStyle>
          <a:p>
            <a:pPr>
              <a:defRPr/>
            </a:pPr>
            <a:fld id="{3D6E5F08-05F5-4CD4-A8BC-1D2BEBBD2708}" type="slidenum">
              <a:rPr lang="en-GB" altLang="en-US"/>
              <a:pPr>
                <a:defRPr/>
              </a:pPr>
              <a:t>‹#›</a:t>
            </a:fld>
            <a:endParaRPr lang="en-GB" altLang="en-US"/>
          </a:p>
        </p:txBody>
      </p:sp>
    </p:spTree>
    <p:extLst>
      <p:ext uri="{BB962C8B-B14F-4D97-AF65-F5344CB8AC3E}">
        <p14:creationId xmlns:p14="http://schemas.microsoft.com/office/powerpoint/2010/main" val="525056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00"/>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01DAECC-2D7F-4B49-A3EB-333E50CAC242}"/>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246480B4-B80D-4293-860B-45D8F02C555D}"/>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5B4CAE4F-D86B-4A72-B381-D7E14E3281D0}"/>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GB"/>
          </a:p>
        </p:txBody>
      </p:sp>
      <p:sp>
        <p:nvSpPr>
          <p:cNvPr id="1029" name="Rectangle 5">
            <a:extLst>
              <a:ext uri="{FF2B5EF4-FFF2-40B4-BE49-F238E27FC236}">
                <a16:creationId xmlns:a16="http://schemas.microsoft.com/office/drawing/2014/main" id="{776C1DD0-3850-444A-9489-5D68EF3214A3}"/>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GB"/>
          </a:p>
        </p:txBody>
      </p:sp>
      <p:sp>
        <p:nvSpPr>
          <p:cNvPr id="1030" name="Rectangle 6">
            <a:extLst>
              <a:ext uri="{FF2B5EF4-FFF2-40B4-BE49-F238E27FC236}">
                <a16:creationId xmlns:a16="http://schemas.microsoft.com/office/drawing/2014/main" id="{F95C9F17-19A3-44C1-89E5-30D61FA8D993}"/>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CC5782D2-68B2-4CEC-8AA2-B160A05C683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video" Target="https://www.youtube.com/embed/dmkDPaHSBzg?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4" descr="howard-carter.jpg">
            <a:extLst>
              <a:ext uri="{FF2B5EF4-FFF2-40B4-BE49-F238E27FC236}">
                <a16:creationId xmlns:a16="http://schemas.microsoft.com/office/drawing/2014/main" id="{C4BD6FF9-67C9-4A56-BF8C-70A1A6CD849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989138"/>
            <a:ext cx="28003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AutoShape 4">
            <a:extLst>
              <a:ext uri="{FF2B5EF4-FFF2-40B4-BE49-F238E27FC236}">
                <a16:creationId xmlns:a16="http://schemas.microsoft.com/office/drawing/2014/main" id="{A68652AC-4874-4890-B64C-A545192DC21F}"/>
              </a:ext>
            </a:extLst>
          </p:cNvPr>
          <p:cNvSpPr>
            <a:spLocks noChangeArrowheads="1"/>
          </p:cNvSpPr>
          <p:nvPr/>
        </p:nvSpPr>
        <p:spPr bwMode="auto">
          <a:xfrm rot="759403">
            <a:off x="3581400" y="1158875"/>
            <a:ext cx="5270500" cy="3244850"/>
          </a:xfrm>
          <a:prstGeom prst="wedgeEllipseCallout">
            <a:avLst>
              <a:gd name="adj1" fmla="val -73144"/>
              <a:gd name="adj2" fmla="val 36213"/>
            </a:avLst>
          </a:prstGeom>
          <a:solidFill>
            <a:schemeClr val="accent1"/>
          </a:solidFill>
          <a:ln w="9525">
            <a:solidFill>
              <a:schemeClr val="tx1"/>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400">
                <a:latin typeface="Comic Sans MS" panose="030F0702030302020204" pitchFamily="66" charset="0"/>
              </a:rPr>
              <a:t>My name is Howard Carter.  I discovered the treasures of Tutankhamun’s tomb.</a:t>
            </a:r>
          </a:p>
          <a:p>
            <a:pPr algn="ctr" eaLnBrk="1" hangingPunct="1">
              <a:spcBef>
                <a:spcPct val="0"/>
              </a:spcBef>
              <a:buFontTx/>
              <a:buNone/>
            </a:pPr>
            <a:r>
              <a:rPr lang="en-GB" altLang="en-US" sz="2400">
                <a:latin typeface="Comic Sans MS" panose="030F0702030302020204" pitchFamily="66" charset="0"/>
              </a:rPr>
              <a:t>Let’s find out more about Him and the other rulers of Egypt.</a:t>
            </a:r>
            <a:endParaRPr lang="en-GB" altLang="en-US" sz="2400" b="1" u="sng">
              <a:latin typeface="Comic Sans MS" panose="030F0702030302020204" pitchFamily="66" charset="0"/>
            </a:endParaRPr>
          </a:p>
        </p:txBody>
      </p:sp>
      <p:pic>
        <p:nvPicPr>
          <p:cNvPr id="6" name="Picture 5" descr="TutGoldBed.jpg">
            <a:extLst>
              <a:ext uri="{FF2B5EF4-FFF2-40B4-BE49-F238E27FC236}">
                <a16:creationId xmlns:a16="http://schemas.microsoft.com/office/drawing/2014/main" id="{58D38E64-12BD-4690-933B-FB4575A0ED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4724400"/>
            <a:ext cx="2449513" cy="199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TutGoldPharaoh.jpg">
            <a:extLst>
              <a:ext uri="{FF2B5EF4-FFF2-40B4-BE49-F238E27FC236}">
                <a16:creationId xmlns:a16="http://schemas.microsoft.com/office/drawing/2014/main" id="{E5150F7A-D941-44AB-829D-D9E6A500F54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4868863"/>
            <a:ext cx="1392238"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TutScarab.jpg">
            <a:extLst>
              <a:ext uri="{FF2B5EF4-FFF2-40B4-BE49-F238E27FC236}">
                <a16:creationId xmlns:a16="http://schemas.microsoft.com/office/drawing/2014/main" id="{AC23249B-D6FE-48BB-AC71-9A7FE89F608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188913"/>
            <a:ext cx="1584325" cy="140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052"/>
                                        </p:tgtEl>
                                        <p:attrNameLst>
                                          <p:attrName>style.visibility</p:attrName>
                                        </p:attrNameLst>
                                      </p:cBhvr>
                                      <p:to>
                                        <p:strVal val="visible"/>
                                      </p:to>
                                    </p:set>
                                    <p:anim calcmode="discrete" valueType="clr">
                                      <p:cBhvr override="childStyle">
                                        <p:cTn id="7" dur="80"/>
                                        <p:tgtEl>
                                          <p:spTgt spid="205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052"/>
                                        </p:tgtEl>
                                        <p:attrNameLst>
                                          <p:attrName>fillcolor</p:attrName>
                                        </p:attrNameLst>
                                      </p:cBhvr>
                                      <p:tavLst>
                                        <p:tav tm="0">
                                          <p:val>
                                            <p:clrVal>
                                              <a:schemeClr val="accent2"/>
                                            </p:clrVal>
                                          </p:val>
                                        </p:tav>
                                        <p:tav tm="50000">
                                          <p:val>
                                            <p:clrVal>
                                              <a:schemeClr val="hlink"/>
                                            </p:clrVal>
                                          </p:val>
                                        </p:tav>
                                      </p:tavLst>
                                    </p:anim>
                                    <p:set>
                                      <p:cBhvr>
                                        <p:cTn id="9" dur="80"/>
                                        <p:tgtEl>
                                          <p:spTgt spid="2052"/>
                                        </p:tgtEl>
                                        <p:attrNameLst>
                                          <p:attrName>fill.type</p:attrName>
                                        </p:attrNameLst>
                                      </p:cBhvr>
                                      <p:to>
                                        <p:strVal val="solid"/>
                                      </p:to>
                                    </p:set>
                                  </p:childTnLst>
                                </p:cTn>
                              </p:par>
                            </p:childTnLst>
                          </p:cTn>
                        </p:par>
                        <p:par>
                          <p:cTn id="10" fill="hold" nodeType="afterGroup">
                            <p:stCondLst>
                              <p:cond delay="4560"/>
                            </p:stCondLst>
                            <p:childTnLst>
                              <p:par>
                                <p:cTn id="11" presetID="35" presetClass="emph" presetSubtype="0" repeatCount="2000" fill="hold" nodeType="afterEffect">
                                  <p:stCondLst>
                                    <p:cond delay="1000"/>
                                  </p:stCondLst>
                                  <p:childTnLst>
                                    <p:anim calcmode="discrete" valueType="str">
                                      <p:cBhvr>
                                        <p:cTn id="12" dur="2000" fill="hold"/>
                                        <p:tgtEl>
                                          <p:spTgt spid="8"/>
                                        </p:tgtEl>
                                        <p:attrNameLst>
                                          <p:attrName>style.visibility</p:attrName>
                                        </p:attrNameLst>
                                      </p:cBhvr>
                                      <p:tavLst>
                                        <p:tav tm="0">
                                          <p:val>
                                            <p:strVal val="hidden"/>
                                          </p:val>
                                        </p:tav>
                                        <p:tav tm="50000">
                                          <p:val>
                                            <p:strVal val="visible"/>
                                          </p:val>
                                        </p:tav>
                                      </p:tavLst>
                                    </p:anim>
                                  </p:childTnLst>
                                </p:cTn>
                              </p:par>
                              <p:par>
                                <p:cTn id="13" presetID="35" presetClass="emph" presetSubtype="0" repeatCount="2000" fill="hold" nodeType="withEffect">
                                  <p:stCondLst>
                                    <p:cond delay="1000"/>
                                  </p:stCondLst>
                                  <p:childTnLst>
                                    <p:anim calcmode="discrete" valueType="str">
                                      <p:cBhvr>
                                        <p:cTn id="14" dur="2000" fill="hold"/>
                                        <p:tgtEl>
                                          <p:spTgt spid="6"/>
                                        </p:tgtEl>
                                        <p:attrNameLst>
                                          <p:attrName>style.visibility</p:attrName>
                                        </p:attrNameLst>
                                      </p:cBhvr>
                                      <p:tavLst>
                                        <p:tav tm="0">
                                          <p:val>
                                            <p:strVal val="hidden"/>
                                          </p:val>
                                        </p:tav>
                                        <p:tav tm="50000">
                                          <p:val>
                                            <p:strVal val="visible"/>
                                          </p:val>
                                        </p:tav>
                                      </p:tavLst>
                                    </p:anim>
                                  </p:childTnLst>
                                </p:cTn>
                              </p:par>
                              <p:par>
                                <p:cTn id="15" presetID="35" presetClass="emph" presetSubtype="0" repeatCount="2000" fill="hold" nodeType="withEffect">
                                  <p:stCondLst>
                                    <p:cond delay="1000"/>
                                  </p:stCondLst>
                                  <p:childTnLst>
                                    <p:anim calcmode="discrete" valueType="str">
                                      <p:cBhvr>
                                        <p:cTn id="16" dur="2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7" descr="camel">
            <a:extLst>
              <a:ext uri="{FF2B5EF4-FFF2-40B4-BE49-F238E27FC236}">
                <a16:creationId xmlns:a16="http://schemas.microsoft.com/office/drawing/2014/main" id="{3C8FD7D9-14E6-4F84-A207-21F6D8DF79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852738"/>
            <a:ext cx="4530725" cy="339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8" name="Text Box 4">
            <a:extLst>
              <a:ext uri="{FF2B5EF4-FFF2-40B4-BE49-F238E27FC236}">
                <a16:creationId xmlns:a16="http://schemas.microsoft.com/office/drawing/2014/main" id="{753FDA91-AF5A-4740-ABD7-D8DFF0721271}"/>
              </a:ext>
            </a:extLst>
          </p:cNvPr>
          <p:cNvSpPr txBox="1">
            <a:spLocks noChangeArrowheads="1"/>
          </p:cNvSpPr>
          <p:nvPr/>
        </p:nvSpPr>
        <p:spPr bwMode="auto">
          <a:xfrm>
            <a:off x="1403350" y="765175"/>
            <a:ext cx="7207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800" b="1">
                <a:latin typeface="Comic Sans MS" panose="030F0702030302020204" pitchFamily="66" charset="0"/>
              </a:rPr>
              <a:t>Q: 	</a:t>
            </a:r>
          </a:p>
        </p:txBody>
      </p:sp>
      <p:sp>
        <p:nvSpPr>
          <p:cNvPr id="3078" name="AutoShape 6">
            <a:extLst>
              <a:ext uri="{FF2B5EF4-FFF2-40B4-BE49-F238E27FC236}">
                <a16:creationId xmlns:a16="http://schemas.microsoft.com/office/drawing/2014/main" id="{72B6C898-AC0A-4E17-BB35-A859EC524D84}"/>
              </a:ext>
            </a:extLst>
          </p:cNvPr>
          <p:cNvSpPr>
            <a:spLocks noChangeArrowheads="1"/>
          </p:cNvSpPr>
          <p:nvPr/>
        </p:nvSpPr>
        <p:spPr bwMode="auto">
          <a:xfrm>
            <a:off x="5578475" y="1773238"/>
            <a:ext cx="3457575" cy="1943100"/>
          </a:xfrm>
          <a:prstGeom prst="wedgeEllipseCallout">
            <a:avLst>
              <a:gd name="adj1" fmla="val -64366"/>
              <a:gd name="adj2" fmla="val 33819"/>
            </a:avLst>
          </a:prstGeom>
          <a:solidFill>
            <a:srgbClr val="00CC66"/>
          </a:solidFill>
          <a:ln w="9525">
            <a:solidFill>
              <a:schemeClr val="tx1"/>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400">
                <a:solidFill>
                  <a:srgbClr val="FF0000"/>
                </a:solidFill>
                <a:latin typeface="Comic Sans MS" panose="030F0702030302020204" pitchFamily="66" charset="0"/>
              </a:rPr>
              <a:t>Pharaohs</a:t>
            </a:r>
            <a:r>
              <a:rPr lang="en-GB" altLang="en-US" sz="2400">
                <a:latin typeface="Comic Sans MS" panose="030F0702030302020204" pitchFamily="66" charset="0"/>
              </a:rPr>
              <a:t>, of course. Everyone knows that!</a:t>
            </a:r>
          </a:p>
        </p:txBody>
      </p:sp>
      <p:sp>
        <p:nvSpPr>
          <p:cNvPr id="7" name="TextBox 6">
            <a:extLst>
              <a:ext uri="{FF2B5EF4-FFF2-40B4-BE49-F238E27FC236}">
                <a16:creationId xmlns:a16="http://schemas.microsoft.com/office/drawing/2014/main" id="{3AEE179E-0FAC-4E0B-BEDC-B123A56BCF6B}"/>
              </a:ext>
            </a:extLst>
          </p:cNvPr>
          <p:cNvSpPr txBox="1">
            <a:spLocks noChangeArrowheads="1"/>
          </p:cNvSpPr>
          <p:nvPr/>
        </p:nvSpPr>
        <p:spPr bwMode="auto">
          <a:xfrm rot="-1607439">
            <a:off x="0" y="260350"/>
            <a:ext cx="252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800" u="sng">
                <a:solidFill>
                  <a:srgbClr val="FF0000"/>
                </a:solidFill>
                <a:latin typeface="Comic Sans MS" panose="030F0702030302020204" pitchFamily="66" charset="0"/>
              </a:rPr>
              <a:t>Really easy</a:t>
            </a:r>
          </a:p>
        </p:txBody>
      </p:sp>
      <p:sp>
        <p:nvSpPr>
          <p:cNvPr id="8" name="Rectangle 7">
            <a:extLst>
              <a:ext uri="{FF2B5EF4-FFF2-40B4-BE49-F238E27FC236}">
                <a16:creationId xmlns:a16="http://schemas.microsoft.com/office/drawing/2014/main" id="{7E52BF6C-BB72-4447-B957-9D3760610260}"/>
              </a:ext>
            </a:extLst>
          </p:cNvPr>
          <p:cNvSpPr>
            <a:spLocks noChangeArrowheads="1"/>
          </p:cNvSpPr>
          <p:nvPr/>
        </p:nvSpPr>
        <p:spPr bwMode="auto">
          <a:xfrm>
            <a:off x="1908175" y="765175"/>
            <a:ext cx="60499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800" b="1">
                <a:latin typeface="Comic Sans MS" panose="030F0702030302020204" pitchFamily="66" charset="0"/>
              </a:rPr>
              <a:t>What did the Ancient Egyptians call their kings?</a:t>
            </a:r>
          </a:p>
        </p:txBody>
      </p:sp>
      <p:pic>
        <p:nvPicPr>
          <p:cNvPr id="14342" name="Picture 1" descr="HowardCarter H&amp;S.jpg">
            <a:extLst>
              <a:ext uri="{FF2B5EF4-FFF2-40B4-BE49-F238E27FC236}">
                <a16:creationId xmlns:a16="http://schemas.microsoft.com/office/drawing/2014/main" id="{62C3A4E9-320E-4664-A23A-1A207F365D05}"/>
              </a:ext>
            </a:extLst>
          </p:cNvPr>
          <p:cNvPicPr>
            <a:picLocks noChangeAspect="1"/>
          </p:cNvPicPr>
          <p:nvPr/>
        </p:nvPicPr>
        <p:blipFill>
          <a:blip r:embed="rId3">
            <a:extLst>
              <a:ext uri="{28A0092B-C50C-407E-A947-70E740481C1C}">
                <a14:useLocalDpi xmlns:a14="http://schemas.microsoft.com/office/drawing/2010/main" val="0"/>
              </a:ext>
            </a:extLst>
          </a:blip>
          <a:srcRect l="18713" r="10179" b="39520"/>
          <a:stretch>
            <a:fillRect/>
          </a:stretch>
        </p:blipFill>
        <p:spPr bwMode="auto">
          <a:xfrm>
            <a:off x="7380288" y="5084763"/>
            <a:ext cx="1368425"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70" decel="100000"/>
                                        <p:tgtEl>
                                          <p:spTgt spid="7"/>
                                        </p:tgtEl>
                                      </p:cBhvr>
                                    </p:animEffect>
                                    <p:animScale>
                                      <p:cBhvr>
                                        <p:cTn id="8" dur="770" decel="100000"/>
                                        <p:tgtEl>
                                          <p:spTgt spid="7"/>
                                        </p:tgtEl>
                                      </p:cBhvr>
                                      <p:from x="10000" y="10000"/>
                                      <p:to x="200000" y="450000"/>
                                    </p:animScale>
                                    <p:animScale>
                                      <p:cBhvr>
                                        <p:cTn id="9" dur="1230" accel="100000" fill="hold">
                                          <p:stCondLst>
                                            <p:cond delay="770"/>
                                          </p:stCondLst>
                                        </p:cTn>
                                        <p:tgtEl>
                                          <p:spTgt spid="7"/>
                                        </p:tgtEl>
                                      </p:cBhvr>
                                      <p:from x="200000" y="450000"/>
                                      <p:to x="100000" y="100000"/>
                                    </p:animScale>
                                    <p:set>
                                      <p:cBhvr>
                                        <p:cTn id="10" dur="770" fill="hold"/>
                                        <p:tgtEl>
                                          <p:spTgt spid="7"/>
                                        </p:tgtEl>
                                        <p:attrNameLst>
                                          <p:attrName>ppt_x</p:attrName>
                                        </p:attrNameLst>
                                      </p:cBhvr>
                                      <p:to>
                                        <p:strVal val="(0.5)"/>
                                      </p:to>
                                    </p:set>
                                    <p:anim from="(0.5)" to="(#ppt_x)" calcmode="lin" valueType="num">
                                      <p:cBhvr>
                                        <p:cTn id="11" dur="1230" accel="100000" fill="hold">
                                          <p:stCondLst>
                                            <p:cond delay="770"/>
                                          </p:stCondLst>
                                        </p:cTn>
                                        <p:tgtEl>
                                          <p:spTgt spid="7"/>
                                        </p:tgtEl>
                                        <p:attrNameLst>
                                          <p:attrName>ppt_x</p:attrName>
                                        </p:attrNameLst>
                                      </p:cBhvr>
                                    </p:anim>
                                    <p:set>
                                      <p:cBhvr>
                                        <p:cTn id="12" dur="770" fill="hold"/>
                                        <p:tgtEl>
                                          <p:spTgt spid="7"/>
                                        </p:tgtEl>
                                        <p:attrNameLst>
                                          <p:attrName>ppt_y</p:attrName>
                                        </p:attrNameLst>
                                      </p:cBhvr>
                                      <p:to>
                                        <p:strVal val="(#ppt_y+0.4)"/>
                                      </p:to>
                                    </p:set>
                                    <p:anim from="(#ppt_y+0.4)" to="(#ppt_y)" calcmode="lin" valueType="num">
                                      <p:cBhvr>
                                        <p:cTn id="13" dur="1230" accel="100000" fill="hold">
                                          <p:stCondLst>
                                            <p:cond delay="770"/>
                                          </p:stCondLst>
                                        </p:cTn>
                                        <p:tgtEl>
                                          <p:spTgt spid="7"/>
                                        </p:tgtEl>
                                        <p:attrNameLst>
                                          <p:attrName>ppt_y</p:attrName>
                                        </p:attrNameLst>
                                      </p:cBhvr>
                                    </p:anim>
                                  </p:childTnLst>
                                </p:cTn>
                              </p:par>
                            </p:childTnLst>
                          </p:cTn>
                        </p:par>
                        <p:par>
                          <p:cTn id="14" fill="hold" nodeType="afterGroup">
                            <p:stCondLst>
                              <p:cond delay="2000"/>
                            </p:stCondLst>
                            <p:childTnLst>
                              <p:par>
                                <p:cTn id="15" presetID="35" presetClass="emph" presetSubtype="0" repeatCount="2000" fill="hold" grpId="1" nodeType="afterEffect">
                                  <p:stCondLst>
                                    <p:cond delay="500"/>
                                  </p:stCondLst>
                                  <p:childTnLst>
                                    <p:anim calcmode="discrete" valueType="str">
                                      <p:cBhvr>
                                        <p:cTn id="1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8"/>
                                        </p:tgtEl>
                                        <p:attrNameLst>
                                          <p:attrName>style.visibility</p:attrName>
                                        </p:attrNameLst>
                                      </p:cBhvr>
                                      <p:to>
                                        <p:strVal val="visible"/>
                                      </p:to>
                                    </p:set>
                                    <p:anim calcmode="discrete" valueType="clr">
                                      <p:cBhvr override="childStyle">
                                        <p:cTn id="21"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8"/>
                                        </p:tgtEl>
                                        <p:attrNameLst>
                                          <p:attrName>fillcolor</p:attrName>
                                        </p:attrNameLst>
                                      </p:cBhvr>
                                      <p:tavLst>
                                        <p:tav tm="0">
                                          <p:val>
                                            <p:clrVal>
                                              <a:schemeClr val="accent2"/>
                                            </p:clrVal>
                                          </p:val>
                                        </p:tav>
                                        <p:tav tm="50000">
                                          <p:val>
                                            <p:clrVal>
                                              <a:schemeClr val="hlink"/>
                                            </p:clrVal>
                                          </p:val>
                                        </p:tav>
                                      </p:tavLst>
                                    </p:anim>
                                    <p:set>
                                      <p:cBhvr>
                                        <p:cTn id="23" dur="80"/>
                                        <p:tgtEl>
                                          <p:spTgt spid="8"/>
                                        </p:tgtEl>
                                        <p:attrNameLst>
                                          <p:attrName>fill.type</p:attrName>
                                        </p:attrNameLst>
                                      </p:cBhvr>
                                      <p:to>
                                        <p:strVal val="solid"/>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078"/>
                                        </p:tgtEl>
                                        <p:attrNameLst>
                                          <p:attrName>style.visibility</p:attrName>
                                        </p:attrNameLst>
                                      </p:cBhvr>
                                      <p:to>
                                        <p:strVal val="visible"/>
                                      </p:to>
                                    </p:set>
                                    <p:anim calcmode="lin" valueType="num">
                                      <p:cBhvr additive="base">
                                        <p:cTn id="28" dur="1000" fill="hold"/>
                                        <p:tgtEl>
                                          <p:spTgt spid="3078"/>
                                        </p:tgtEl>
                                        <p:attrNameLst>
                                          <p:attrName>ppt_x</p:attrName>
                                        </p:attrNameLst>
                                      </p:cBhvr>
                                      <p:tavLst>
                                        <p:tav tm="0">
                                          <p:val>
                                            <p:strVal val="#ppt_x"/>
                                          </p:val>
                                        </p:tav>
                                        <p:tav tm="100000">
                                          <p:val>
                                            <p:strVal val="#ppt_x"/>
                                          </p:val>
                                        </p:tav>
                                      </p:tavLst>
                                    </p:anim>
                                    <p:anim calcmode="lin" valueType="num">
                                      <p:cBhvr additive="base">
                                        <p:cTn id="29" dur="1000" fill="hold"/>
                                        <p:tgtEl>
                                          <p:spTgt spid="30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animBg="1"/>
      <p:bldP spid="7" grpId="0"/>
      <p:bldP spid="7" grpId="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descr="HowardCarter H&amp;S.jpg">
            <a:extLst>
              <a:ext uri="{FF2B5EF4-FFF2-40B4-BE49-F238E27FC236}">
                <a16:creationId xmlns:a16="http://schemas.microsoft.com/office/drawing/2014/main" id="{9D127D08-1773-4AE7-8B8C-998284861C50}"/>
              </a:ext>
            </a:extLst>
          </p:cNvPr>
          <p:cNvPicPr>
            <a:picLocks noChangeAspect="1"/>
          </p:cNvPicPr>
          <p:nvPr/>
        </p:nvPicPr>
        <p:blipFill>
          <a:blip r:embed="rId2">
            <a:extLst>
              <a:ext uri="{28A0092B-C50C-407E-A947-70E740481C1C}">
                <a14:useLocalDpi xmlns:a14="http://schemas.microsoft.com/office/drawing/2010/main" val="0"/>
              </a:ext>
            </a:extLst>
          </a:blip>
          <a:srcRect l="18713" r="10179" b="39520"/>
          <a:stretch>
            <a:fillRect/>
          </a:stretch>
        </p:blipFill>
        <p:spPr bwMode="auto">
          <a:xfrm>
            <a:off x="7451725" y="5157788"/>
            <a:ext cx="1368425"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Callout 2">
            <a:extLst>
              <a:ext uri="{FF2B5EF4-FFF2-40B4-BE49-F238E27FC236}">
                <a16:creationId xmlns:a16="http://schemas.microsoft.com/office/drawing/2014/main" id="{3F0CE99C-097F-4988-8FE9-D6ED0FE37BDA}"/>
              </a:ext>
            </a:extLst>
          </p:cNvPr>
          <p:cNvSpPr/>
          <p:nvPr/>
        </p:nvSpPr>
        <p:spPr>
          <a:xfrm>
            <a:off x="2555875" y="3068638"/>
            <a:ext cx="5976938" cy="2160587"/>
          </a:xfrm>
          <a:prstGeom prst="wedgeEllipseCallout">
            <a:avLst>
              <a:gd name="adj1" fmla="val 39689"/>
              <a:gd name="adj2" fmla="val 8347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GB" sz="2400" dirty="0">
                <a:solidFill>
                  <a:schemeClr val="tx1"/>
                </a:solidFill>
                <a:latin typeface="Comic Sans MS" pitchFamily="66" charset="0"/>
              </a:rPr>
              <a:t>Not so fast Clever Clogs! The Ancient Egyptian word for king was not </a:t>
            </a:r>
            <a:r>
              <a:rPr lang="en-GB" sz="2400" dirty="0">
                <a:solidFill>
                  <a:srgbClr val="FF0000"/>
                </a:solidFill>
                <a:latin typeface="Comic Sans MS" pitchFamily="66" charset="0"/>
              </a:rPr>
              <a:t>pharaoh</a:t>
            </a:r>
            <a:r>
              <a:rPr lang="en-GB" sz="2400" dirty="0">
                <a:solidFill>
                  <a:schemeClr val="tx1"/>
                </a:solidFill>
                <a:latin typeface="Comic Sans MS" pitchFamily="66" charset="0"/>
              </a:rPr>
              <a:t> at all. It was: </a:t>
            </a:r>
            <a:r>
              <a:rPr lang="en-GB" sz="2400" b="1" dirty="0" err="1">
                <a:solidFill>
                  <a:srgbClr val="0070C0"/>
                </a:solidFill>
                <a:latin typeface="Comic Sans MS" pitchFamily="66" charset="0"/>
              </a:rPr>
              <a:t>Nisu</a:t>
            </a:r>
            <a:r>
              <a:rPr lang="en-GB" sz="2400" dirty="0">
                <a:solidFill>
                  <a:srgbClr val="0070C0"/>
                </a:solidFill>
                <a:latin typeface="Comic Sans MS" pitchFamily="66" charset="0"/>
              </a:rPr>
              <a:t>.</a:t>
            </a:r>
          </a:p>
        </p:txBody>
      </p:sp>
      <p:sp>
        <p:nvSpPr>
          <p:cNvPr id="6" name="TextBox 5">
            <a:extLst>
              <a:ext uri="{FF2B5EF4-FFF2-40B4-BE49-F238E27FC236}">
                <a16:creationId xmlns:a16="http://schemas.microsoft.com/office/drawing/2014/main" id="{F4864114-D16A-4DBB-B628-B9C3FB692D29}"/>
              </a:ext>
            </a:extLst>
          </p:cNvPr>
          <p:cNvSpPr txBox="1">
            <a:spLocks noChangeArrowheads="1"/>
          </p:cNvSpPr>
          <p:nvPr/>
        </p:nvSpPr>
        <p:spPr bwMode="auto">
          <a:xfrm>
            <a:off x="539750" y="836613"/>
            <a:ext cx="69850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400">
                <a:latin typeface="Comic Sans MS" panose="030F0702030302020204" pitchFamily="66" charset="0"/>
              </a:rPr>
              <a:t>The word </a:t>
            </a:r>
            <a:r>
              <a:rPr lang="en-GB" altLang="en-US" sz="2400">
                <a:solidFill>
                  <a:srgbClr val="FF0000"/>
                </a:solidFill>
                <a:latin typeface="Comic Sans MS" panose="030F0702030302020204" pitchFamily="66" charset="0"/>
              </a:rPr>
              <a:t>pharaoh</a:t>
            </a:r>
            <a:r>
              <a:rPr lang="en-GB" altLang="en-US" sz="2400">
                <a:latin typeface="Comic Sans MS" panose="030F0702030302020204" pitchFamily="66" charset="0"/>
              </a:rPr>
              <a:t> comes from </a:t>
            </a:r>
            <a:r>
              <a:rPr lang="en-GB" altLang="en-US" sz="2800" b="1">
                <a:solidFill>
                  <a:srgbClr val="0070C0"/>
                </a:solidFill>
                <a:latin typeface="Comic Sans MS" panose="030F0702030302020204" pitchFamily="66" charset="0"/>
              </a:rPr>
              <a:t>‘per-aa’</a:t>
            </a:r>
            <a:r>
              <a:rPr lang="en-GB" altLang="en-US" sz="2800" b="1">
                <a:latin typeface="Comic Sans MS" panose="030F0702030302020204" pitchFamily="66" charset="0"/>
              </a:rPr>
              <a:t> </a:t>
            </a:r>
            <a:r>
              <a:rPr lang="en-GB" altLang="en-US" sz="2400">
                <a:latin typeface="Comic Sans MS" panose="030F0702030302020204" pitchFamily="66" charset="0"/>
              </a:rPr>
              <a:t>which means ‘great house’ or ‘palace’. The Hebrews and the Greeks heard it wrong and started calling the Egyptian kings: </a:t>
            </a:r>
            <a:r>
              <a:rPr lang="en-GB" altLang="en-US" b="1">
                <a:solidFill>
                  <a:srgbClr val="FF0000"/>
                </a:solidFill>
                <a:latin typeface="Comic Sans MS" panose="030F0702030302020204" pitchFamily="66" charset="0"/>
              </a:rPr>
              <a:t>Pharaoh</a:t>
            </a:r>
            <a:r>
              <a:rPr lang="en-GB" altLang="en-US" b="1">
                <a:latin typeface="Comic Sans MS" panose="030F0702030302020204" pitchFamily="66" charset="0"/>
              </a:rPr>
              <a:t>.</a:t>
            </a:r>
          </a:p>
        </p:txBody>
      </p:sp>
      <p:sp>
        <p:nvSpPr>
          <p:cNvPr id="7" name="TextBox 6">
            <a:extLst>
              <a:ext uri="{FF2B5EF4-FFF2-40B4-BE49-F238E27FC236}">
                <a16:creationId xmlns:a16="http://schemas.microsoft.com/office/drawing/2014/main" id="{5204431F-BAA3-4E36-9FBB-558FE8FD6388}"/>
              </a:ext>
            </a:extLst>
          </p:cNvPr>
          <p:cNvSpPr txBox="1">
            <a:spLocks noChangeArrowheads="1"/>
          </p:cNvSpPr>
          <p:nvPr/>
        </p:nvSpPr>
        <p:spPr bwMode="auto">
          <a:xfrm>
            <a:off x="468313" y="5157788"/>
            <a:ext cx="3455987"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400">
                <a:latin typeface="Comic Sans MS" panose="030F0702030302020204" pitchFamily="66" charset="0"/>
              </a:rPr>
              <a:t>Somehow the name </a:t>
            </a:r>
            <a:r>
              <a:rPr lang="en-GB" altLang="en-US" sz="2400" b="1">
                <a:solidFill>
                  <a:srgbClr val="FF0000"/>
                </a:solidFill>
                <a:latin typeface="Comic Sans MS" panose="030F0702030302020204" pitchFamily="66" charset="0"/>
              </a:rPr>
              <a:t>Pharaoh</a:t>
            </a:r>
            <a:r>
              <a:rPr lang="en-GB" altLang="en-US" sz="2400">
                <a:latin typeface="Comic Sans MS" panose="030F0702030302020204" pitchFamily="66" charset="0"/>
              </a:rPr>
              <a:t> stuck - and in the end, everyone called them that!!!</a:t>
            </a:r>
          </a:p>
        </p:txBody>
      </p:sp>
      <p:pic>
        <p:nvPicPr>
          <p:cNvPr id="15365" name="Picture 7" descr="camel">
            <a:extLst>
              <a:ext uri="{FF2B5EF4-FFF2-40B4-BE49-F238E27FC236}">
                <a16:creationId xmlns:a16="http://schemas.microsoft.com/office/drawing/2014/main" id="{F6746D11-4698-4D93-88C9-DBA37899DD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924175"/>
            <a:ext cx="1819275" cy="136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7" presetClass="entr" presetSubtype="0" fill="hold" nodeType="clickEffect">
                                  <p:stCondLst>
                                    <p:cond delay="0"/>
                                  </p:stCondLst>
                                  <p:iterate type="lt">
                                    <p:tmPct val="50000"/>
                                  </p:iterate>
                                  <p:childTnLst>
                                    <p:set>
                                      <p:cBhvr>
                                        <p:cTn id="12"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13"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6">
                                            <p:txEl>
                                              <p:pRg st="0" end="0"/>
                                            </p:txEl>
                                          </p:spTgt>
                                        </p:tgtEl>
                                        <p:attrNameLst>
                                          <p:attrName>fill.type</p:attrName>
                                        </p:attrNameLst>
                                      </p:cBhvr>
                                      <p:to>
                                        <p:strVal val="solid"/>
                                      </p:to>
                                    </p:set>
                                  </p:childTnLst>
                                </p:cTn>
                              </p:par>
                            </p:childTnLst>
                          </p:cTn>
                        </p:par>
                        <p:par>
                          <p:cTn id="16" fill="hold" nodeType="afterGroup">
                            <p:stCondLst>
                              <p:cond delay="5640"/>
                            </p:stCondLst>
                            <p:childTnLst>
                              <p:par>
                                <p:cTn id="17" presetID="27" presetClass="entr" presetSubtype="0" fill="hold" grpId="0" nodeType="afterEffect">
                                  <p:stCondLst>
                                    <p:cond delay="2000"/>
                                  </p:stCondLst>
                                  <p:iterate type="lt">
                                    <p:tmPct val="50000"/>
                                  </p:iterate>
                                  <p:childTnLst>
                                    <p:set>
                                      <p:cBhvr>
                                        <p:cTn id="18" dur="1" fill="hold">
                                          <p:stCondLst>
                                            <p:cond delay="0"/>
                                          </p:stCondLst>
                                        </p:cTn>
                                        <p:tgtEl>
                                          <p:spTgt spid="7"/>
                                        </p:tgtEl>
                                        <p:attrNameLst>
                                          <p:attrName>style.visibility</p:attrName>
                                        </p:attrNameLst>
                                      </p:cBhvr>
                                      <p:to>
                                        <p:strVal val="visible"/>
                                      </p:to>
                                    </p:set>
                                    <p:anim calcmode="discrete" valueType="clr">
                                      <p:cBhvr override="childStyle">
                                        <p:cTn id="19"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
                                        </p:tgtEl>
                                        <p:attrNameLst>
                                          <p:attrName>fillcolor</p:attrName>
                                        </p:attrNameLst>
                                      </p:cBhvr>
                                      <p:tavLst>
                                        <p:tav tm="0">
                                          <p:val>
                                            <p:clrVal>
                                              <a:schemeClr val="accent2"/>
                                            </p:clrVal>
                                          </p:val>
                                        </p:tav>
                                        <p:tav tm="50000">
                                          <p:val>
                                            <p:clrVal>
                                              <a:schemeClr val="hlink"/>
                                            </p:clrVal>
                                          </p:val>
                                        </p:tav>
                                      </p:tavLst>
                                    </p:anim>
                                    <p:set>
                                      <p:cBhvr>
                                        <p:cTn id="21"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1">
            <a:extLst>
              <a:ext uri="{FF2B5EF4-FFF2-40B4-BE49-F238E27FC236}">
                <a16:creationId xmlns:a16="http://schemas.microsoft.com/office/drawing/2014/main" id="{1EE251DB-3ACA-45AC-B14D-D22291C497A6}"/>
              </a:ext>
            </a:extLst>
          </p:cNvPr>
          <p:cNvSpPr txBox="1">
            <a:spLocks noChangeArrowheads="1"/>
          </p:cNvSpPr>
          <p:nvPr/>
        </p:nvSpPr>
        <p:spPr bwMode="auto">
          <a:xfrm>
            <a:off x="468313" y="260350"/>
            <a:ext cx="7991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800" b="1">
                <a:latin typeface="Comic Sans MS" panose="030F0702030302020204" pitchFamily="66" charset="0"/>
              </a:rPr>
              <a:t>Why were the Pharaohs so powerful?</a:t>
            </a:r>
          </a:p>
        </p:txBody>
      </p:sp>
      <p:pic>
        <p:nvPicPr>
          <p:cNvPr id="16386" name="Picture 2" descr="Pharaoh Powerful.jpg">
            <a:extLst>
              <a:ext uri="{FF2B5EF4-FFF2-40B4-BE49-F238E27FC236}">
                <a16:creationId xmlns:a16="http://schemas.microsoft.com/office/drawing/2014/main" id="{5C3BD53D-6818-4537-82AD-5E6AD8E451C9}"/>
              </a:ext>
            </a:extLst>
          </p:cNvPr>
          <p:cNvPicPr>
            <a:picLocks noChangeAspect="1"/>
          </p:cNvPicPr>
          <p:nvPr/>
        </p:nvPicPr>
        <p:blipFill>
          <a:blip r:embed="rId2">
            <a:extLst>
              <a:ext uri="{28A0092B-C50C-407E-A947-70E740481C1C}">
                <a14:useLocalDpi xmlns:a14="http://schemas.microsoft.com/office/drawing/2010/main" val="0"/>
              </a:ext>
            </a:extLst>
          </a:blip>
          <a:srcRect l="20441" t="9583" r="20792"/>
          <a:stretch>
            <a:fillRect/>
          </a:stretch>
        </p:blipFill>
        <p:spPr bwMode="auto">
          <a:xfrm>
            <a:off x="5940425" y="1196975"/>
            <a:ext cx="2786063"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3F10FD65-B5E6-4A4A-B037-3AFC8D9D1958}"/>
              </a:ext>
            </a:extLst>
          </p:cNvPr>
          <p:cNvSpPr txBox="1">
            <a:spLocks noChangeArrowheads="1"/>
          </p:cNvSpPr>
          <p:nvPr/>
        </p:nvSpPr>
        <p:spPr bwMode="auto">
          <a:xfrm>
            <a:off x="179388" y="1052513"/>
            <a:ext cx="58324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2200">
                <a:latin typeface="Comic Sans MS" panose="030F0702030302020204" pitchFamily="66" charset="0"/>
              </a:rPr>
              <a:t>The </a:t>
            </a:r>
            <a:r>
              <a:rPr lang="en-GB" altLang="en-US" sz="2200">
                <a:solidFill>
                  <a:srgbClr val="FF0000"/>
                </a:solidFill>
                <a:latin typeface="Comic Sans MS" panose="030F0702030302020204" pitchFamily="66" charset="0"/>
              </a:rPr>
              <a:t>pharaohs</a:t>
            </a:r>
            <a:r>
              <a:rPr lang="en-GB" altLang="en-US" sz="2200">
                <a:latin typeface="Comic Sans MS" panose="030F0702030302020204" pitchFamily="66" charset="0"/>
              </a:rPr>
              <a:t> ruled Egypt for 3000 years. </a:t>
            </a:r>
          </a:p>
        </p:txBody>
      </p:sp>
      <p:pic>
        <p:nvPicPr>
          <p:cNvPr id="16388" name="Picture 4" descr="HowardCarter H&amp;S.jpg">
            <a:extLst>
              <a:ext uri="{FF2B5EF4-FFF2-40B4-BE49-F238E27FC236}">
                <a16:creationId xmlns:a16="http://schemas.microsoft.com/office/drawing/2014/main" id="{0E7909E7-F3B2-45AA-8D4A-19D7940B04D3}"/>
              </a:ext>
            </a:extLst>
          </p:cNvPr>
          <p:cNvPicPr>
            <a:picLocks noChangeAspect="1"/>
          </p:cNvPicPr>
          <p:nvPr/>
        </p:nvPicPr>
        <p:blipFill>
          <a:blip r:embed="rId3">
            <a:extLst>
              <a:ext uri="{28A0092B-C50C-407E-A947-70E740481C1C}">
                <a14:useLocalDpi xmlns:a14="http://schemas.microsoft.com/office/drawing/2010/main" val="0"/>
              </a:ext>
            </a:extLst>
          </a:blip>
          <a:srcRect l="18713" r="10179" b="39520"/>
          <a:stretch>
            <a:fillRect/>
          </a:stretch>
        </p:blipFill>
        <p:spPr bwMode="auto">
          <a:xfrm>
            <a:off x="7596188" y="5440363"/>
            <a:ext cx="11525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Callout 5">
            <a:extLst>
              <a:ext uri="{FF2B5EF4-FFF2-40B4-BE49-F238E27FC236}">
                <a16:creationId xmlns:a16="http://schemas.microsoft.com/office/drawing/2014/main" id="{4E7D4596-295C-4870-ADE8-2545F385337D}"/>
              </a:ext>
            </a:extLst>
          </p:cNvPr>
          <p:cNvSpPr/>
          <p:nvPr/>
        </p:nvSpPr>
        <p:spPr>
          <a:xfrm>
            <a:off x="3203575" y="5157788"/>
            <a:ext cx="4032250" cy="1511300"/>
          </a:xfrm>
          <a:prstGeom prst="wedgeEllipseCallout">
            <a:avLst>
              <a:gd name="adj1" fmla="val 68842"/>
              <a:gd name="adj2" fmla="val 1774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000" dirty="0">
                <a:solidFill>
                  <a:schemeClr val="tx1"/>
                </a:solidFill>
                <a:latin typeface="Comic Sans MS" pitchFamily="66" charset="0"/>
              </a:rPr>
              <a:t>In our country, it’s like being ruled by the pharaohs from before Roman times until now. </a:t>
            </a:r>
          </a:p>
        </p:txBody>
      </p:sp>
      <p:sp>
        <p:nvSpPr>
          <p:cNvPr id="7" name="TextBox 6">
            <a:extLst>
              <a:ext uri="{FF2B5EF4-FFF2-40B4-BE49-F238E27FC236}">
                <a16:creationId xmlns:a16="http://schemas.microsoft.com/office/drawing/2014/main" id="{AAE36644-E8D1-4094-A348-DC7FD6DCAF3B}"/>
              </a:ext>
            </a:extLst>
          </p:cNvPr>
          <p:cNvSpPr txBox="1">
            <a:spLocks noChangeArrowheads="1"/>
          </p:cNvSpPr>
          <p:nvPr/>
        </p:nvSpPr>
        <p:spPr bwMode="auto">
          <a:xfrm>
            <a:off x="179388" y="1628775"/>
            <a:ext cx="504031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2200">
                <a:latin typeface="Comic Sans MS" panose="030F0702030302020204" pitchFamily="66" charset="0"/>
              </a:rPr>
              <a:t>The Ancient Egyptians believed that each </a:t>
            </a:r>
            <a:r>
              <a:rPr lang="en-GB" altLang="en-US" sz="2200">
                <a:solidFill>
                  <a:srgbClr val="FF0000"/>
                </a:solidFill>
                <a:latin typeface="Comic Sans MS" panose="030F0702030302020204" pitchFamily="66" charset="0"/>
              </a:rPr>
              <a:t>pharaoh</a:t>
            </a:r>
            <a:r>
              <a:rPr lang="en-GB" altLang="en-US" sz="2200">
                <a:latin typeface="Comic Sans MS" panose="030F0702030302020204" pitchFamily="66" charset="0"/>
              </a:rPr>
              <a:t> became Horus, son of Ra – a god on earth.  </a:t>
            </a:r>
          </a:p>
        </p:txBody>
      </p:sp>
      <p:sp>
        <p:nvSpPr>
          <p:cNvPr id="8" name="TextBox 7">
            <a:extLst>
              <a:ext uri="{FF2B5EF4-FFF2-40B4-BE49-F238E27FC236}">
                <a16:creationId xmlns:a16="http://schemas.microsoft.com/office/drawing/2014/main" id="{F27D250D-72C0-40D3-BBC3-0F0C371F967D}"/>
              </a:ext>
            </a:extLst>
          </p:cNvPr>
          <p:cNvSpPr txBox="1">
            <a:spLocks noChangeArrowheads="1"/>
          </p:cNvSpPr>
          <p:nvPr/>
        </p:nvSpPr>
        <p:spPr bwMode="auto">
          <a:xfrm>
            <a:off x="179388" y="2852738"/>
            <a:ext cx="489743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2200">
                <a:latin typeface="Comic Sans MS" panose="030F0702030302020204" pitchFamily="66" charset="0"/>
              </a:rPr>
              <a:t>Because the </a:t>
            </a:r>
            <a:r>
              <a:rPr lang="en-GB" altLang="en-US" sz="2200">
                <a:solidFill>
                  <a:srgbClr val="FF0000"/>
                </a:solidFill>
                <a:latin typeface="Comic Sans MS" panose="030F0702030302020204" pitchFamily="66" charset="0"/>
              </a:rPr>
              <a:t>pharaoh</a:t>
            </a:r>
            <a:r>
              <a:rPr lang="en-GB" altLang="en-US" sz="2200">
                <a:latin typeface="Comic Sans MS" panose="030F0702030302020204" pitchFamily="66" charset="0"/>
              </a:rPr>
              <a:t> was considered to be a god he or she was the only one allowed to ask the gods for help.</a:t>
            </a:r>
          </a:p>
        </p:txBody>
      </p:sp>
      <p:sp>
        <p:nvSpPr>
          <p:cNvPr id="9" name="TextBox 8">
            <a:extLst>
              <a:ext uri="{FF2B5EF4-FFF2-40B4-BE49-F238E27FC236}">
                <a16:creationId xmlns:a16="http://schemas.microsoft.com/office/drawing/2014/main" id="{73F32F66-CEB9-4366-811F-11869CC65771}"/>
              </a:ext>
            </a:extLst>
          </p:cNvPr>
          <p:cNvSpPr txBox="1">
            <a:spLocks noChangeArrowheads="1"/>
          </p:cNvSpPr>
          <p:nvPr/>
        </p:nvSpPr>
        <p:spPr bwMode="auto">
          <a:xfrm>
            <a:off x="369888" y="4398963"/>
            <a:ext cx="5256212" cy="830262"/>
          </a:xfrm>
          <a:prstGeom prst="rect">
            <a:avLst/>
          </a:prstGeom>
          <a:noFill/>
          <a:ln w="444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400">
                <a:latin typeface="Comic Sans MS" panose="030F0702030302020204" pitchFamily="66" charset="0"/>
              </a:rPr>
              <a:t>THAT’S WHAT MADE THE PHARAOHS SO POWERFUL!!!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par>
                          <p:cTn id="10" fill="hold" nodeType="afterGroup">
                            <p:stCondLst>
                              <p:cond delay="1400"/>
                            </p:stCondLst>
                            <p:childTnLst>
                              <p:par>
                                <p:cTn id="11" presetID="2" presetClass="entr" presetSubtype="4" fill="hold" grpId="0" nodeType="afterEffect">
                                  <p:stCondLst>
                                    <p:cond delay="5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fill="hold"/>
                                        <p:tgtEl>
                                          <p:spTgt spid="6"/>
                                        </p:tgtEl>
                                        <p:attrNameLst>
                                          <p:attrName>ppt_x</p:attrName>
                                        </p:attrNameLst>
                                      </p:cBhvr>
                                      <p:tavLst>
                                        <p:tav tm="0">
                                          <p:val>
                                            <p:strVal val="#ppt_x"/>
                                          </p:val>
                                        </p:tav>
                                        <p:tav tm="100000">
                                          <p:val>
                                            <p:strVal val="#ppt_x"/>
                                          </p:val>
                                        </p:tav>
                                      </p:tavLst>
                                    </p:anim>
                                    <p:anim calcmode="lin" valueType="num">
                                      <p:cBhvr additive="base">
                                        <p:cTn id="14"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7"/>
                                        </p:tgtEl>
                                        <p:attrNameLst>
                                          <p:attrName>style.visibility</p:attrName>
                                        </p:attrNameLst>
                                      </p:cBhvr>
                                      <p:to>
                                        <p:strVal val="visible"/>
                                      </p:to>
                                    </p:set>
                                    <p:anim calcmode="discrete" valueType="clr">
                                      <p:cBhvr override="childStyle">
                                        <p:cTn id="19"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
                                        </p:tgtEl>
                                        <p:attrNameLst>
                                          <p:attrName>fillcolor</p:attrName>
                                        </p:attrNameLst>
                                      </p:cBhvr>
                                      <p:tavLst>
                                        <p:tav tm="0">
                                          <p:val>
                                            <p:clrVal>
                                              <a:schemeClr val="accent2"/>
                                            </p:clrVal>
                                          </p:val>
                                        </p:tav>
                                        <p:tav tm="50000">
                                          <p:val>
                                            <p:clrVal>
                                              <a:schemeClr val="hlink"/>
                                            </p:clrVal>
                                          </p:val>
                                        </p:tav>
                                      </p:tavLst>
                                    </p:anim>
                                    <p:set>
                                      <p:cBhvr>
                                        <p:cTn id="21" dur="80"/>
                                        <p:tgtEl>
                                          <p:spTgt spid="7"/>
                                        </p:tgtEl>
                                        <p:attrNameLst>
                                          <p:attrName>fill.type</p:attrName>
                                        </p:attrNameLst>
                                      </p:cBhvr>
                                      <p:to>
                                        <p:strVal val="solid"/>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8"/>
                                        </p:tgtEl>
                                        <p:attrNameLst>
                                          <p:attrName>style.visibility</p:attrName>
                                        </p:attrNameLst>
                                      </p:cBhvr>
                                      <p:to>
                                        <p:strVal val="visible"/>
                                      </p:to>
                                    </p:set>
                                    <p:anim calcmode="discrete" valueType="clr">
                                      <p:cBhvr override="childStyle">
                                        <p:cTn id="26"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8"/>
                                        </p:tgtEl>
                                        <p:attrNameLst>
                                          <p:attrName>fillcolor</p:attrName>
                                        </p:attrNameLst>
                                      </p:cBhvr>
                                      <p:tavLst>
                                        <p:tav tm="0">
                                          <p:val>
                                            <p:clrVal>
                                              <a:schemeClr val="accent2"/>
                                            </p:clrVal>
                                          </p:val>
                                        </p:tav>
                                        <p:tav tm="50000">
                                          <p:val>
                                            <p:clrVal>
                                              <a:schemeClr val="hlink"/>
                                            </p:clrVal>
                                          </p:val>
                                        </p:tav>
                                      </p:tavLst>
                                    </p:anim>
                                    <p:set>
                                      <p:cBhvr>
                                        <p:cTn id="28" dur="80"/>
                                        <p:tgtEl>
                                          <p:spTgt spid="8"/>
                                        </p:tgtEl>
                                        <p:attrNameLst>
                                          <p:attrName>fill.type</p:attrName>
                                        </p:attrNameLst>
                                      </p:cBhvr>
                                      <p:to>
                                        <p:strVal val="solid"/>
                                      </p:to>
                                    </p:set>
                                  </p:childTnLst>
                                </p:cTn>
                              </p:par>
                            </p:childTnLst>
                          </p:cTn>
                        </p:par>
                        <p:par>
                          <p:cTn id="29" fill="hold" nodeType="afterGroup">
                            <p:stCondLst>
                              <p:cond delay="3440"/>
                            </p:stCondLst>
                            <p:childTnLst>
                              <p:par>
                                <p:cTn id="30" presetID="26" presetClass="entr" presetSubtype="0" fill="hold" grpId="0" nodeType="afterEffect">
                                  <p:stCondLst>
                                    <p:cond delay="200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80">
                                          <p:stCondLst>
                                            <p:cond delay="0"/>
                                          </p:stCondLst>
                                        </p:cTn>
                                        <p:tgtEl>
                                          <p:spTgt spid="9"/>
                                        </p:tgtEl>
                                      </p:cBhvr>
                                    </p:animEffect>
                                    <p:anim calcmode="lin" valueType="num">
                                      <p:cBhvr>
                                        <p:cTn id="3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8" dur="26">
                                          <p:stCondLst>
                                            <p:cond delay="650"/>
                                          </p:stCondLst>
                                        </p:cTn>
                                        <p:tgtEl>
                                          <p:spTgt spid="9"/>
                                        </p:tgtEl>
                                      </p:cBhvr>
                                      <p:to x="100000" y="60000"/>
                                    </p:animScale>
                                    <p:animScale>
                                      <p:cBhvr>
                                        <p:cTn id="39" dur="166" decel="50000">
                                          <p:stCondLst>
                                            <p:cond delay="676"/>
                                          </p:stCondLst>
                                        </p:cTn>
                                        <p:tgtEl>
                                          <p:spTgt spid="9"/>
                                        </p:tgtEl>
                                      </p:cBhvr>
                                      <p:to x="100000" y="100000"/>
                                    </p:animScale>
                                    <p:animScale>
                                      <p:cBhvr>
                                        <p:cTn id="40" dur="26">
                                          <p:stCondLst>
                                            <p:cond delay="1312"/>
                                          </p:stCondLst>
                                        </p:cTn>
                                        <p:tgtEl>
                                          <p:spTgt spid="9"/>
                                        </p:tgtEl>
                                      </p:cBhvr>
                                      <p:to x="100000" y="80000"/>
                                    </p:animScale>
                                    <p:animScale>
                                      <p:cBhvr>
                                        <p:cTn id="41" dur="166" decel="50000">
                                          <p:stCondLst>
                                            <p:cond delay="1338"/>
                                          </p:stCondLst>
                                        </p:cTn>
                                        <p:tgtEl>
                                          <p:spTgt spid="9"/>
                                        </p:tgtEl>
                                      </p:cBhvr>
                                      <p:to x="100000" y="100000"/>
                                    </p:animScale>
                                    <p:animScale>
                                      <p:cBhvr>
                                        <p:cTn id="42" dur="26">
                                          <p:stCondLst>
                                            <p:cond delay="1642"/>
                                          </p:stCondLst>
                                        </p:cTn>
                                        <p:tgtEl>
                                          <p:spTgt spid="9"/>
                                        </p:tgtEl>
                                      </p:cBhvr>
                                      <p:to x="100000" y="90000"/>
                                    </p:animScale>
                                    <p:animScale>
                                      <p:cBhvr>
                                        <p:cTn id="43" dur="166" decel="50000">
                                          <p:stCondLst>
                                            <p:cond delay="1668"/>
                                          </p:stCondLst>
                                        </p:cTn>
                                        <p:tgtEl>
                                          <p:spTgt spid="9"/>
                                        </p:tgtEl>
                                      </p:cBhvr>
                                      <p:to x="100000" y="100000"/>
                                    </p:animScale>
                                    <p:animScale>
                                      <p:cBhvr>
                                        <p:cTn id="44" dur="26">
                                          <p:stCondLst>
                                            <p:cond delay="1808"/>
                                          </p:stCondLst>
                                        </p:cTn>
                                        <p:tgtEl>
                                          <p:spTgt spid="9"/>
                                        </p:tgtEl>
                                      </p:cBhvr>
                                      <p:to x="100000" y="95000"/>
                                    </p:animScale>
                                    <p:animScale>
                                      <p:cBhvr>
                                        <p:cTn id="45"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p:bldP spid="8"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hORUS PHARAOH.jpg">
            <a:extLst>
              <a:ext uri="{FF2B5EF4-FFF2-40B4-BE49-F238E27FC236}">
                <a16:creationId xmlns:a16="http://schemas.microsoft.com/office/drawing/2014/main" id="{E32BF6EB-8B86-44A9-9C2D-A71F6E5846B7}"/>
              </a:ext>
            </a:extLst>
          </p:cNvPr>
          <p:cNvPicPr>
            <a:picLocks noChangeAspect="1"/>
          </p:cNvPicPr>
          <p:nvPr/>
        </p:nvPicPr>
        <p:blipFill>
          <a:blip r:embed="rId2">
            <a:extLst>
              <a:ext uri="{28A0092B-C50C-407E-A947-70E740481C1C}">
                <a14:useLocalDpi xmlns:a14="http://schemas.microsoft.com/office/drawing/2010/main" val="0"/>
              </a:ext>
            </a:extLst>
          </a:blip>
          <a:srcRect l="25052" t="4642" r="27319"/>
          <a:stretch>
            <a:fillRect/>
          </a:stretch>
        </p:blipFill>
        <p:spPr bwMode="auto">
          <a:xfrm>
            <a:off x="395288" y="476250"/>
            <a:ext cx="3024187" cy="454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TextBox 2">
            <a:extLst>
              <a:ext uri="{FF2B5EF4-FFF2-40B4-BE49-F238E27FC236}">
                <a16:creationId xmlns:a16="http://schemas.microsoft.com/office/drawing/2014/main" id="{5438B0F7-3228-42AF-9661-1B94D16AD92D}"/>
              </a:ext>
            </a:extLst>
          </p:cNvPr>
          <p:cNvSpPr txBox="1">
            <a:spLocks noChangeArrowheads="1"/>
          </p:cNvSpPr>
          <p:nvPr/>
        </p:nvSpPr>
        <p:spPr bwMode="auto">
          <a:xfrm>
            <a:off x="395288" y="5157788"/>
            <a:ext cx="30241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400">
                <a:latin typeface="Comic Sans MS" panose="030F0702030302020204" pitchFamily="66" charset="0"/>
              </a:rPr>
              <a:t>Horus wearing the </a:t>
            </a:r>
            <a:r>
              <a:rPr lang="en-GB" altLang="en-US" sz="2400">
                <a:solidFill>
                  <a:srgbClr val="FF0000"/>
                </a:solidFill>
                <a:latin typeface="Comic Sans MS" panose="030F0702030302020204" pitchFamily="66" charset="0"/>
              </a:rPr>
              <a:t>pharaoh’s</a:t>
            </a:r>
            <a:r>
              <a:rPr lang="en-GB" altLang="en-US" sz="2400">
                <a:latin typeface="Comic Sans MS" panose="030F0702030302020204" pitchFamily="66" charset="0"/>
              </a:rPr>
              <a:t> crown</a:t>
            </a:r>
          </a:p>
        </p:txBody>
      </p:sp>
      <p:sp>
        <p:nvSpPr>
          <p:cNvPr id="4" name="TextBox 3">
            <a:extLst>
              <a:ext uri="{FF2B5EF4-FFF2-40B4-BE49-F238E27FC236}">
                <a16:creationId xmlns:a16="http://schemas.microsoft.com/office/drawing/2014/main" id="{31F12E27-A470-4B3F-B26A-1EB920A71469}"/>
              </a:ext>
            </a:extLst>
          </p:cNvPr>
          <p:cNvSpPr txBox="1">
            <a:spLocks noChangeArrowheads="1"/>
          </p:cNvSpPr>
          <p:nvPr/>
        </p:nvSpPr>
        <p:spPr bwMode="auto">
          <a:xfrm>
            <a:off x="3995738" y="476250"/>
            <a:ext cx="500380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400">
                <a:latin typeface="Comic Sans MS" panose="030F0702030302020204" pitchFamily="66" charset="0"/>
              </a:rPr>
              <a:t>Other names for the </a:t>
            </a:r>
            <a:r>
              <a:rPr lang="en-GB" altLang="en-US" sz="2400">
                <a:solidFill>
                  <a:srgbClr val="FF0000"/>
                </a:solidFill>
                <a:latin typeface="Comic Sans MS" panose="030F0702030302020204" pitchFamily="66" charset="0"/>
              </a:rPr>
              <a:t>pharaoh</a:t>
            </a:r>
            <a:r>
              <a:rPr lang="en-GB" altLang="en-US" sz="2400">
                <a:latin typeface="Comic Sans MS" panose="030F0702030302020204" pitchFamily="66" charset="0"/>
              </a:rPr>
              <a:t>, which showed how powerful they were, included:</a:t>
            </a:r>
          </a:p>
          <a:p>
            <a:pPr eaLnBrk="1" hangingPunct="1">
              <a:spcBef>
                <a:spcPct val="0"/>
              </a:spcBef>
            </a:pPr>
            <a:r>
              <a:rPr lang="en-GB" altLang="en-US" sz="2400">
                <a:latin typeface="Comic Sans MS" panose="030F0702030302020204" pitchFamily="66" charset="0"/>
              </a:rPr>
              <a:t> Lord of the Two Lands</a:t>
            </a:r>
          </a:p>
          <a:p>
            <a:pPr eaLnBrk="1" hangingPunct="1">
              <a:spcBef>
                <a:spcPct val="0"/>
              </a:spcBef>
            </a:pPr>
            <a:r>
              <a:rPr lang="en-GB" altLang="en-US" sz="2400">
                <a:latin typeface="Comic Sans MS" panose="030F0702030302020204" pitchFamily="66" charset="0"/>
              </a:rPr>
              <a:t> High Priest of Every Temple</a:t>
            </a:r>
          </a:p>
        </p:txBody>
      </p:sp>
      <p:pic>
        <p:nvPicPr>
          <p:cNvPr id="5" name="Picture 7" descr="camel">
            <a:extLst>
              <a:ext uri="{FF2B5EF4-FFF2-40B4-BE49-F238E27FC236}">
                <a16:creationId xmlns:a16="http://schemas.microsoft.com/office/drawing/2014/main" id="{E9487FB9-6516-4BD7-85BC-CD576DBC01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275" y="3230563"/>
            <a:ext cx="1819275" cy="13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Callout 5">
            <a:extLst>
              <a:ext uri="{FF2B5EF4-FFF2-40B4-BE49-F238E27FC236}">
                <a16:creationId xmlns:a16="http://schemas.microsoft.com/office/drawing/2014/main" id="{E3E68D19-A9F0-4E2B-8117-85C192E4A8B6}"/>
              </a:ext>
            </a:extLst>
          </p:cNvPr>
          <p:cNvSpPr/>
          <p:nvPr/>
        </p:nvSpPr>
        <p:spPr>
          <a:xfrm>
            <a:off x="5940425" y="2565400"/>
            <a:ext cx="3059113" cy="1439863"/>
          </a:xfrm>
          <a:prstGeom prst="wedgeEllipseCallout">
            <a:avLst>
              <a:gd name="adj1" fmla="val -59673"/>
              <a:gd name="adj2" fmla="val 10460"/>
            </a:avLst>
          </a:prstGeom>
          <a:solidFill>
            <a:srgbClr val="00CC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000" dirty="0">
                <a:solidFill>
                  <a:schemeClr val="tx1"/>
                </a:solidFill>
                <a:latin typeface="Comic Sans MS" pitchFamily="66" charset="0"/>
              </a:rPr>
              <a:t>I wouldn’t let any </a:t>
            </a:r>
            <a:r>
              <a:rPr lang="en-GB" sz="2000" dirty="0">
                <a:solidFill>
                  <a:srgbClr val="FF0000"/>
                </a:solidFill>
                <a:latin typeface="Comic Sans MS" pitchFamily="66" charset="0"/>
              </a:rPr>
              <a:t>pharaohs</a:t>
            </a:r>
            <a:r>
              <a:rPr lang="en-GB" sz="2000" dirty="0">
                <a:solidFill>
                  <a:schemeClr val="tx1"/>
                </a:solidFill>
                <a:latin typeface="Comic Sans MS" pitchFamily="66" charset="0"/>
              </a:rPr>
              <a:t> boss me around!!</a:t>
            </a:r>
          </a:p>
        </p:txBody>
      </p:sp>
      <p:pic>
        <p:nvPicPr>
          <p:cNvPr id="7" name="Picture 6" descr="HowardCarter H&amp;S.jpg">
            <a:extLst>
              <a:ext uri="{FF2B5EF4-FFF2-40B4-BE49-F238E27FC236}">
                <a16:creationId xmlns:a16="http://schemas.microsoft.com/office/drawing/2014/main" id="{FB5A3994-2F3D-4B61-8D9A-122020FC2EF0}"/>
              </a:ext>
            </a:extLst>
          </p:cNvPr>
          <p:cNvPicPr>
            <a:picLocks noChangeAspect="1"/>
          </p:cNvPicPr>
          <p:nvPr/>
        </p:nvPicPr>
        <p:blipFill>
          <a:blip r:embed="rId4">
            <a:extLst>
              <a:ext uri="{28A0092B-C50C-407E-A947-70E740481C1C}">
                <a14:useLocalDpi xmlns:a14="http://schemas.microsoft.com/office/drawing/2010/main" val="0"/>
              </a:ext>
            </a:extLst>
          </a:blip>
          <a:srcRect l="18713" r="10179" b="39520"/>
          <a:stretch>
            <a:fillRect/>
          </a:stretch>
        </p:blipFill>
        <p:spPr bwMode="auto">
          <a:xfrm>
            <a:off x="7451725" y="5300663"/>
            <a:ext cx="12319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Callout 7">
            <a:extLst>
              <a:ext uri="{FF2B5EF4-FFF2-40B4-BE49-F238E27FC236}">
                <a16:creationId xmlns:a16="http://schemas.microsoft.com/office/drawing/2014/main" id="{EAC18E82-637E-4C04-9ECF-AE9477EEF7CF}"/>
              </a:ext>
            </a:extLst>
          </p:cNvPr>
          <p:cNvSpPr/>
          <p:nvPr/>
        </p:nvSpPr>
        <p:spPr>
          <a:xfrm>
            <a:off x="3708400" y="5084763"/>
            <a:ext cx="4032250" cy="1008062"/>
          </a:xfrm>
          <a:prstGeom prst="wedgeEllipseCallout">
            <a:avLst>
              <a:gd name="adj1" fmla="val 51214"/>
              <a:gd name="adj2" fmla="val 4987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dirty="0">
                <a:solidFill>
                  <a:schemeClr val="tx1"/>
                </a:solidFill>
                <a:latin typeface="Comic Sans MS" pitchFamily="66" charset="0"/>
              </a:rPr>
              <a:t>Unlucky! They didn’t have camels in ancient Egypt.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par>
                          <p:cTn id="14" fill="hold" nodeType="afterGroup">
                            <p:stCondLst>
                              <p:cond delay="0"/>
                            </p:stCondLst>
                            <p:childTnLst>
                              <p:par>
                                <p:cTn id="15" presetID="2" presetClass="entr" presetSubtype="2"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1000" fill="hold"/>
                                        <p:tgtEl>
                                          <p:spTgt spid="6"/>
                                        </p:tgtEl>
                                        <p:attrNameLst>
                                          <p:attrName>ppt_x</p:attrName>
                                        </p:attrNameLst>
                                      </p:cBhvr>
                                      <p:tavLst>
                                        <p:tav tm="0">
                                          <p:val>
                                            <p:strVal val="1+#ppt_w/2"/>
                                          </p:val>
                                        </p:tav>
                                        <p:tav tm="100000">
                                          <p:val>
                                            <p:strVal val="#ppt_x"/>
                                          </p:val>
                                        </p:tav>
                                      </p:tavLst>
                                    </p:anim>
                                    <p:anim calcmode="lin" valueType="num">
                                      <p:cBhvr additive="base">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000"/>
                            </p:stCondLst>
                            <p:childTnLst>
                              <p:par>
                                <p:cTn id="20" presetID="1" presetClass="entr" presetSubtype="0" fill="hold" nodeType="afterEffect">
                                  <p:stCondLst>
                                    <p:cond delay="2000"/>
                                  </p:stCondLst>
                                  <p:childTnLst>
                                    <p:set>
                                      <p:cBhvr>
                                        <p:cTn id="21" dur="1" fill="hold">
                                          <p:stCondLst>
                                            <p:cond delay="0"/>
                                          </p:stCondLst>
                                        </p:cTn>
                                        <p:tgtEl>
                                          <p:spTgt spid="7"/>
                                        </p:tgtEl>
                                        <p:attrNameLst>
                                          <p:attrName>style.visibility</p:attrName>
                                        </p:attrNameLst>
                                      </p:cBhvr>
                                      <p:to>
                                        <p:strVal val="visible"/>
                                      </p:to>
                                    </p:set>
                                  </p:childTnLst>
                                </p:cTn>
                              </p:par>
                            </p:childTnLst>
                          </p:cTn>
                        </p:par>
                        <p:par>
                          <p:cTn id="22" fill="hold" nodeType="afterGroup">
                            <p:stCondLst>
                              <p:cond delay="3000"/>
                            </p:stCondLst>
                            <p:childTnLst>
                              <p:par>
                                <p:cTn id="23" presetID="2" presetClass="entr" presetSubtype="4" fill="hold" grpId="0" nodeType="afterEffect">
                                  <p:stCondLst>
                                    <p:cond delay="100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1000" fill="hold"/>
                                        <p:tgtEl>
                                          <p:spTgt spid="8"/>
                                        </p:tgtEl>
                                        <p:attrNameLst>
                                          <p:attrName>ppt_x</p:attrName>
                                        </p:attrNameLst>
                                      </p:cBhvr>
                                      <p:tavLst>
                                        <p:tav tm="0">
                                          <p:val>
                                            <p:strVal val="#ppt_x"/>
                                          </p:val>
                                        </p:tav>
                                        <p:tav tm="100000">
                                          <p:val>
                                            <p:strVal val="#ppt_x"/>
                                          </p:val>
                                        </p:tav>
                                      </p:tavLst>
                                    </p:anim>
                                    <p:anim calcmode="lin" valueType="num">
                                      <p:cBhvr additive="base">
                                        <p:cTn id="26"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1">
            <a:extLst>
              <a:ext uri="{FF2B5EF4-FFF2-40B4-BE49-F238E27FC236}">
                <a16:creationId xmlns:a16="http://schemas.microsoft.com/office/drawing/2014/main" id="{968D1213-29BC-45C2-82D8-C7E4F90EC686}"/>
              </a:ext>
            </a:extLst>
          </p:cNvPr>
          <p:cNvSpPr txBox="1">
            <a:spLocks noChangeArrowheads="1"/>
          </p:cNvSpPr>
          <p:nvPr/>
        </p:nvSpPr>
        <p:spPr bwMode="auto">
          <a:xfrm>
            <a:off x="323850" y="333375"/>
            <a:ext cx="82804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800" b="1">
                <a:latin typeface="Comic Sans MS" panose="030F0702030302020204" pitchFamily="66" charset="0"/>
              </a:rPr>
              <a:t>What did the </a:t>
            </a:r>
            <a:r>
              <a:rPr lang="en-GB" altLang="en-US" sz="2800" b="1">
                <a:solidFill>
                  <a:srgbClr val="FF0000"/>
                </a:solidFill>
                <a:latin typeface="Comic Sans MS" panose="030F0702030302020204" pitchFamily="66" charset="0"/>
              </a:rPr>
              <a:t>pharaohs</a:t>
            </a:r>
            <a:r>
              <a:rPr lang="en-GB" altLang="en-US" sz="2800" b="1">
                <a:latin typeface="Comic Sans MS" panose="030F0702030302020204" pitchFamily="66" charset="0"/>
              </a:rPr>
              <a:t> have to do?</a:t>
            </a:r>
          </a:p>
        </p:txBody>
      </p:sp>
      <p:pic>
        <p:nvPicPr>
          <p:cNvPr id="18434" name="Picture 7" descr="camel">
            <a:extLst>
              <a:ext uri="{FF2B5EF4-FFF2-40B4-BE49-F238E27FC236}">
                <a16:creationId xmlns:a16="http://schemas.microsoft.com/office/drawing/2014/main" id="{A4246716-49C9-47D5-B89E-47C9A6C9DD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5229225"/>
            <a:ext cx="1819275" cy="136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Callout 3">
            <a:extLst>
              <a:ext uri="{FF2B5EF4-FFF2-40B4-BE49-F238E27FC236}">
                <a16:creationId xmlns:a16="http://schemas.microsoft.com/office/drawing/2014/main" id="{6A155DAC-4E18-4341-8378-FE2FA1C87A58}"/>
              </a:ext>
            </a:extLst>
          </p:cNvPr>
          <p:cNvSpPr/>
          <p:nvPr/>
        </p:nvSpPr>
        <p:spPr>
          <a:xfrm>
            <a:off x="2303463" y="4797425"/>
            <a:ext cx="6156325" cy="1871663"/>
          </a:xfrm>
          <a:prstGeom prst="wedgeEllipseCallout">
            <a:avLst>
              <a:gd name="adj1" fmla="val -55350"/>
              <a:gd name="adj2" fmla="val -14779"/>
            </a:avLst>
          </a:prstGeom>
          <a:solidFill>
            <a:srgbClr val="00CC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400" dirty="0">
                <a:solidFill>
                  <a:schemeClr val="tx1"/>
                </a:solidFill>
                <a:latin typeface="Comic Sans MS" pitchFamily="66" charset="0"/>
              </a:rPr>
              <a:t>Apart from living in beautiful palaces, eating wonderful food and enjoying all that treasure you mean?</a:t>
            </a:r>
          </a:p>
        </p:txBody>
      </p:sp>
      <p:sp>
        <p:nvSpPr>
          <p:cNvPr id="5" name="TextBox 4">
            <a:extLst>
              <a:ext uri="{FF2B5EF4-FFF2-40B4-BE49-F238E27FC236}">
                <a16:creationId xmlns:a16="http://schemas.microsoft.com/office/drawing/2014/main" id="{36DB7EE1-E9DC-4738-B350-50664B9D31BE}"/>
              </a:ext>
            </a:extLst>
          </p:cNvPr>
          <p:cNvSpPr txBox="1">
            <a:spLocks noChangeArrowheads="1"/>
          </p:cNvSpPr>
          <p:nvPr/>
        </p:nvSpPr>
        <p:spPr bwMode="auto">
          <a:xfrm>
            <a:off x="539750" y="1196975"/>
            <a:ext cx="8064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400">
                <a:latin typeface="Comic Sans MS" panose="030F0702030302020204" pitchFamily="66" charset="0"/>
              </a:rPr>
              <a:t>A </a:t>
            </a:r>
            <a:r>
              <a:rPr lang="en-GB" altLang="en-US" sz="2400">
                <a:solidFill>
                  <a:srgbClr val="FF0000"/>
                </a:solidFill>
                <a:latin typeface="Comic Sans MS" panose="030F0702030302020204" pitchFamily="66" charset="0"/>
              </a:rPr>
              <a:t>pharaoh’s</a:t>
            </a:r>
            <a:r>
              <a:rPr lang="en-GB" altLang="en-US" sz="2400">
                <a:latin typeface="Comic Sans MS" panose="030F0702030302020204" pitchFamily="66" charset="0"/>
              </a:rPr>
              <a:t> ‘responsibilities’ included:</a:t>
            </a:r>
          </a:p>
        </p:txBody>
      </p:sp>
      <p:sp>
        <p:nvSpPr>
          <p:cNvPr id="6" name="TextBox 5">
            <a:extLst>
              <a:ext uri="{FF2B5EF4-FFF2-40B4-BE49-F238E27FC236}">
                <a16:creationId xmlns:a16="http://schemas.microsoft.com/office/drawing/2014/main" id="{CBFA30A5-7C3C-40E3-A275-9F30934F83C4}"/>
              </a:ext>
            </a:extLst>
          </p:cNvPr>
          <p:cNvSpPr txBox="1">
            <a:spLocks noChangeArrowheads="1"/>
          </p:cNvSpPr>
          <p:nvPr/>
        </p:nvSpPr>
        <p:spPr bwMode="auto">
          <a:xfrm>
            <a:off x="539750" y="2060575"/>
            <a:ext cx="64754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2400">
                <a:latin typeface="Comic Sans MS" panose="030F0702030302020204" pitchFamily="66" charset="0"/>
              </a:rPr>
              <a:t> owning all the land of Egypt and collecting</a:t>
            </a:r>
          </a:p>
          <a:p>
            <a:pPr eaLnBrk="1" hangingPunct="1">
              <a:spcBef>
                <a:spcPct val="0"/>
              </a:spcBef>
              <a:buFontTx/>
              <a:buNone/>
            </a:pPr>
            <a:r>
              <a:rPr lang="en-GB" altLang="en-US" sz="2400">
                <a:latin typeface="Comic Sans MS" panose="030F0702030302020204" pitchFamily="66" charset="0"/>
              </a:rPr>
              <a:t> all the taxes</a:t>
            </a:r>
          </a:p>
        </p:txBody>
      </p:sp>
      <p:pic>
        <p:nvPicPr>
          <p:cNvPr id="7" name="Picture 6" descr="moneybag.jpg">
            <a:extLst>
              <a:ext uri="{FF2B5EF4-FFF2-40B4-BE49-F238E27FC236}">
                <a16:creationId xmlns:a16="http://schemas.microsoft.com/office/drawing/2014/main" id="{1537F453-7BE8-48C2-8148-80FF49B3D6BB}"/>
              </a:ext>
            </a:extLst>
          </p:cNvPr>
          <p:cNvPicPr>
            <a:picLocks noChangeAspect="1"/>
          </p:cNvPicPr>
          <p:nvPr/>
        </p:nvPicPr>
        <p:blipFill>
          <a:blip r:embed="rId3">
            <a:extLst>
              <a:ext uri="{28A0092B-C50C-407E-A947-70E740481C1C}">
                <a14:useLocalDpi xmlns:a14="http://schemas.microsoft.com/office/drawing/2010/main" val="0"/>
              </a:ext>
            </a:extLst>
          </a:blip>
          <a:srcRect b="4726"/>
          <a:stretch>
            <a:fillRect/>
          </a:stretch>
        </p:blipFill>
        <p:spPr bwMode="auto">
          <a:xfrm>
            <a:off x="7092950" y="1557338"/>
            <a:ext cx="1684338"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C8D50825-EB51-489F-9DAE-A31B508CFD62}"/>
              </a:ext>
            </a:extLst>
          </p:cNvPr>
          <p:cNvSpPr>
            <a:spLocks noChangeArrowheads="1"/>
          </p:cNvSpPr>
          <p:nvPr/>
        </p:nvSpPr>
        <p:spPr bwMode="auto">
          <a:xfrm>
            <a:off x="539750" y="3716338"/>
            <a:ext cx="74882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2400">
                <a:latin typeface="Comic Sans MS" panose="030F0702030302020204" pitchFamily="66" charset="0"/>
              </a:rPr>
              <a:t> asking the gods for help - especially to make sure that the Nile flooded during the season of Akhet.</a:t>
            </a:r>
          </a:p>
        </p:txBody>
      </p:sp>
      <p:sp>
        <p:nvSpPr>
          <p:cNvPr id="9" name="Rectangle 8">
            <a:extLst>
              <a:ext uri="{FF2B5EF4-FFF2-40B4-BE49-F238E27FC236}">
                <a16:creationId xmlns:a16="http://schemas.microsoft.com/office/drawing/2014/main" id="{20A6E90A-13AB-481B-A3BC-AEB945020ED4}"/>
              </a:ext>
            </a:extLst>
          </p:cNvPr>
          <p:cNvSpPr>
            <a:spLocks noChangeArrowheads="1"/>
          </p:cNvSpPr>
          <p:nvPr/>
        </p:nvSpPr>
        <p:spPr bwMode="auto">
          <a:xfrm>
            <a:off x="539750" y="2852738"/>
            <a:ext cx="65532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2400">
                <a:latin typeface="Comic Sans MS" panose="030F0702030302020204" pitchFamily="66" charset="0"/>
              </a:rPr>
              <a:t> commanding the army &amp; defeating all the enemies of Egypt</a:t>
            </a:r>
          </a:p>
        </p:txBody>
      </p:sp>
      <p:sp>
        <p:nvSpPr>
          <p:cNvPr id="10" name="Rectangle 9">
            <a:extLst>
              <a:ext uri="{FF2B5EF4-FFF2-40B4-BE49-F238E27FC236}">
                <a16:creationId xmlns:a16="http://schemas.microsoft.com/office/drawing/2014/main" id="{8F0B4898-DC7F-403D-BB77-3A437E9B078D}"/>
              </a:ext>
            </a:extLst>
          </p:cNvPr>
          <p:cNvSpPr>
            <a:spLocks noChangeArrowheads="1"/>
          </p:cNvSpPr>
          <p:nvPr/>
        </p:nvSpPr>
        <p:spPr bwMode="auto">
          <a:xfrm>
            <a:off x="539750" y="1628775"/>
            <a:ext cx="6553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n-GB" altLang="en-US" sz="2400">
                <a:latin typeface="Comic Sans MS" panose="030F0702030302020204" pitchFamily="66" charset="0"/>
              </a:rPr>
              <a:t> ruling the whole country and keeping order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1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2000" fill="hold"/>
                                        <p:tgtEl>
                                          <p:spTgt spid="5"/>
                                        </p:tgtEl>
                                        <p:attrNameLst>
                                          <p:attrName>ppt_x</p:attrName>
                                        </p:attrNameLst>
                                      </p:cBhvr>
                                      <p:tavLst>
                                        <p:tav tm="0">
                                          <p:val>
                                            <p:strVal val="0-#ppt_w/2"/>
                                          </p:val>
                                        </p:tav>
                                        <p:tav tm="100000">
                                          <p:val>
                                            <p:strVal val="#ppt_x"/>
                                          </p:val>
                                        </p:tav>
                                      </p:tavLst>
                                    </p:anim>
                                    <p:anim calcmode="lin" valueType="num">
                                      <p:cBhvr additive="base">
                                        <p:cTn id="13" dur="2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0-#ppt_w/2"/>
                                          </p:val>
                                        </p:tav>
                                        <p:tav tm="100000">
                                          <p:val>
                                            <p:strVal val="#ppt_x"/>
                                          </p:val>
                                        </p:tav>
                                      </p:tavLst>
                                    </p:anim>
                                    <p:anim calcmode="lin" valueType="num">
                                      <p:cBhvr additive="base">
                                        <p:cTn id="25" dur="2000" fill="hold"/>
                                        <p:tgtEl>
                                          <p:spTgt spid="6"/>
                                        </p:tgtEl>
                                        <p:attrNameLst>
                                          <p:attrName>ppt_y</p:attrName>
                                        </p:attrNameLst>
                                      </p:cBhvr>
                                      <p:tavLst>
                                        <p:tav tm="0">
                                          <p:val>
                                            <p:strVal val="#ppt_y"/>
                                          </p:val>
                                        </p:tav>
                                        <p:tav tm="100000">
                                          <p:val>
                                            <p:strVal val="#ppt_y"/>
                                          </p:val>
                                        </p:tav>
                                      </p:tavLst>
                                    </p:anim>
                                  </p:childTnLst>
                                </p:cTn>
                              </p:par>
                              <p:par>
                                <p:cTn id="26" presetID="51"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770" decel="100000"/>
                                        <p:tgtEl>
                                          <p:spTgt spid="7"/>
                                        </p:tgtEl>
                                      </p:cBhvr>
                                    </p:animEffect>
                                    <p:animScale>
                                      <p:cBhvr>
                                        <p:cTn id="29" dur="770" decel="100000"/>
                                        <p:tgtEl>
                                          <p:spTgt spid="7"/>
                                        </p:tgtEl>
                                      </p:cBhvr>
                                      <p:from x="10000" y="10000"/>
                                      <p:to x="200000" y="450000"/>
                                    </p:animScale>
                                    <p:animScale>
                                      <p:cBhvr>
                                        <p:cTn id="30" dur="1230" accel="100000" fill="hold">
                                          <p:stCondLst>
                                            <p:cond delay="770"/>
                                          </p:stCondLst>
                                        </p:cTn>
                                        <p:tgtEl>
                                          <p:spTgt spid="7"/>
                                        </p:tgtEl>
                                      </p:cBhvr>
                                      <p:from x="200000" y="450000"/>
                                      <p:to x="100000" y="100000"/>
                                    </p:animScale>
                                    <p:set>
                                      <p:cBhvr>
                                        <p:cTn id="31" dur="770" fill="hold"/>
                                        <p:tgtEl>
                                          <p:spTgt spid="7"/>
                                        </p:tgtEl>
                                        <p:attrNameLst>
                                          <p:attrName>ppt_x</p:attrName>
                                        </p:attrNameLst>
                                      </p:cBhvr>
                                      <p:to>
                                        <p:strVal val="(0.5)"/>
                                      </p:to>
                                    </p:set>
                                    <p:anim from="(0.5)" to="(#ppt_x)" calcmode="lin" valueType="num">
                                      <p:cBhvr>
                                        <p:cTn id="32" dur="1230" accel="100000" fill="hold">
                                          <p:stCondLst>
                                            <p:cond delay="770"/>
                                          </p:stCondLst>
                                        </p:cTn>
                                        <p:tgtEl>
                                          <p:spTgt spid="7"/>
                                        </p:tgtEl>
                                        <p:attrNameLst>
                                          <p:attrName>ppt_x</p:attrName>
                                        </p:attrNameLst>
                                      </p:cBhvr>
                                    </p:anim>
                                    <p:set>
                                      <p:cBhvr>
                                        <p:cTn id="33" dur="770" fill="hold"/>
                                        <p:tgtEl>
                                          <p:spTgt spid="7"/>
                                        </p:tgtEl>
                                        <p:attrNameLst>
                                          <p:attrName>ppt_y</p:attrName>
                                        </p:attrNameLst>
                                      </p:cBhvr>
                                      <p:to>
                                        <p:strVal val="(#ppt_y+0.4)"/>
                                      </p:to>
                                    </p:set>
                                    <p:anim from="(#ppt_y+0.4)" to="(#ppt_y)" calcmode="lin" valueType="num">
                                      <p:cBhvr>
                                        <p:cTn id="34" dur="1230" accel="100000" fill="hold">
                                          <p:stCondLst>
                                            <p:cond delay="770"/>
                                          </p:stCondLst>
                                        </p:cTn>
                                        <p:tgtEl>
                                          <p:spTgt spid="7"/>
                                        </p:tgtEl>
                                        <p:attrNameLst>
                                          <p:attrName>ppt_y</p:attrName>
                                        </p:attrNameLst>
                                      </p:cBhvr>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2000" fill="hold"/>
                                        <p:tgtEl>
                                          <p:spTgt spid="9"/>
                                        </p:tgtEl>
                                        <p:attrNameLst>
                                          <p:attrName>ppt_x</p:attrName>
                                        </p:attrNameLst>
                                      </p:cBhvr>
                                      <p:tavLst>
                                        <p:tav tm="0">
                                          <p:val>
                                            <p:strVal val="0-#ppt_w/2"/>
                                          </p:val>
                                        </p:tav>
                                        <p:tav tm="100000">
                                          <p:val>
                                            <p:strVal val="#ppt_x"/>
                                          </p:val>
                                        </p:tav>
                                      </p:tavLst>
                                    </p:anim>
                                    <p:anim calcmode="lin" valueType="num">
                                      <p:cBhvr additive="base">
                                        <p:cTn id="40" dur="2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1">
            <a:extLst>
              <a:ext uri="{FF2B5EF4-FFF2-40B4-BE49-F238E27FC236}">
                <a16:creationId xmlns:a16="http://schemas.microsoft.com/office/drawing/2014/main" id="{1F08249B-7DE8-47BF-98AF-ED127DAAE56D}"/>
              </a:ext>
            </a:extLst>
          </p:cNvPr>
          <p:cNvSpPr txBox="1">
            <a:spLocks noChangeArrowheads="1"/>
          </p:cNvSpPr>
          <p:nvPr/>
        </p:nvSpPr>
        <p:spPr bwMode="auto">
          <a:xfrm>
            <a:off x="611188" y="404813"/>
            <a:ext cx="8208962"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latin typeface="Comic Sans MS" panose="030F0702030302020204" pitchFamily="66" charset="0"/>
              </a:rPr>
              <a:t>Some famous </a:t>
            </a:r>
            <a:r>
              <a:rPr lang="en-GB" altLang="en-US" sz="4400">
                <a:solidFill>
                  <a:srgbClr val="FF0000"/>
                </a:solidFill>
                <a:latin typeface="Comic Sans MS" panose="030F0702030302020204" pitchFamily="66" charset="0"/>
              </a:rPr>
              <a:t>pharaohs...</a:t>
            </a:r>
          </a:p>
        </p:txBody>
      </p:sp>
      <p:pic>
        <p:nvPicPr>
          <p:cNvPr id="3" name="Picture 2" descr="pepi2head.jpg">
            <a:extLst>
              <a:ext uri="{FF2B5EF4-FFF2-40B4-BE49-F238E27FC236}">
                <a16:creationId xmlns:a16="http://schemas.microsoft.com/office/drawing/2014/main" id="{71856543-E73C-46D8-B8FC-415BEEDC79C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916113"/>
            <a:ext cx="2232025"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Box 3">
            <a:extLst>
              <a:ext uri="{FF2B5EF4-FFF2-40B4-BE49-F238E27FC236}">
                <a16:creationId xmlns:a16="http://schemas.microsoft.com/office/drawing/2014/main" id="{8E151681-9569-4A17-98CA-B56ECEA06CF5}"/>
              </a:ext>
            </a:extLst>
          </p:cNvPr>
          <p:cNvSpPr txBox="1">
            <a:spLocks noChangeArrowheads="1"/>
          </p:cNvSpPr>
          <p:nvPr/>
        </p:nvSpPr>
        <p:spPr bwMode="auto">
          <a:xfrm>
            <a:off x="250825" y="4652963"/>
            <a:ext cx="30972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latin typeface="Comic Sans MS" panose="030F0702030302020204" pitchFamily="66" charset="0"/>
              </a:rPr>
              <a:t>Pepi 2</a:t>
            </a:r>
          </a:p>
        </p:txBody>
      </p:sp>
      <p:sp>
        <p:nvSpPr>
          <p:cNvPr id="5" name="TextBox 4">
            <a:extLst>
              <a:ext uri="{FF2B5EF4-FFF2-40B4-BE49-F238E27FC236}">
                <a16:creationId xmlns:a16="http://schemas.microsoft.com/office/drawing/2014/main" id="{DA788F31-990D-47DE-9752-0F0AEDC988C8}"/>
              </a:ext>
            </a:extLst>
          </p:cNvPr>
          <p:cNvSpPr txBox="1">
            <a:spLocks noChangeArrowheads="1"/>
          </p:cNvSpPr>
          <p:nvPr/>
        </p:nvSpPr>
        <p:spPr bwMode="auto">
          <a:xfrm>
            <a:off x="3563938" y="1989138"/>
            <a:ext cx="5184775" cy="2308225"/>
          </a:xfrm>
          <a:prstGeom prst="rect">
            <a:avLst/>
          </a:prstGeom>
          <a:noFill/>
          <a:ln w="44450">
            <a:solidFill>
              <a:srgbClr val="0070C0"/>
            </a:solidFill>
            <a:prstDash val="dash"/>
            <a:miter lim="800000"/>
            <a:headEnd/>
            <a:tailEnd/>
          </a:ln>
          <a:extLst>
            <a:ext uri="{909E8E84-426E-40DD-AFC4-6F175D3DCCD1}">
              <a14:hiddenFill xmlns:a14="http://schemas.microsoft.com/office/drawing/2010/main">
                <a:solidFill>
                  <a:srgbClr val="FFFFFF"/>
                </a:solidFill>
              </a14:hiddenFill>
            </a:ext>
          </a:extLst>
        </p:spPr>
        <p:txBody>
          <a:bodyPr lIns="180000">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r>
              <a:rPr lang="en-GB" altLang="en-US" sz="2400">
                <a:latin typeface="Comic Sans MS" panose="030F0702030302020204" pitchFamily="66" charset="0"/>
              </a:rPr>
              <a:t>He ruled for 94 years ... from age 6 to age 100.</a:t>
            </a:r>
          </a:p>
          <a:p>
            <a:pPr eaLnBrk="1" hangingPunct="1">
              <a:spcBef>
                <a:spcPct val="0"/>
              </a:spcBef>
              <a:buFontTx/>
              <a:buNone/>
            </a:pPr>
            <a:endParaRPr lang="en-GB" altLang="en-US" sz="2400">
              <a:latin typeface="Comic Sans MS" panose="030F0702030302020204" pitchFamily="66" charset="0"/>
            </a:endParaRPr>
          </a:p>
        </p:txBody>
      </p:sp>
      <p:pic>
        <p:nvPicPr>
          <p:cNvPr id="19461" name="Picture 5" descr="HowardCarter H&amp;S.jpg">
            <a:extLst>
              <a:ext uri="{FF2B5EF4-FFF2-40B4-BE49-F238E27FC236}">
                <a16:creationId xmlns:a16="http://schemas.microsoft.com/office/drawing/2014/main" id="{1E2DE629-A866-4079-8095-688A520DC650}"/>
              </a:ext>
            </a:extLst>
          </p:cNvPr>
          <p:cNvPicPr>
            <a:picLocks noChangeAspect="1"/>
          </p:cNvPicPr>
          <p:nvPr/>
        </p:nvPicPr>
        <p:blipFill>
          <a:blip r:embed="rId3">
            <a:extLst>
              <a:ext uri="{28A0092B-C50C-407E-A947-70E740481C1C}">
                <a14:useLocalDpi xmlns:a14="http://schemas.microsoft.com/office/drawing/2010/main" val="0"/>
              </a:ext>
            </a:extLst>
          </a:blip>
          <a:srcRect l="18713" r="10179" b="39520"/>
          <a:stretch>
            <a:fillRect/>
          </a:stretch>
        </p:blipFill>
        <p:spPr bwMode="auto">
          <a:xfrm>
            <a:off x="7451725" y="5300663"/>
            <a:ext cx="12319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a:extLst>
              <a:ext uri="{FF2B5EF4-FFF2-40B4-BE49-F238E27FC236}">
                <a16:creationId xmlns:a16="http://schemas.microsoft.com/office/drawing/2014/main" id="{A077FA74-A96D-449B-8C37-E10653D2005E}"/>
              </a:ext>
            </a:extLst>
          </p:cNvPr>
          <p:cNvSpPr/>
          <p:nvPr/>
        </p:nvSpPr>
        <p:spPr>
          <a:xfrm>
            <a:off x="3563938" y="4941888"/>
            <a:ext cx="3529012" cy="1439862"/>
          </a:xfrm>
          <a:prstGeom prst="wedgeEllipseCallout">
            <a:avLst>
              <a:gd name="adj1" fmla="val 69168"/>
              <a:gd name="adj2" fmla="val 27556"/>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000" dirty="0">
                <a:solidFill>
                  <a:schemeClr val="tx1"/>
                </a:solidFill>
                <a:latin typeface="Comic Sans MS" pitchFamily="66" charset="0"/>
              </a:rPr>
              <a:t>That makes him the longest ruling king or queen in human history!!</a:t>
            </a:r>
          </a:p>
        </p:txBody>
      </p:sp>
      <p:sp>
        <p:nvSpPr>
          <p:cNvPr id="8" name="Rectangle 7">
            <a:extLst>
              <a:ext uri="{FF2B5EF4-FFF2-40B4-BE49-F238E27FC236}">
                <a16:creationId xmlns:a16="http://schemas.microsoft.com/office/drawing/2014/main" id="{051F4931-1B20-4B03-9D8F-1FF21FD405C3}"/>
              </a:ext>
            </a:extLst>
          </p:cNvPr>
          <p:cNvSpPr>
            <a:spLocks noChangeArrowheads="1"/>
          </p:cNvSpPr>
          <p:nvPr/>
        </p:nvSpPr>
        <p:spPr bwMode="auto">
          <a:xfrm>
            <a:off x="3708400" y="2205038"/>
            <a:ext cx="3952875"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solidFill>
                  <a:srgbClr val="0070C0"/>
                </a:solidFill>
                <a:latin typeface="Comic Sans MS" panose="030F0702030302020204" pitchFamily="66" charset="0"/>
              </a:rPr>
              <a:t>Claim to fame: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35" presetClass="entr" presetSubtype="0" fill="hold" grpId="0" nodeType="afterEffect">
                                  <p:stCondLst>
                                    <p:cond delay="100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anim calcmode="lin" valueType="num">
                                      <p:cBhvr>
                                        <p:cTn id="13" dur="2000" fill="hold"/>
                                        <p:tgtEl>
                                          <p:spTgt spid="8"/>
                                        </p:tgtEl>
                                        <p:attrNameLst>
                                          <p:attrName>style.rotation</p:attrName>
                                        </p:attrNameLst>
                                      </p:cBhvr>
                                      <p:tavLst>
                                        <p:tav tm="0">
                                          <p:val>
                                            <p:fltVal val="720"/>
                                          </p:val>
                                        </p:tav>
                                        <p:tav tm="100000">
                                          <p:val>
                                            <p:fltVal val="0"/>
                                          </p:val>
                                        </p:tav>
                                      </p:tavLst>
                                    </p:anim>
                                    <p:anim calcmode="lin" valueType="num">
                                      <p:cBhvr>
                                        <p:cTn id="14" dur="2000" fill="hold"/>
                                        <p:tgtEl>
                                          <p:spTgt spid="8"/>
                                        </p:tgtEl>
                                        <p:attrNameLst>
                                          <p:attrName>ppt_h</p:attrName>
                                        </p:attrNameLst>
                                      </p:cBhvr>
                                      <p:tavLst>
                                        <p:tav tm="0">
                                          <p:val>
                                            <p:fltVal val="0"/>
                                          </p:val>
                                        </p:tav>
                                        <p:tav tm="100000">
                                          <p:val>
                                            <p:strVal val="#ppt_h"/>
                                          </p:val>
                                        </p:tav>
                                      </p:tavLst>
                                    </p:anim>
                                    <p:anim calcmode="lin" valueType="num">
                                      <p:cBhvr>
                                        <p:cTn id="15" dur="2000" fill="hold"/>
                                        <p:tgtEl>
                                          <p:spTgt spid="8"/>
                                        </p:tgtEl>
                                        <p:attrNameLst>
                                          <p:attrName>ppt_w</p:attrName>
                                        </p:attrNameLst>
                                      </p:cBhvr>
                                      <p:tavLst>
                                        <p:tav tm="0">
                                          <p:val>
                                            <p:fltVal val="0"/>
                                          </p:val>
                                        </p:tav>
                                        <p:tav tm="100000">
                                          <p:val>
                                            <p:strVal val="#ppt_w"/>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2000"/>
                                        <p:tgtEl>
                                          <p:spTgt spid="5"/>
                                        </p:tgtEl>
                                      </p:cBhvr>
                                    </p:animEffect>
                                  </p:childTnLst>
                                </p:cTn>
                              </p:par>
                            </p:childTnLst>
                          </p:cTn>
                        </p:par>
                        <p:par>
                          <p:cTn id="21" fill="hold" nodeType="afterGroup">
                            <p:stCondLst>
                              <p:cond delay="2000"/>
                            </p:stCondLst>
                            <p:childTnLst>
                              <p:par>
                                <p:cTn id="22" presetID="2" presetClass="entr" presetSubtype="4" fill="hold" grpId="0" nodeType="afterEffect">
                                  <p:stCondLst>
                                    <p:cond delay="15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000" fill="hold"/>
                                        <p:tgtEl>
                                          <p:spTgt spid="7"/>
                                        </p:tgtEl>
                                        <p:attrNameLst>
                                          <p:attrName>ppt_x</p:attrName>
                                        </p:attrNameLst>
                                      </p:cBhvr>
                                      <p:tavLst>
                                        <p:tav tm="0">
                                          <p:val>
                                            <p:strVal val="#ppt_x"/>
                                          </p:val>
                                        </p:tav>
                                        <p:tav tm="100000">
                                          <p:val>
                                            <p:strVal val="#ppt_x"/>
                                          </p:val>
                                        </p:tav>
                                      </p:tavLst>
                                    </p:anim>
                                    <p:anim calcmode="lin" valueType="num">
                                      <p:cBhvr additive="base">
                                        <p:cTn id="25"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1">
            <a:extLst>
              <a:ext uri="{FF2B5EF4-FFF2-40B4-BE49-F238E27FC236}">
                <a16:creationId xmlns:a16="http://schemas.microsoft.com/office/drawing/2014/main" id="{FEC1B339-5AF3-4194-B343-85915491B36D}"/>
              </a:ext>
            </a:extLst>
          </p:cNvPr>
          <p:cNvSpPr txBox="1">
            <a:spLocks noChangeArrowheads="1"/>
          </p:cNvSpPr>
          <p:nvPr/>
        </p:nvSpPr>
        <p:spPr bwMode="auto">
          <a:xfrm>
            <a:off x="611188" y="404813"/>
            <a:ext cx="8208962"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latin typeface="Comic Sans MS" panose="030F0702030302020204" pitchFamily="66" charset="0"/>
              </a:rPr>
              <a:t>Some famous </a:t>
            </a:r>
            <a:r>
              <a:rPr lang="en-GB" altLang="en-US" sz="4400">
                <a:solidFill>
                  <a:srgbClr val="FF0000"/>
                </a:solidFill>
                <a:latin typeface="Comic Sans MS" panose="030F0702030302020204" pitchFamily="66" charset="0"/>
              </a:rPr>
              <a:t>pharaohs...</a:t>
            </a:r>
          </a:p>
        </p:txBody>
      </p:sp>
      <p:pic>
        <p:nvPicPr>
          <p:cNvPr id="3" name="Picture 2" descr="pepi2head.jpg">
            <a:extLst>
              <a:ext uri="{FF2B5EF4-FFF2-40B4-BE49-F238E27FC236}">
                <a16:creationId xmlns:a16="http://schemas.microsoft.com/office/drawing/2014/main" id="{8FC70AB3-5C4C-443E-B212-F81CFF7D013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341438"/>
            <a:ext cx="2476500" cy="330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Box 3">
            <a:extLst>
              <a:ext uri="{FF2B5EF4-FFF2-40B4-BE49-F238E27FC236}">
                <a16:creationId xmlns:a16="http://schemas.microsoft.com/office/drawing/2014/main" id="{F1163897-915D-4F76-B7EF-4ED8DE062669}"/>
              </a:ext>
            </a:extLst>
          </p:cNvPr>
          <p:cNvSpPr txBox="1">
            <a:spLocks noChangeArrowheads="1"/>
          </p:cNvSpPr>
          <p:nvPr/>
        </p:nvSpPr>
        <p:spPr bwMode="auto">
          <a:xfrm>
            <a:off x="0" y="4652963"/>
            <a:ext cx="3887788"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latin typeface="Comic Sans MS" panose="030F0702030302020204" pitchFamily="66" charset="0"/>
              </a:rPr>
              <a:t>Queen</a:t>
            </a:r>
          </a:p>
          <a:p>
            <a:pPr algn="ctr" eaLnBrk="1" hangingPunct="1">
              <a:spcBef>
                <a:spcPct val="0"/>
              </a:spcBef>
              <a:buFontTx/>
              <a:buNone/>
            </a:pPr>
            <a:r>
              <a:rPr lang="en-GB" altLang="en-US" sz="4800">
                <a:latin typeface="Comic Sans MS" panose="030F0702030302020204" pitchFamily="66" charset="0"/>
              </a:rPr>
              <a:t>Hatshepsut</a:t>
            </a:r>
          </a:p>
        </p:txBody>
      </p:sp>
      <p:sp>
        <p:nvSpPr>
          <p:cNvPr id="5" name="TextBox 4">
            <a:extLst>
              <a:ext uri="{FF2B5EF4-FFF2-40B4-BE49-F238E27FC236}">
                <a16:creationId xmlns:a16="http://schemas.microsoft.com/office/drawing/2014/main" id="{176AF082-4B1E-4982-AF2D-140AEA9CE5F2}"/>
              </a:ext>
            </a:extLst>
          </p:cNvPr>
          <p:cNvSpPr txBox="1">
            <a:spLocks noChangeArrowheads="1"/>
          </p:cNvSpPr>
          <p:nvPr/>
        </p:nvSpPr>
        <p:spPr bwMode="auto">
          <a:xfrm>
            <a:off x="3492500" y="1628775"/>
            <a:ext cx="5327650" cy="2678113"/>
          </a:xfrm>
          <a:prstGeom prst="rect">
            <a:avLst/>
          </a:prstGeom>
          <a:noFill/>
          <a:ln w="44450">
            <a:solidFill>
              <a:srgbClr val="0070C0"/>
            </a:solidFill>
            <a:prstDash val="dash"/>
            <a:miter lim="800000"/>
            <a:headEnd/>
            <a:tailEnd/>
          </a:ln>
          <a:extLst>
            <a:ext uri="{909E8E84-426E-40DD-AFC4-6F175D3DCCD1}">
              <a14:hiddenFill xmlns:a14="http://schemas.microsoft.com/office/drawing/2010/main">
                <a:solidFill>
                  <a:srgbClr val="FFFFFF"/>
                </a:solidFill>
              </a14:hiddenFill>
            </a:ext>
          </a:extLst>
        </p:spPr>
        <p:txBody>
          <a:bodyPr lIns="180000">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r>
              <a:rPr lang="en-GB" altLang="en-US" sz="2400">
                <a:latin typeface="Comic Sans MS" panose="030F0702030302020204" pitchFamily="66" charset="0"/>
              </a:rPr>
              <a:t>One of the few successful queens of Egypt, she showed her strength to the people by dressing as a man. </a:t>
            </a:r>
          </a:p>
          <a:p>
            <a:pPr eaLnBrk="1" hangingPunct="1">
              <a:spcBef>
                <a:spcPct val="0"/>
              </a:spcBef>
              <a:buFontTx/>
              <a:buNone/>
            </a:pPr>
            <a:endParaRPr lang="en-GB" altLang="en-US" sz="2400">
              <a:latin typeface="Comic Sans MS" panose="030F0702030302020204" pitchFamily="66" charset="0"/>
            </a:endParaRPr>
          </a:p>
        </p:txBody>
      </p:sp>
      <p:pic>
        <p:nvPicPr>
          <p:cNvPr id="20485" name="Picture 5" descr="HowardCarter H&amp;S.jpg">
            <a:extLst>
              <a:ext uri="{FF2B5EF4-FFF2-40B4-BE49-F238E27FC236}">
                <a16:creationId xmlns:a16="http://schemas.microsoft.com/office/drawing/2014/main" id="{E3FCBB78-4C04-469B-B377-9287A6082193}"/>
              </a:ext>
            </a:extLst>
          </p:cNvPr>
          <p:cNvPicPr>
            <a:picLocks noChangeAspect="1"/>
          </p:cNvPicPr>
          <p:nvPr/>
        </p:nvPicPr>
        <p:blipFill>
          <a:blip r:embed="rId3">
            <a:extLst>
              <a:ext uri="{28A0092B-C50C-407E-A947-70E740481C1C}">
                <a14:useLocalDpi xmlns:a14="http://schemas.microsoft.com/office/drawing/2010/main" val="0"/>
              </a:ext>
            </a:extLst>
          </a:blip>
          <a:srcRect l="18713" r="10179" b="39520"/>
          <a:stretch>
            <a:fillRect/>
          </a:stretch>
        </p:blipFill>
        <p:spPr bwMode="auto">
          <a:xfrm>
            <a:off x="7451725" y="5300663"/>
            <a:ext cx="12319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a:extLst>
              <a:ext uri="{FF2B5EF4-FFF2-40B4-BE49-F238E27FC236}">
                <a16:creationId xmlns:a16="http://schemas.microsoft.com/office/drawing/2014/main" id="{BC070D84-05D4-405B-A383-2A72EA327B79}"/>
              </a:ext>
            </a:extLst>
          </p:cNvPr>
          <p:cNvSpPr/>
          <p:nvPr/>
        </p:nvSpPr>
        <p:spPr>
          <a:xfrm>
            <a:off x="3635375" y="4724400"/>
            <a:ext cx="4176713" cy="1800225"/>
          </a:xfrm>
          <a:prstGeom prst="wedgeEllipseCallout">
            <a:avLst>
              <a:gd name="adj1" fmla="val 52483"/>
              <a:gd name="adj2" fmla="val 21564"/>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000" dirty="0">
                <a:solidFill>
                  <a:schemeClr val="tx1"/>
                </a:solidFill>
                <a:latin typeface="Comic Sans MS" pitchFamily="66" charset="0"/>
              </a:rPr>
              <a:t>Queen Hatshepsut even put on the fake ceremonial beard that all male pharaohs wore!!</a:t>
            </a:r>
          </a:p>
        </p:txBody>
      </p:sp>
      <p:sp>
        <p:nvSpPr>
          <p:cNvPr id="8" name="Rectangle 7">
            <a:extLst>
              <a:ext uri="{FF2B5EF4-FFF2-40B4-BE49-F238E27FC236}">
                <a16:creationId xmlns:a16="http://schemas.microsoft.com/office/drawing/2014/main" id="{2BD977A7-1F97-43F7-801F-AF401201C5D1}"/>
              </a:ext>
            </a:extLst>
          </p:cNvPr>
          <p:cNvSpPr>
            <a:spLocks noChangeArrowheads="1"/>
          </p:cNvSpPr>
          <p:nvPr/>
        </p:nvSpPr>
        <p:spPr bwMode="auto">
          <a:xfrm>
            <a:off x="3635375" y="1700213"/>
            <a:ext cx="39544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solidFill>
                  <a:srgbClr val="0070C0"/>
                </a:solidFill>
                <a:latin typeface="Comic Sans MS" panose="030F0702030302020204" pitchFamily="66" charset="0"/>
              </a:rPr>
              <a:t>Claim to fame: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35" presetClass="entr" presetSubtype="0" fill="hold" nodeType="afterEffect">
                                  <p:stCondLst>
                                    <p:cond delay="100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2000"/>
                                        <p:tgtEl>
                                          <p:spTgt spid="8">
                                            <p:txEl>
                                              <p:pRg st="0" end="0"/>
                                            </p:txEl>
                                          </p:spTgt>
                                        </p:tgtEl>
                                      </p:cBhvr>
                                    </p:animEffect>
                                    <p:anim calcmode="lin" valueType="num">
                                      <p:cBhvr>
                                        <p:cTn id="13" dur="2000" fill="hold"/>
                                        <p:tgtEl>
                                          <p:spTgt spid="8">
                                            <p:txEl>
                                              <p:pRg st="0" end="0"/>
                                            </p:txEl>
                                          </p:spTgt>
                                        </p:tgtEl>
                                        <p:attrNameLst>
                                          <p:attrName>style.rotation</p:attrName>
                                        </p:attrNameLst>
                                      </p:cBhvr>
                                      <p:tavLst>
                                        <p:tav tm="0">
                                          <p:val>
                                            <p:fltVal val="720"/>
                                          </p:val>
                                        </p:tav>
                                        <p:tav tm="100000">
                                          <p:val>
                                            <p:fltVal val="0"/>
                                          </p:val>
                                        </p:tav>
                                      </p:tavLst>
                                    </p:anim>
                                    <p:anim calcmode="lin" valueType="num">
                                      <p:cBhvr>
                                        <p:cTn id="14" dur="2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15" dur="2000" fill="hold"/>
                                        <p:tgtEl>
                                          <p:spTgt spid="8">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2000"/>
                                        <p:tgtEl>
                                          <p:spTgt spid="5"/>
                                        </p:tgtEl>
                                      </p:cBhvr>
                                    </p:animEffect>
                                  </p:childTnLst>
                                </p:cTn>
                              </p:par>
                            </p:childTnLst>
                          </p:cTn>
                        </p:par>
                        <p:par>
                          <p:cTn id="21" fill="hold" nodeType="afterGroup">
                            <p:stCondLst>
                              <p:cond delay="2000"/>
                            </p:stCondLst>
                            <p:childTnLst>
                              <p:par>
                                <p:cTn id="22" presetID="2" presetClass="entr" presetSubtype="4"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000" fill="hold"/>
                                        <p:tgtEl>
                                          <p:spTgt spid="7"/>
                                        </p:tgtEl>
                                        <p:attrNameLst>
                                          <p:attrName>ppt_x</p:attrName>
                                        </p:attrNameLst>
                                      </p:cBhvr>
                                      <p:tavLst>
                                        <p:tav tm="0">
                                          <p:val>
                                            <p:strVal val="#ppt_x"/>
                                          </p:val>
                                        </p:tav>
                                        <p:tav tm="100000">
                                          <p:val>
                                            <p:strVal val="#ppt_x"/>
                                          </p:val>
                                        </p:tav>
                                      </p:tavLst>
                                    </p:anim>
                                    <p:anim calcmode="lin" valueType="num">
                                      <p:cBhvr additive="base">
                                        <p:cTn id="25"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1">
            <a:extLst>
              <a:ext uri="{FF2B5EF4-FFF2-40B4-BE49-F238E27FC236}">
                <a16:creationId xmlns:a16="http://schemas.microsoft.com/office/drawing/2014/main" id="{07C735E3-D608-48C7-8D60-166A7C0C25C0}"/>
              </a:ext>
            </a:extLst>
          </p:cNvPr>
          <p:cNvSpPr txBox="1">
            <a:spLocks noChangeArrowheads="1"/>
          </p:cNvSpPr>
          <p:nvPr/>
        </p:nvSpPr>
        <p:spPr bwMode="auto">
          <a:xfrm>
            <a:off x="611188" y="404813"/>
            <a:ext cx="8208962"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latin typeface="Comic Sans MS" panose="030F0702030302020204" pitchFamily="66" charset="0"/>
              </a:rPr>
              <a:t>Some famous </a:t>
            </a:r>
            <a:r>
              <a:rPr lang="en-GB" altLang="en-US" sz="4400">
                <a:solidFill>
                  <a:srgbClr val="FF0000"/>
                </a:solidFill>
                <a:latin typeface="Comic Sans MS" panose="030F0702030302020204" pitchFamily="66" charset="0"/>
              </a:rPr>
              <a:t>pharaohs...</a:t>
            </a:r>
          </a:p>
        </p:txBody>
      </p:sp>
      <p:pic>
        <p:nvPicPr>
          <p:cNvPr id="3" name="Picture 2" descr="pepi2head.jpg">
            <a:extLst>
              <a:ext uri="{FF2B5EF4-FFF2-40B4-BE49-F238E27FC236}">
                <a16:creationId xmlns:a16="http://schemas.microsoft.com/office/drawing/2014/main" id="{FCC0C548-767D-4678-BD12-8CF3ADC939A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341438"/>
            <a:ext cx="2262188"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Box 3">
            <a:extLst>
              <a:ext uri="{FF2B5EF4-FFF2-40B4-BE49-F238E27FC236}">
                <a16:creationId xmlns:a16="http://schemas.microsoft.com/office/drawing/2014/main" id="{9D2EA9BF-0C95-4A7B-951A-DDF8A97ADD2F}"/>
              </a:ext>
            </a:extLst>
          </p:cNvPr>
          <p:cNvSpPr txBox="1">
            <a:spLocks noChangeArrowheads="1"/>
          </p:cNvSpPr>
          <p:nvPr/>
        </p:nvSpPr>
        <p:spPr bwMode="auto">
          <a:xfrm>
            <a:off x="107950" y="4797425"/>
            <a:ext cx="35274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latin typeface="Comic Sans MS" panose="030F0702030302020204" pitchFamily="66" charset="0"/>
              </a:rPr>
              <a:t>Akhenaten</a:t>
            </a:r>
          </a:p>
        </p:txBody>
      </p:sp>
      <p:sp>
        <p:nvSpPr>
          <p:cNvPr id="5" name="TextBox 4">
            <a:extLst>
              <a:ext uri="{FF2B5EF4-FFF2-40B4-BE49-F238E27FC236}">
                <a16:creationId xmlns:a16="http://schemas.microsoft.com/office/drawing/2014/main" id="{8AEE0CE0-BADE-4AFC-8369-547A7B90EB29}"/>
              </a:ext>
            </a:extLst>
          </p:cNvPr>
          <p:cNvSpPr txBox="1">
            <a:spLocks noChangeArrowheads="1"/>
          </p:cNvSpPr>
          <p:nvPr/>
        </p:nvSpPr>
        <p:spPr bwMode="auto">
          <a:xfrm>
            <a:off x="3419475" y="1628775"/>
            <a:ext cx="5329238" cy="2678113"/>
          </a:xfrm>
          <a:prstGeom prst="rect">
            <a:avLst/>
          </a:prstGeom>
          <a:noFill/>
          <a:ln w="44450">
            <a:solidFill>
              <a:srgbClr val="0070C0"/>
            </a:solidFill>
            <a:prstDash val="dash"/>
            <a:miter lim="800000"/>
            <a:headEnd/>
            <a:tailEnd/>
          </a:ln>
          <a:extLst>
            <a:ext uri="{909E8E84-426E-40DD-AFC4-6F175D3DCCD1}">
              <a14:hiddenFill xmlns:a14="http://schemas.microsoft.com/office/drawing/2010/main">
                <a:solidFill>
                  <a:srgbClr val="FFFFFF"/>
                </a:solidFill>
              </a14:hiddenFill>
            </a:ext>
          </a:extLst>
        </p:spPr>
        <p:txBody>
          <a:bodyPr lIns="180000">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r>
              <a:rPr lang="en-GB" altLang="en-US" sz="2400">
                <a:latin typeface="Comic Sans MS" panose="030F0702030302020204" pitchFamily="66" charset="0"/>
              </a:rPr>
              <a:t>He scrapped all the other gods and made everybody worship just the one sun god Aten. </a:t>
            </a:r>
          </a:p>
          <a:p>
            <a:pPr eaLnBrk="1" hangingPunct="1">
              <a:spcBef>
                <a:spcPct val="0"/>
              </a:spcBef>
              <a:buFontTx/>
              <a:buNone/>
            </a:pPr>
            <a:endParaRPr lang="en-GB" altLang="en-US" sz="2400">
              <a:latin typeface="Comic Sans MS" panose="030F0702030302020204" pitchFamily="66" charset="0"/>
            </a:endParaRPr>
          </a:p>
        </p:txBody>
      </p:sp>
      <p:pic>
        <p:nvPicPr>
          <p:cNvPr id="21509" name="Picture 5" descr="HowardCarter H&amp;S.jpg">
            <a:extLst>
              <a:ext uri="{FF2B5EF4-FFF2-40B4-BE49-F238E27FC236}">
                <a16:creationId xmlns:a16="http://schemas.microsoft.com/office/drawing/2014/main" id="{5E409EC8-4B39-4D0A-B9F6-3BCD156012BA}"/>
              </a:ext>
            </a:extLst>
          </p:cNvPr>
          <p:cNvPicPr>
            <a:picLocks noChangeAspect="1"/>
          </p:cNvPicPr>
          <p:nvPr/>
        </p:nvPicPr>
        <p:blipFill>
          <a:blip r:embed="rId3">
            <a:extLst>
              <a:ext uri="{28A0092B-C50C-407E-A947-70E740481C1C}">
                <a14:useLocalDpi xmlns:a14="http://schemas.microsoft.com/office/drawing/2010/main" val="0"/>
              </a:ext>
            </a:extLst>
          </a:blip>
          <a:srcRect l="18713" r="10179" b="39520"/>
          <a:stretch>
            <a:fillRect/>
          </a:stretch>
        </p:blipFill>
        <p:spPr bwMode="auto">
          <a:xfrm>
            <a:off x="7667625" y="5084763"/>
            <a:ext cx="12319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a:extLst>
              <a:ext uri="{FF2B5EF4-FFF2-40B4-BE49-F238E27FC236}">
                <a16:creationId xmlns:a16="http://schemas.microsoft.com/office/drawing/2014/main" id="{CFA07102-0332-4A63-980D-B2DF40F61252}"/>
              </a:ext>
            </a:extLst>
          </p:cNvPr>
          <p:cNvSpPr/>
          <p:nvPr/>
        </p:nvSpPr>
        <p:spPr>
          <a:xfrm>
            <a:off x="3563938" y="4508500"/>
            <a:ext cx="4248150" cy="2016125"/>
          </a:xfrm>
          <a:prstGeom prst="wedgeEllipseCallout">
            <a:avLst>
              <a:gd name="adj1" fmla="val 56025"/>
              <a:gd name="adj2" fmla="val 1680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000" dirty="0">
                <a:solidFill>
                  <a:schemeClr val="tx1"/>
                </a:solidFill>
                <a:latin typeface="Comic Sans MS" pitchFamily="66" charset="0"/>
              </a:rPr>
              <a:t>After he died, the priests brought all the other gods back and tried to get rid of all memories of </a:t>
            </a:r>
            <a:r>
              <a:rPr lang="en-GB" sz="2000" dirty="0" err="1">
                <a:solidFill>
                  <a:schemeClr val="tx1"/>
                </a:solidFill>
                <a:latin typeface="Comic Sans MS" pitchFamily="66" charset="0"/>
              </a:rPr>
              <a:t>Akhenaten</a:t>
            </a:r>
            <a:r>
              <a:rPr lang="en-GB" sz="2000" dirty="0">
                <a:solidFill>
                  <a:schemeClr val="tx1"/>
                </a:solidFill>
                <a:latin typeface="Comic Sans MS" pitchFamily="66" charset="0"/>
              </a:rPr>
              <a:t>.</a:t>
            </a:r>
          </a:p>
        </p:txBody>
      </p:sp>
      <p:sp>
        <p:nvSpPr>
          <p:cNvPr id="8" name="Rectangle 7">
            <a:extLst>
              <a:ext uri="{FF2B5EF4-FFF2-40B4-BE49-F238E27FC236}">
                <a16:creationId xmlns:a16="http://schemas.microsoft.com/office/drawing/2014/main" id="{64282BAE-5AC9-4B6D-ADF1-98727EB91640}"/>
              </a:ext>
            </a:extLst>
          </p:cNvPr>
          <p:cNvSpPr>
            <a:spLocks noChangeArrowheads="1"/>
          </p:cNvSpPr>
          <p:nvPr/>
        </p:nvSpPr>
        <p:spPr bwMode="auto">
          <a:xfrm>
            <a:off x="3563938" y="1700213"/>
            <a:ext cx="3952875"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solidFill>
                  <a:srgbClr val="0070C0"/>
                </a:solidFill>
                <a:latin typeface="Comic Sans MS" panose="030F0702030302020204" pitchFamily="66" charset="0"/>
              </a:rPr>
              <a:t>Claim to fame: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35"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anim calcmode="lin" valueType="num">
                                      <p:cBhvr>
                                        <p:cTn id="13" dur="2000" fill="hold"/>
                                        <p:tgtEl>
                                          <p:spTgt spid="8"/>
                                        </p:tgtEl>
                                        <p:attrNameLst>
                                          <p:attrName>style.rotation</p:attrName>
                                        </p:attrNameLst>
                                      </p:cBhvr>
                                      <p:tavLst>
                                        <p:tav tm="0">
                                          <p:val>
                                            <p:fltVal val="720"/>
                                          </p:val>
                                        </p:tav>
                                        <p:tav tm="100000">
                                          <p:val>
                                            <p:fltVal val="0"/>
                                          </p:val>
                                        </p:tav>
                                      </p:tavLst>
                                    </p:anim>
                                    <p:anim calcmode="lin" valueType="num">
                                      <p:cBhvr>
                                        <p:cTn id="14" dur="2000" fill="hold"/>
                                        <p:tgtEl>
                                          <p:spTgt spid="8"/>
                                        </p:tgtEl>
                                        <p:attrNameLst>
                                          <p:attrName>ppt_h</p:attrName>
                                        </p:attrNameLst>
                                      </p:cBhvr>
                                      <p:tavLst>
                                        <p:tav tm="0">
                                          <p:val>
                                            <p:fltVal val="0"/>
                                          </p:val>
                                        </p:tav>
                                        <p:tav tm="100000">
                                          <p:val>
                                            <p:strVal val="#ppt_h"/>
                                          </p:val>
                                        </p:tav>
                                      </p:tavLst>
                                    </p:anim>
                                    <p:anim calcmode="lin" valueType="num">
                                      <p:cBhvr>
                                        <p:cTn id="15" dur="2000" fill="hold"/>
                                        <p:tgtEl>
                                          <p:spTgt spid="8"/>
                                        </p:tgtEl>
                                        <p:attrNameLst>
                                          <p:attrName>ppt_w</p:attrName>
                                        </p:attrNameLst>
                                      </p:cBhvr>
                                      <p:tavLst>
                                        <p:tav tm="0">
                                          <p:val>
                                            <p:fltVal val="0"/>
                                          </p:val>
                                        </p:tav>
                                        <p:tav tm="100000">
                                          <p:val>
                                            <p:strVal val="#ppt_w"/>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2000"/>
                                        <p:tgtEl>
                                          <p:spTgt spid="5"/>
                                        </p:tgtEl>
                                      </p:cBhvr>
                                    </p:animEffect>
                                  </p:childTnLst>
                                </p:cTn>
                              </p:par>
                            </p:childTnLst>
                          </p:cTn>
                        </p:par>
                        <p:par>
                          <p:cTn id="21" fill="hold" nodeType="afterGroup">
                            <p:stCondLst>
                              <p:cond delay="2000"/>
                            </p:stCondLst>
                            <p:childTnLst>
                              <p:par>
                                <p:cTn id="22" presetID="2" presetClass="entr" presetSubtype="4" fill="hold" grpId="0" nodeType="afterEffect">
                                  <p:stCondLst>
                                    <p:cond delay="15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000" fill="hold"/>
                                        <p:tgtEl>
                                          <p:spTgt spid="7"/>
                                        </p:tgtEl>
                                        <p:attrNameLst>
                                          <p:attrName>ppt_x</p:attrName>
                                        </p:attrNameLst>
                                      </p:cBhvr>
                                      <p:tavLst>
                                        <p:tav tm="0">
                                          <p:val>
                                            <p:strVal val="#ppt_x"/>
                                          </p:val>
                                        </p:tav>
                                        <p:tav tm="100000">
                                          <p:val>
                                            <p:strVal val="#ppt_x"/>
                                          </p:val>
                                        </p:tav>
                                      </p:tavLst>
                                    </p:anim>
                                    <p:anim calcmode="lin" valueType="num">
                                      <p:cBhvr additive="base">
                                        <p:cTn id="25"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Box 1">
            <a:extLst>
              <a:ext uri="{FF2B5EF4-FFF2-40B4-BE49-F238E27FC236}">
                <a16:creationId xmlns:a16="http://schemas.microsoft.com/office/drawing/2014/main" id="{B047E960-0EFA-44BE-A126-C84B77A93D48}"/>
              </a:ext>
            </a:extLst>
          </p:cNvPr>
          <p:cNvSpPr txBox="1">
            <a:spLocks noChangeArrowheads="1"/>
          </p:cNvSpPr>
          <p:nvPr/>
        </p:nvSpPr>
        <p:spPr bwMode="auto">
          <a:xfrm>
            <a:off x="611188" y="404813"/>
            <a:ext cx="8208962"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latin typeface="Comic Sans MS" panose="030F0702030302020204" pitchFamily="66" charset="0"/>
              </a:rPr>
              <a:t>Some famous </a:t>
            </a:r>
            <a:r>
              <a:rPr lang="en-GB" altLang="en-US" sz="4400">
                <a:solidFill>
                  <a:srgbClr val="FF0000"/>
                </a:solidFill>
                <a:latin typeface="Comic Sans MS" panose="030F0702030302020204" pitchFamily="66" charset="0"/>
              </a:rPr>
              <a:t>pharaohs...</a:t>
            </a:r>
          </a:p>
        </p:txBody>
      </p:sp>
      <p:pic>
        <p:nvPicPr>
          <p:cNvPr id="3" name="Picture 2" descr="pepi2head.jpg">
            <a:extLst>
              <a:ext uri="{FF2B5EF4-FFF2-40B4-BE49-F238E27FC236}">
                <a16:creationId xmlns:a16="http://schemas.microsoft.com/office/drawing/2014/main" id="{3D466D32-FE8D-48DA-B76B-C4BD151A4D1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431925"/>
            <a:ext cx="2262188" cy="322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Box 3">
            <a:extLst>
              <a:ext uri="{FF2B5EF4-FFF2-40B4-BE49-F238E27FC236}">
                <a16:creationId xmlns:a16="http://schemas.microsoft.com/office/drawing/2014/main" id="{16955D94-39ED-489A-AD7F-7270657D4BBB}"/>
              </a:ext>
            </a:extLst>
          </p:cNvPr>
          <p:cNvSpPr txBox="1">
            <a:spLocks noChangeArrowheads="1"/>
          </p:cNvSpPr>
          <p:nvPr/>
        </p:nvSpPr>
        <p:spPr bwMode="auto">
          <a:xfrm>
            <a:off x="107950" y="4797425"/>
            <a:ext cx="40322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800">
                <a:latin typeface="Comic Sans MS" panose="030F0702030302020204" pitchFamily="66" charset="0"/>
              </a:rPr>
              <a:t>Tutankhamun</a:t>
            </a:r>
          </a:p>
        </p:txBody>
      </p:sp>
      <p:sp>
        <p:nvSpPr>
          <p:cNvPr id="5" name="TextBox 4">
            <a:extLst>
              <a:ext uri="{FF2B5EF4-FFF2-40B4-BE49-F238E27FC236}">
                <a16:creationId xmlns:a16="http://schemas.microsoft.com/office/drawing/2014/main" id="{283AB443-9122-4748-8AA2-CB1F3ACC898D}"/>
              </a:ext>
            </a:extLst>
          </p:cNvPr>
          <p:cNvSpPr txBox="1">
            <a:spLocks noChangeArrowheads="1"/>
          </p:cNvSpPr>
          <p:nvPr/>
        </p:nvSpPr>
        <p:spPr bwMode="auto">
          <a:xfrm>
            <a:off x="3419475" y="1484313"/>
            <a:ext cx="5329238" cy="3416300"/>
          </a:xfrm>
          <a:prstGeom prst="rect">
            <a:avLst/>
          </a:prstGeom>
          <a:noFill/>
          <a:ln w="44450">
            <a:solidFill>
              <a:srgbClr val="0070C0"/>
            </a:solidFill>
            <a:prstDash val="dash"/>
            <a:miter lim="800000"/>
            <a:headEnd/>
            <a:tailEnd/>
          </a:ln>
          <a:extLst>
            <a:ext uri="{909E8E84-426E-40DD-AFC4-6F175D3DCCD1}">
              <a14:hiddenFill xmlns:a14="http://schemas.microsoft.com/office/drawing/2010/main">
                <a:solidFill>
                  <a:srgbClr val="FFFFFF"/>
                </a:solidFill>
              </a14:hiddenFill>
            </a:ext>
          </a:extLst>
        </p:spPr>
        <p:txBody>
          <a:bodyPr lIns="180000">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endParaRPr lang="en-GB" altLang="en-US" sz="2400">
              <a:latin typeface="Comic Sans MS" panose="030F0702030302020204" pitchFamily="66" charset="0"/>
            </a:endParaRPr>
          </a:p>
          <a:p>
            <a:pPr eaLnBrk="1" hangingPunct="1">
              <a:spcBef>
                <a:spcPct val="0"/>
              </a:spcBef>
              <a:buFontTx/>
              <a:buNone/>
            </a:pPr>
            <a:r>
              <a:rPr lang="en-GB" altLang="en-US" sz="2400">
                <a:latin typeface="Comic Sans MS" panose="030F0702030302020204" pitchFamily="66" charset="0"/>
              </a:rPr>
              <a:t>He was only about nine when he came to the throne and died when he was just 18. His amazing tomb, full of treasure, was found undisturbed in the Valley of the Kings...</a:t>
            </a:r>
          </a:p>
          <a:p>
            <a:pPr eaLnBrk="1" hangingPunct="1">
              <a:spcBef>
                <a:spcPct val="0"/>
              </a:spcBef>
              <a:buFontTx/>
              <a:buNone/>
            </a:pPr>
            <a:endParaRPr lang="en-GB" altLang="en-US" sz="2400">
              <a:latin typeface="Comic Sans MS" panose="030F0702030302020204" pitchFamily="66" charset="0"/>
            </a:endParaRPr>
          </a:p>
        </p:txBody>
      </p:sp>
      <p:pic>
        <p:nvPicPr>
          <p:cNvPr id="22533" name="Picture 5" descr="HowardCarter H&amp;S.jpg">
            <a:extLst>
              <a:ext uri="{FF2B5EF4-FFF2-40B4-BE49-F238E27FC236}">
                <a16:creationId xmlns:a16="http://schemas.microsoft.com/office/drawing/2014/main" id="{782E47D1-64BE-4A70-A1CB-D855861FBF41}"/>
              </a:ext>
            </a:extLst>
          </p:cNvPr>
          <p:cNvPicPr>
            <a:picLocks noChangeAspect="1"/>
          </p:cNvPicPr>
          <p:nvPr/>
        </p:nvPicPr>
        <p:blipFill>
          <a:blip r:embed="rId3">
            <a:extLst>
              <a:ext uri="{28A0092B-C50C-407E-A947-70E740481C1C}">
                <a14:useLocalDpi xmlns:a14="http://schemas.microsoft.com/office/drawing/2010/main" val="0"/>
              </a:ext>
            </a:extLst>
          </a:blip>
          <a:srcRect l="18713" r="10179" b="39520"/>
          <a:stretch>
            <a:fillRect/>
          </a:stretch>
        </p:blipFill>
        <p:spPr bwMode="auto">
          <a:xfrm>
            <a:off x="7667625" y="5300663"/>
            <a:ext cx="12319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a:extLst>
              <a:ext uri="{FF2B5EF4-FFF2-40B4-BE49-F238E27FC236}">
                <a16:creationId xmlns:a16="http://schemas.microsoft.com/office/drawing/2014/main" id="{4347C487-151A-4134-970D-E82C28F13C28}"/>
              </a:ext>
            </a:extLst>
          </p:cNvPr>
          <p:cNvSpPr/>
          <p:nvPr/>
        </p:nvSpPr>
        <p:spPr>
          <a:xfrm>
            <a:off x="4500563" y="5084763"/>
            <a:ext cx="3240087" cy="1295400"/>
          </a:xfrm>
          <a:prstGeom prst="wedgeEllipseCallout">
            <a:avLst>
              <a:gd name="adj1" fmla="val 60311"/>
              <a:gd name="adj2" fmla="val 26624"/>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2000" dirty="0">
                <a:solidFill>
                  <a:schemeClr val="tx1"/>
                </a:solidFill>
                <a:latin typeface="Comic Sans MS" pitchFamily="66" charset="0"/>
              </a:rPr>
              <a:t>By me! Howard Carter (Oh and Lord Carnarvon) </a:t>
            </a:r>
          </a:p>
        </p:txBody>
      </p:sp>
      <p:sp>
        <p:nvSpPr>
          <p:cNvPr id="8" name="Rectangle 7">
            <a:extLst>
              <a:ext uri="{FF2B5EF4-FFF2-40B4-BE49-F238E27FC236}">
                <a16:creationId xmlns:a16="http://schemas.microsoft.com/office/drawing/2014/main" id="{B0FAA303-10A7-4F8F-B9E5-30E455BF4F9B}"/>
              </a:ext>
            </a:extLst>
          </p:cNvPr>
          <p:cNvSpPr>
            <a:spLocks noChangeArrowheads="1"/>
          </p:cNvSpPr>
          <p:nvPr/>
        </p:nvSpPr>
        <p:spPr bwMode="auto">
          <a:xfrm>
            <a:off x="3563938" y="1557338"/>
            <a:ext cx="39528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400">
                <a:solidFill>
                  <a:srgbClr val="0070C0"/>
                </a:solidFill>
                <a:latin typeface="Comic Sans MS" panose="030F0702030302020204" pitchFamily="66" charset="0"/>
              </a:rPr>
              <a:t>Claim to fame: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35" presetClass="entr" presetSubtype="0" fill="hold" grpId="0" nodeType="afterEffect">
                                  <p:stCondLst>
                                    <p:cond delay="100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anim calcmode="lin" valueType="num">
                                      <p:cBhvr>
                                        <p:cTn id="13" dur="2000" fill="hold"/>
                                        <p:tgtEl>
                                          <p:spTgt spid="8"/>
                                        </p:tgtEl>
                                        <p:attrNameLst>
                                          <p:attrName>style.rotation</p:attrName>
                                        </p:attrNameLst>
                                      </p:cBhvr>
                                      <p:tavLst>
                                        <p:tav tm="0">
                                          <p:val>
                                            <p:fltVal val="720"/>
                                          </p:val>
                                        </p:tav>
                                        <p:tav tm="100000">
                                          <p:val>
                                            <p:fltVal val="0"/>
                                          </p:val>
                                        </p:tav>
                                      </p:tavLst>
                                    </p:anim>
                                    <p:anim calcmode="lin" valueType="num">
                                      <p:cBhvr>
                                        <p:cTn id="14" dur="2000" fill="hold"/>
                                        <p:tgtEl>
                                          <p:spTgt spid="8"/>
                                        </p:tgtEl>
                                        <p:attrNameLst>
                                          <p:attrName>ppt_h</p:attrName>
                                        </p:attrNameLst>
                                      </p:cBhvr>
                                      <p:tavLst>
                                        <p:tav tm="0">
                                          <p:val>
                                            <p:fltVal val="0"/>
                                          </p:val>
                                        </p:tav>
                                        <p:tav tm="100000">
                                          <p:val>
                                            <p:strVal val="#ppt_h"/>
                                          </p:val>
                                        </p:tav>
                                      </p:tavLst>
                                    </p:anim>
                                    <p:anim calcmode="lin" valueType="num">
                                      <p:cBhvr>
                                        <p:cTn id="15" dur="2000" fill="hold"/>
                                        <p:tgtEl>
                                          <p:spTgt spid="8"/>
                                        </p:tgtEl>
                                        <p:attrNameLst>
                                          <p:attrName>ppt_w</p:attrName>
                                        </p:attrNameLst>
                                      </p:cBhvr>
                                      <p:tavLst>
                                        <p:tav tm="0">
                                          <p:val>
                                            <p:fltVal val="0"/>
                                          </p:val>
                                        </p:tav>
                                        <p:tav tm="100000">
                                          <p:val>
                                            <p:strVal val="#ppt_w"/>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2000"/>
                                        <p:tgtEl>
                                          <p:spTgt spid="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ppt_x"/>
                                          </p:val>
                                        </p:tav>
                                        <p:tav tm="100000">
                                          <p:val>
                                            <p:strVal val="#ppt_x"/>
                                          </p:val>
                                        </p:tav>
                                      </p:tavLst>
                                    </p:anim>
                                    <p:anim calcmode="lin" valueType="num">
                                      <p:cBhvr additive="base">
                                        <p:cTn id="26" dur="1000" fill="hold"/>
                                        <p:tgtEl>
                                          <p:spTgt spid="7"/>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000"/>
                            </p:stCondLst>
                            <p:childTnLst>
                              <p:par>
                                <p:cTn id="28" presetID="35" presetClass="emph" presetSubtype="0" repeatCount="2000" fill="hold" grpId="1" nodeType="afterEffect">
                                  <p:stCondLst>
                                    <p:cond delay="500"/>
                                  </p:stCondLst>
                                  <p:childTnLst>
                                    <p:anim calcmode="discrete" valueType="str">
                                      <p:cBhvr>
                                        <p:cTn id="29"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7" grpId="1"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mkDPaHSBzg?feature=oembed" descr="King Tut and His Treasures for Kids: Biography of Tutankhamun, Discovery of his Tomb - FreeSchool">
            <a:hlinkClick r:id="" action="ppaction://media"/>
            <a:extLst>
              <a:ext uri="{FF2B5EF4-FFF2-40B4-BE49-F238E27FC236}">
                <a16:creationId xmlns:a16="http://schemas.microsoft.com/office/drawing/2014/main" id="{6207F8B1-07EC-49A9-997E-BD5E70D37E10}"/>
              </a:ext>
            </a:extLst>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468313" y="1484313"/>
            <a:ext cx="8027987"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4" name="TextBox 2">
            <a:extLst>
              <a:ext uri="{FF2B5EF4-FFF2-40B4-BE49-F238E27FC236}">
                <a16:creationId xmlns:a16="http://schemas.microsoft.com/office/drawing/2014/main" id="{D3618305-41C2-402F-9095-9EF3E1AA0287}"/>
              </a:ext>
            </a:extLst>
          </p:cNvPr>
          <p:cNvSpPr txBox="1">
            <a:spLocks noChangeArrowheads="1"/>
          </p:cNvSpPr>
          <p:nvPr/>
        </p:nvSpPr>
        <p:spPr bwMode="auto">
          <a:xfrm>
            <a:off x="539750" y="260350"/>
            <a:ext cx="79930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a:latin typeface="Comic Sans MS" panose="030F0702030302020204" pitchFamily="66" charset="0"/>
              </a:rPr>
              <a:t>Watch this video for more information on Tutankhamun!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385</TotalTime>
  <Words>543</Words>
  <Application>Microsoft Office PowerPoint</Application>
  <PresentationFormat>On-screen Show (4:3)</PresentationFormat>
  <Paragraphs>62</Paragraphs>
  <Slides>11</Slides>
  <Notes>0</Notes>
  <HiddenSlides>0</HiddenSlides>
  <MMClips>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Shropshire LEA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E Sharratt</cp:lastModifiedBy>
  <cp:revision>44</cp:revision>
  <dcterms:created xsi:type="dcterms:W3CDTF">2010-10-12T14:42:28Z</dcterms:created>
  <dcterms:modified xsi:type="dcterms:W3CDTF">2021-02-22T13:22:47Z</dcterms:modified>
</cp:coreProperties>
</file>