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69" r:id="rId3"/>
    <p:sldId id="258" r:id="rId4"/>
    <p:sldId id="259" r:id="rId5"/>
    <p:sldId id="260" r:id="rId6"/>
    <p:sldId id="261" r:id="rId7"/>
    <p:sldId id="262" r:id="rId8"/>
    <p:sldId id="271" r:id="rId9"/>
    <p:sldId id="27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9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22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topics/z2dqrwx/articles/zcjs97h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bg1">
                      <a:lumMod val="75000"/>
                    </a:schemeClr>
                  </a:solidFill>
                </a:rPr>
                <a:t>Miss S P5/6</a:t>
              </a:r>
              <a:endParaRPr lang="en-GB" sz="16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Translations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8" name="Rectangle 17"/>
          <p:cNvSpPr/>
          <p:nvPr/>
        </p:nvSpPr>
        <p:spPr>
          <a:xfrm>
            <a:off x="1330262" y="5768286"/>
            <a:ext cx="65028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https://www.bbc.co.uk/bitesize/topics/z2dqrwx/articles/</a:t>
            </a:r>
            <a:r>
              <a:rPr lang="en-GB" dirty="0" smtClean="0">
                <a:hlinkClick r:id="rId2"/>
              </a:rPr>
              <a:t>zcjs97h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What Is a Translation?</a:t>
            </a:r>
          </a:p>
        </p:txBody>
      </p:sp>
      <p:sp>
        <p:nvSpPr>
          <p:cNvPr id="3" name="Rectangle 2"/>
          <p:cNvSpPr/>
          <p:nvPr/>
        </p:nvSpPr>
        <p:spPr>
          <a:xfrm>
            <a:off x="964776" y="1799347"/>
            <a:ext cx="73396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/>
                <a:cs typeface="Comic Sans MS"/>
              </a:rPr>
              <a:t>A translation is one type of </a:t>
            </a:r>
            <a:r>
              <a:rPr lang="en-GB" sz="1600" b="1" dirty="0">
                <a:latin typeface="Comic Sans MS"/>
                <a:cs typeface="Comic Sans MS"/>
              </a:rPr>
              <a:t>transformation.</a:t>
            </a:r>
            <a:r>
              <a:rPr lang="en-GB" sz="1600" dirty="0">
                <a:latin typeface="Comic Sans MS"/>
                <a:cs typeface="Comic Sans MS"/>
              </a:rPr>
              <a:t> The other two types are </a:t>
            </a:r>
            <a:r>
              <a:rPr lang="en-GB" sz="1600" i="1" dirty="0">
                <a:latin typeface="Comic Sans MS"/>
                <a:cs typeface="Comic Sans MS"/>
              </a:rPr>
              <a:t>reflection</a:t>
            </a:r>
            <a:r>
              <a:rPr lang="en-GB" sz="1600" dirty="0">
                <a:latin typeface="Comic Sans MS"/>
                <a:cs typeface="Comic Sans MS"/>
              </a:rPr>
              <a:t> and </a:t>
            </a:r>
            <a:r>
              <a:rPr lang="en-GB" sz="1600" i="1" dirty="0">
                <a:latin typeface="Comic Sans MS"/>
                <a:cs typeface="Comic Sans MS"/>
              </a:rPr>
              <a:t>rotation.</a:t>
            </a:r>
            <a:endParaRPr lang="en-GB" sz="1600" dirty="0">
              <a:latin typeface="Comic Sans MS"/>
              <a:cs typeface="Comic Sans MS"/>
            </a:endParaRPr>
          </a:p>
          <a:p>
            <a:endParaRPr lang="en-GB" sz="1600" dirty="0">
              <a:latin typeface="Comic Sans MS"/>
              <a:cs typeface="Comic Sans MS"/>
            </a:endParaRPr>
          </a:p>
          <a:p>
            <a:r>
              <a:rPr lang="en-GB" sz="1600" dirty="0">
                <a:latin typeface="Comic Sans MS"/>
                <a:cs typeface="Comic Sans MS"/>
              </a:rPr>
              <a:t>A translation </a:t>
            </a:r>
            <a:r>
              <a:rPr lang="en-GB" sz="1600" b="1" dirty="0">
                <a:latin typeface="Comic Sans MS"/>
                <a:cs typeface="Comic Sans MS"/>
              </a:rPr>
              <a:t>moves</a:t>
            </a:r>
            <a:r>
              <a:rPr lang="en-GB" sz="1600" dirty="0">
                <a:latin typeface="Comic Sans MS"/>
                <a:cs typeface="Comic Sans MS"/>
              </a:rPr>
              <a:t> an object. The shape stays exactly the same size and shape.</a:t>
            </a:r>
          </a:p>
          <a:p>
            <a:endParaRPr lang="en-GB" sz="1600" dirty="0">
              <a:latin typeface="Comic Sans MS"/>
              <a:cs typeface="Comic Sans MS"/>
            </a:endParaRPr>
          </a:p>
          <a:p>
            <a:r>
              <a:rPr lang="en-GB" sz="1600" dirty="0">
                <a:latin typeface="Comic Sans MS"/>
                <a:cs typeface="Comic Sans MS"/>
              </a:rPr>
              <a:t>You describe a translation by giving the distance moved right or left, then the distance moved up or down.</a:t>
            </a:r>
            <a:endParaRPr lang="en-GB" sz="16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792359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What Is a Translation?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98513" y="1593850"/>
            <a:ext cx="2941637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A translation is when a shape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moves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from one position to another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without being rotated or flipped.</a:t>
            </a:r>
          </a:p>
          <a:p>
            <a:pPr eaLnBrk="1" hangingPunct="1"/>
            <a:endParaRPr lang="en-GB">
              <a:solidFill>
                <a:srgbClr val="000000"/>
              </a:solidFill>
              <a:cs typeface="Twinkl" charset="0"/>
            </a:endParaRPr>
          </a:p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On this grid, rectangle A has been moved to position B.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757738" y="3632200"/>
            <a:ext cx="1123950" cy="14922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</a:t>
            </a:r>
          </a:p>
        </p:txBody>
      </p:sp>
      <p:sp>
        <p:nvSpPr>
          <p:cNvPr id="8" name="Rectangle 7"/>
          <p:cNvSpPr/>
          <p:nvPr/>
        </p:nvSpPr>
        <p:spPr>
          <a:xfrm>
            <a:off x="6623050" y="2509838"/>
            <a:ext cx="1123950" cy="149542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</a:t>
            </a:r>
          </a:p>
        </p:txBody>
      </p:sp>
      <p:sp>
        <p:nvSpPr>
          <p:cNvPr id="2" name="Rectangle 1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9" name="Rectangle 8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828000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ChangeArrowheads="1"/>
          </p:cNvSpPr>
          <p:nvPr/>
        </p:nvSpPr>
        <p:spPr bwMode="auto">
          <a:xfrm>
            <a:off x="798513" y="1593850"/>
            <a:ext cx="2941637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This is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not a translation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 because the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shape has </a:t>
            </a:r>
          </a:p>
          <a:p>
            <a:pPr eaLnBrk="1" hangingPunct="1"/>
            <a:r>
              <a:rPr lang="en-GB" b="1">
                <a:solidFill>
                  <a:srgbClr val="000000"/>
                </a:solidFill>
                <a:cs typeface="Twinkl" charset="0"/>
              </a:rPr>
              <a:t>been rotated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.</a:t>
            </a:r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What Is a Translation?</a:t>
            </a:r>
          </a:p>
        </p:txBody>
      </p:sp>
      <p:pic>
        <p:nvPicPr>
          <p:cNvPr id="112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/>
          <p:cNvSpPr/>
          <p:nvPr/>
        </p:nvSpPr>
        <p:spPr>
          <a:xfrm>
            <a:off x="4762500" y="3629025"/>
            <a:ext cx="1120775" cy="1122363"/>
          </a:xfrm>
          <a:prstGeom prst="rtTriangl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</a:t>
            </a:r>
          </a:p>
        </p:txBody>
      </p:sp>
      <p:sp>
        <p:nvSpPr>
          <p:cNvPr id="8" name="Right Triangle 7"/>
          <p:cNvSpPr/>
          <p:nvPr/>
        </p:nvSpPr>
        <p:spPr>
          <a:xfrm rot="5400000">
            <a:off x="5883275" y="2508250"/>
            <a:ext cx="1120775" cy="1120775"/>
          </a:xfrm>
          <a:prstGeom prst="rtTriangl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</a:t>
            </a:r>
          </a:p>
        </p:txBody>
      </p:sp>
      <p:sp>
        <p:nvSpPr>
          <p:cNvPr id="7" name="Rectangle 6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9" name="Rectangle 8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602653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Translating Shapes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798513" y="1593850"/>
            <a:ext cx="294163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Is this a translation?</a:t>
            </a:r>
          </a:p>
        </p:txBody>
      </p:sp>
      <p:pic>
        <p:nvPicPr>
          <p:cNvPr id="1229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ight Triangle 6"/>
          <p:cNvSpPr/>
          <p:nvPr/>
        </p:nvSpPr>
        <p:spPr>
          <a:xfrm>
            <a:off x="6627813" y="3629025"/>
            <a:ext cx="1120775" cy="1122363"/>
          </a:xfrm>
          <a:prstGeom prst="rtTriangl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</a:t>
            </a:r>
          </a:p>
        </p:txBody>
      </p:sp>
      <p:sp>
        <p:nvSpPr>
          <p:cNvPr id="8" name="Right Triangle 7"/>
          <p:cNvSpPr/>
          <p:nvPr/>
        </p:nvSpPr>
        <p:spPr>
          <a:xfrm>
            <a:off x="5135563" y="2138363"/>
            <a:ext cx="1120775" cy="1122362"/>
          </a:xfrm>
          <a:prstGeom prst="rtTriangl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98513" y="4284663"/>
            <a:ext cx="294163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Twinkl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9pPr>
          </a:lstStyle>
          <a:p>
            <a:pPr eaLnBrk="1" hangingPunct="1"/>
            <a:r>
              <a:rPr lang="en-GB" sz="3600" b="1">
                <a:solidFill>
                  <a:srgbClr val="00B050"/>
                </a:solidFill>
              </a:rPr>
              <a:t>Yes</a:t>
            </a:r>
          </a:p>
          <a:p>
            <a:pPr eaLnBrk="1" hangingPunct="1"/>
            <a:r>
              <a:rPr lang="en-GB" sz="3600">
                <a:solidFill>
                  <a:schemeClr val="tx1"/>
                </a:solidFill>
              </a:rPr>
              <a:t>This is a translation.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675" y="3741738"/>
            <a:ext cx="1081088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611669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2119313"/>
            <a:ext cx="10080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Translating Shapes</a:t>
            </a: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798513" y="1593850"/>
            <a:ext cx="294163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Is this a translation?</a:t>
            </a:r>
          </a:p>
        </p:txBody>
      </p:sp>
      <p:pic>
        <p:nvPicPr>
          <p:cNvPr id="1331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98513" y="2662238"/>
            <a:ext cx="294163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Twinkl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9pPr>
          </a:lstStyle>
          <a:p>
            <a:pPr eaLnBrk="1" hangingPunct="1"/>
            <a:r>
              <a:rPr lang="en-GB" sz="3600" b="1">
                <a:solidFill>
                  <a:srgbClr val="FF0000"/>
                </a:solidFill>
              </a:rPr>
              <a:t>No</a:t>
            </a:r>
          </a:p>
          <a:p>
            <a:pPr eaLnBrk="1" hangingPunct="1"/>
            <a:r>
              <a:rPr lang="en-GB" sz="3600">
                <a:solidFill>
                  <a:schemeClr val="tx1"/>
                </a:solidFill>
              </a:rPr>
              <a:t>This is not a translation because the shape has been rotated.</a:t>
            </a:r>
          </a:p>
        </p:txBody>
      </p:sp>
      <p:sp>
        <p:nvSpPr>
          <p:cNvPr id="5" name="Cross 4"/>
          <p:cNvSpPr/>
          <p:nvPr/>
        </p:nvSpPr>
        <p:spPr>
          <a:xfrm>
            <a:off x="5135563" y="3630613"/>
            <a:ext cx="1492250" cy="1492250"/>
          </a:xfrm>
          <a:prstGeom prst="plus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</a:t>
            </a:r>
          </a:p>
        </p:txBody>
      </p:sp>
      <p:sp>
        <p:nvSpPr>
          <p:cNvPr id="10" name="Cross 9"/>
          <p:cNvSpPr/>
          <p:nvPr/>
        </p:nvSpPr>
        <p:spPr>
          <a:xfrm rot="2738521">
            <a:off x="6367463" y="1828800"/>
            <a:ext cx="1492250" cy="1492250"/>
          </a:xfrm>
          <a:prstGeom prst="plus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229226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2119313"/>
            <a:ext cx="10080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Translating Shapes</a:t>
            </a: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798513" y="1593850"/>
            <a:ext cx="294163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Is this a translation?</a:t>
            </a:r>
          </a:p>
        </p:txBody>
      </p:sp>
      <p:pic>
        <p:nvPicPr>
          <p:cNvPr id="1434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98513" y="2662238"/>
            <a:ext cx="294163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Twinkl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9pPr>
          </a:lstStyle>
          <a:p>
            <a:pPr eaLnBrk="1" hangingPunct="1"/>
            <a:r>
              <a:rPr lang="en-GB" sz="3600" b="1">
                <a:solidFill>
                  <a:srgbClr val="FF0000"/>
                </a:solidFill>
              </a:rPr>
              <a:t>No</a:t>
            </a:r>
          </a:p>
          <a:p>
            <a:pPr eaLnBrk="1" hangingPunct="1"/>
            <a:r>
              <a:rPr lang="en-GB" sz="3600">
                <a:solidFill>
                  <a:schemeClr val="tx1"/>
                </a:solidFill>
              </a:rPr>
              <a:t>This is not a translation because the shape has been rotated.</a:t>
            </a:r>
          </a:p>
        </p:txBody>
      </p:sp>
      <p:sp>
        <p:nvSpPr>
          <p:cNvPr id="7" name="Right Triangle 6"/>
          <p:cNvSpPr/>
          <p:nvPr/>
        </p:nvSpPr>
        <p:spPr>
          <a:xfrm flipV="1">
            <a:off x="5510213" y="3259138"/>
            <a:ext cx="1119187" cy="1493837"/>
          </a:xfrm>
          <a:prstGeom prst="rtTriangl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44" name="TextBox 7"/>
          <p:cNvSpPr txBox="1">
            <a:spLocks noChangeArrowheads="1"/>
          </p:cNvSpPr>
          <p:nvPr/>
        </p:nvSpPr>
        <p:spPr bwMode="auto">
          <a:xfrm>
            <a:off x="5721350" y="3459163"/>
            <a:ext cx="349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Twinkl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9pPr>
          </a:lstStyle>
          <a:p>
            <a:pPr eaLnBrk="1" hangingPunct="1"/>
            <a:r>
              <a:rPr lang="en-GB">
                <a:solidFill>
                  <a:schemeClr val="bg1"/>
                </a:solidFill>
              </a:rPr>
              <a:t>A</a:t>
            </a:r>
          </a:p>
          <a:p>
            <a:pPr eaLnBrk="1" hangingPunct="1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16200000" flipV="1">
            <a:off x="6442075" y="1579563"/>
            <a:ext cx="1119187" cy="1493838"/>
          </a:xfrm>
          <a:prstGeom prst="rtTriangl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46" name="TextBox 12"/>
          <p:cNvSpPr txBox="1">
            <a:spLocks noChangeArrowheads="1"/>
          </p:cNvSpPr>
          <p:nvPr/>
        </p:nvSpPr>
        <p:spPr bwMode="auto">
          <a:xfrm rot="-5400000">
            <a:off x="6630988" y="2176463"/>
            <a:ext cx="347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Twinkl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Twinkl" charset="0"/>
                <a:cs typeface="Twinkl" charset="0"/>
              </a:defRPr>
            </a:lvl9pPr>
          </a:lstStyle>
          <a:p>
            <a:pPr eaLnBrk="1" hangingPunct="1"/>
            <a:r>
              <a:rPr lang="en-GB">
                <a:solidFill>
                  <a:schemeClr val="bg1"/>
                </a:solidFill>
              </a:rPr>
              <a:t>B</a:t>
            </a:r>
          </a:p>
          <a:p>
            <a:pPr eaLnBrk="1" hangingPunct="1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292258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4570"/>
          <p:cNvGrpSpPr>
            <a:grpSpLocks/>
          </p:cNvGrpSpPr>
          <p:nvPr/>
        </p:nvGrpSpPr>
        <p:grpSpPr bwMode="auto">
          <a:xfrm>
            <a:off x="1476375" y="765175"/>
            <a:ext cx="5688013" cy="5616575"/>
            <a:chOff x="1202" y="572"/>
            <a:chExt cx="1653" cy="1656"/>
          </a:xfrm>
        </p:grpSpPr>
        <p:grpSp>
          <p:nvGrpSpPr>
            <p:cNvPr id="10254" name="Group 1354"/>
            <p:cNvGrpSpPr>
              <a:grpSpLocks/>
            </p:cNvGrpSpPr>
            <p:nvPr/>
          </p:nvGrpSpPr>
          <p:grpSpPr bwMode="auto">
            <a:xfrm>
              <a:off x="1202" y="572"/>
              <a:ext cx="331" cy="331"/>
              <a:chOff x="1644" y="1092"/>
              <a:chExt cx="1617" cy="1620"/>
            </a:xfrm>
          </p:grpSpPr>
          <p:grpSp>
            <p:nvGrpSpPr>
              <p:cNvPr id="11023" name="Group 1355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1049" name="Rectangle 135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50" name="Rectangle 135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51" name="Rectangle 135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52" name="Rectangle 135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53" name="Rectangle 136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1024" name="Group 1361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1044" name="Rectangle 136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5" name="Rectangle 136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6" name="Rectangle 136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7" name="Rectangle 136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8" name="Rectangle 136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1025" name="Group 1367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1039" name="Rectangle 136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0" name="Rectangle 136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1" name="Rectangle 137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2" name="Rectangle 137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43" name="Rectangle 137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1026" name="Group 1373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1034" name="Rectangle 137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5" name="Rectangle 137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6" name="Rectangle 137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7" name="Rectangle 137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8" name="Rectangle 137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1027" name="Group 1379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1029" name="Rectangle 138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0" name="Rectangle 138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1" name="Rectangle 138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2" name="Rectangle 138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33" name="Rectangle 138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1028" name="Rectangle 1385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55" name="Group 1386"/>
            <p:cNvGrpSpPr>
              <a:grpSpLocks/>
            </p:cNvGrpSpPr>
            <p:nvPr/>
          </p:nvGrpSpPr>
          <p:grpSpPr bwMode="auto">
            <a:xfrm>
              <a:off x="1533" y="572"/>
              <a:ext cx="330" cy="331"/>
              <a:chOff x="1644" y="1092"/>
              <a:chExt cx="1617" cy="1620"/>
            </a:xfrm>
          </p:grpSpPr>
          <p:grpSp>
            <p:nvGrpSpPr>
              <p:cNvPr id="10992" name="Group 1387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1018" name="Rectangle 138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9" name="Rectangle 138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20" name="Rectangle 139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21" name="Rectangle 139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22" name="Rectangle 139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93" name="Group 1393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1013" name="Rectangle 139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4" name="Rectangle 139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5" name="Rectangle 139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6" name="Rectangle 139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7" name="Rectangle 139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94" name="Group 1399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1008" name="Rectangle 140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9" name="Rectangle 140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0" name="Rectangle 140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1" name="Rectangle 140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12" name="Rectangle 140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95" name="Group 1405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1003" name="Rectangle 140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4" name="Rectangle 140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5" name="Rectangle 140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6" name="Rectangle 140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7" name="Rectangle 141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96" name="Group 1411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998" name="Rectangle 141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99" name="Rectangle 141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0" name="Rectangle 141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1" name="Rectangle 141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1002" name="Rectangle 141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997" name="Rectangle 1417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56" name="Group 1418"/>
            <p:cNvGrpSpPr>
              <a:grpSpLocks/>
            </p:cNvGrpSpPr>
            <p:nvPr/>
          </p:nvGrpSpPr>
          <p:grpSpPr bwMode="auto">
            <a:xfrm>
              <a:off x="1863" y="572"/>
              <a:ext cx="331" cy="331"/>
              <a:chOff x="1644" y="1092"/>
              <a:chExt cx="1617" cy="1620"/>
            </a:xfrm>
          </p:grpSpPr>
          <p:grpSp>
            <p:nvGrpSpPr>
              <p:cNvPr id="10961" name="Group 1419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987" name="Rectangle 142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8" name="Rectangle 142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9" name="Rectangle 142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90" name="Rectangle 142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91" name="Rectangle 142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62" name="Group 1425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982" name="Rectangle 142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3" name="Rectangle 142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4" name="Rectangle 142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5" name="Rectangle 142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6" name="Rectangle 143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63" name="Group 1431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977" name="Rectangle 143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8" name="Rectangle 143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9" name="Rectangle 143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0" name="Rectangle 143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81" name="Rectangle 143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64" name="Group 1437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972" name="Rectangle 143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3" name="Rectangle 143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4" name="Rectangle 144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5" name="Rectangle 144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6" name="Rectangle 144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65" name="Group 1443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967" name="Rectangle 144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68" name="Rectangle 144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69" name="Rectangle 144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0" name="Rectangle 144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71" name="Rectangle 144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966" name="Rectangle 1449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57" name="Group 1450"/>
            <p:cNvGrpSpPr>
              <a:grpSpLocks/>
            </p:cNvGrpSpPr>
            <p:nvPr/>
          </p:nvGrpSpPr>
          <p:grpSpPr bwMode="auto">
            <a:xfrm>
              <a:off x="2194" y="572"/>
              <a:ext cx="330" cy="331"/>
              <a:chOff x="1644" y="1092"/>
              <a:chExt cx="1617" cy="1620"/>
            </a:xfrm>
          </p:grpSpPr>
          <p:grpSp>
            <p:nvGrpSpPr>
              <p:cNvPr id="10930" name="Group 1451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956" name="Rectangle 145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7" name="Rectangle 145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8" name="Rectangle 145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9" name="Rectangle 145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60" name="Rectangle 145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31" name="Group 1457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951" name="Rectangle 145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2" name="Rectangle 145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3" name="Rectangle 146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4" name="Rectangle 146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5" name="Rectangle 146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32" name="Group 1463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946" name="Rectangle 146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7" name="Rectangle 146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8" name="Rectangle 146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9" name="Rectangle 146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50" name="Rectangle 146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33" name="Group 1469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941" name="Rectangle 147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2" name="Rectangle 147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3" name="Rectangle 147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4" name="Rectangle 147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5" name="Rectangle 147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34" name="Group 1475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936" name="Rectangle 147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37" name="Rectangle 147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38" name="Rectangle 147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39" name="Rectangle 147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40" name="Rectangle 148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935" name="Rectangle 1481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58" name="Group 1482"/>
            <p:cNvGrpSpPr>
              <a:grpSpLocks/>
            </p:cNvGrpSpPr>
            <p:nvPr/>
          </p:nvGrpSpPr>
          <p:grpSpPr bwMode="auto">
            <a:xfrm>
              <a:off x="2524" y="572"/>
              <a:ext cx="331" cy="331"/>
              <a:chOff x="1644" y="1092"/>
              <a:chExt cx="1617" cy="1620"/>
            </a:xfrm>
          </p:grpSpPr>
          <p:grpSp>
            <p:nvGrpSpPr>
              <p:cNvPr id="10899" name="Group 1483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925" name="Rectangle 148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6" name="Rectangle 148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7" name="Rectangle 148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8" name="Rectangle 148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9" name="Rectangle 148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00" name="Group 1489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920" name="Rectangle 149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1" name="Rectangle 149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2" name="Rectangle 149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3" name="Rectangle 149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24" name="Rectangle 149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01" name="Group 1495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915" name="Rectangle 149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6" name="Rectangle 149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7" name="Rectangle 149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8" name="Rectangle 149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9" name="Rectangle 150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02" name="Group 1501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910" name="Rectangle 150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1" name="Rectangle 150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2" name="Rectangle 150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3" name="Rectangle 150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14" name="Rectangle 150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903" name="Group 1507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905" name="Rectangle 150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06" name="Rectangle 150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07" name="Rectangle 151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08" name="Rectangle 151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909" name="Rectangle 151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904" name="Rectangle 1513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59" name="Group 1675"/>
            <p:cNvGrpSpPr>
              <a:grpSpLocks/>
            </p:cNvGrpSpPr>
            <p:nvPr/>
          </p:nvGrpSpPr>
          <p:grpSpPr bwMode="auto">
            <a:xfrm>
              <a:off x="1202" y="903"/>
              <a:ext cx="331" cy="331"/>
              <a:chOff x="1644" y="1092"/>
              <a:chExt cx="1617" cy="1620"/>
            </a:xfrm>
          </p:grpSpPr>
          <p:grpSp>
            <p:nvGrpSpPr>
              <p:cNvPr id="10868" name="Group 1676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894" name="Rectangle 167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5" name="Rectangle 167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6" name="Rectangle 167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7" name="Rectangle 168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8" name="Rectangle 168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69" name="Group 1682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889" name="Rectangle 168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0" name="Rectangle 168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1" name="Rectangle 168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2" name="Rectangle 168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93" name="Rectangle 168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70" name="Group 1688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884" name="Rectangle 168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5" name="Rectangle 169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6" name="Rectangle 169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7" name="Rectangle 169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8" name="Rectangle 169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71" name="Group 1694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879" name="Rectangle 169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0" name="Rectangle 169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1" name="Rectangle 169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2" name="Rectangle 169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83" name="Rectangle 169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72" name="Group 1700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874" name="Rectangle 170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75" name="Rectangle 170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76" name="Rectangle 170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77" name="Rectangle 170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78" name="Rectangle 170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873" name="Rectangle 1706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0" name="Group 1707"/>
            <p:cNvGrpSpPr>
              <a:grpSpLocks/>
            </p:cNvGrpSpPr>
            <p:nvPr/>
          </p:nvGrpSpPr>
          <p:grpSpPr bwMode="auto">
            <a:xfrm>
              <a:off x="1533" y="903"/>
              <a:ext cx="330" cy="331"/>
              <a:chOff x="1644" y="1092"/>
              <a:chExt cx="1617" cy="1620"/>
            </a:xfrm>
          </p:grpSpPr>
          <p:grpSp>
            <p:nvGrpSpPr>
              <p:cNvPr id="10837" name="Group 1708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863" name="Rectangle 170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4" name="Rectangle 171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5" name="Rectangle 171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6" name="Rectangle 171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7" name="Rectangle 171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38" name="Group 1714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858" name="Rectangle 171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9" name="Rectangle 171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0" name="Rectangle 171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1" name="Rectangle 171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62" name="Rectangle 171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39" name="Group 1720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853" name="Rectangle 172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4" name="Rectangle 172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5" name="Rectangle 172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6" name="Rectangle 172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7" name="Rectangle 172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40" name="Group 1726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848" name="Rectangle 172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49" name="Rectangle 172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0" name="Rectangle 172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1" name="Rectangle 173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52" name="Rectangle 173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41" name="Group 1732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843" name="Rectangle 173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44" name="Rectangle 173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45" name="Rectangle 173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46" name="Rectangle 173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47" name="Rectangle 173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842" name="Rectangle 1738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1" name="Group 1739"/>
            <p:cNvGrpSpPr>
              <a:grpSpLocks/>
            </p:cNvGrpSpPr>
            <p:nvPr/>
          </p:nvGrpSpPr>
          <p:grpSpPr bwMode="auto">
            <a:xfrm>
              <a:off x="1863" y="903"/>
              <a:ext cx="331" cy="331"/>
              <a:chOff x="1644" y="1092"/>
              <a:chExt cx="1617" cy="1620"/>
            </a:xfrm>
          </p:grpSpPr>
          <p:grpSp>
            <p:nvGrpSpPr>
              <p:cNvPr id="10806" name="Group 1740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832" name="Rectangle 174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33" name="Rectangle 174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34" name="Rectangle 174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35" name="Rectangle 174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36" name="Rectangle 174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07" name="Group 1746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827" name="Rectangle 174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8" name="Rectangle 174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9" name="Rectangle 174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30" name="Rectangle 175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31" name="Rectangle 175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08" name="Group 1752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822" name="Rectangle 175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3" name="Rectangle 175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4" name="Rectangle 175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5" name="Rectangle 175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6" name="Rectangle 175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09" name="Group 1758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817" name="Rectangle 175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18" name="Rectangle 176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19" name="Rectangle 176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0" name="Rectangle 176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21" name="Rectangle 176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810" name="Group 1764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812" name="Rectangle 176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13" name="Rectangle 176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14" name="Rectangle 176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15" name="Rectangle 176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16" name="Rectangle 176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811" name="Rectangle 1770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2" name="Group 1771"/>
            <p:cNvGrpSpPr>
              <a:grpSpLocks/>
            </p:cNvGrpSpPr>
            <p:nvPr/>
          </p:nvGrpSpPr>
          <p:grpSpPr bwMode="auto">
            <a:xfrm>
              <a:off x="2194" y="903"/>
              <a:ext cx="330" cy="331"/>
              <a:chOff x="1644" y="1092"/>
              <a:chExt cx="1617" cy="1620"/>
            </a:xfrm>
          </p:grpSpPr>
          <p:grpSp>
            <p:nvGrpSpPr>
              <p:cNvPr id="10775" name="Group 1772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801" name="Rectangle 177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02" name="Rectangle 177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03" name="Rectangle 177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04" name="Rectangle 177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05" name="Rectangle 177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76" name="Group 1778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796" name="Rectangle 177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7" name="Rectangle 178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8" name="Rectangle 178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9" name="Rectangle 178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800" name="Rectangle 178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77" name="Group 1784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791" name="Rectangle 178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2" name="Rectangle 178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3" name="Rectangle 178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4" name="Rectangle 178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5" name="Rectangle 178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78" name="Group 1790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786" name="Rectangle 179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7" name="Rectangle 179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8" name="Rectangle 179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9" name="Rectangle 179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90" name="Rectangle 179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79" name="Group 1796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781" name="Rectangle 179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2" name="Rectangle 179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3" name="Rectangle 179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4" name="Rectangle 180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85" name="Rectangle 180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780" name="Rectangle 1802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3" name="Group 1803"/>
            <p:cNvGrpSpPr>
              <a:grpSpLocks/>
            </p:cNvGrpSpPr>
            <p:nvPr/>
          </p:nvGrpSpPr>
          <p:grpSpPr bwMode="auto">
            <a:xfrm>
              <a:off x="2524" y="903"/>
              <a:ext cx="331" cy="331"/>
              <a:chOff x="1644" y="1092"/>
              <a:chExt cx="1617" cy="1620"/>
            </a:xfrm>
          </p:grpSpPr>
          <p:grpSp>
            <p:nvGrpSpPr>
              <p:cNvPr id="10744" name="Group 1804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770" name="Rectangle 180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71" name="Rectangle 180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72" name="Rectangle 180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73" name="Rectangle 180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74" name="Rectangle 180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45" name="Group 1810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765" name="Rectangle 181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6" name="Rectangle 181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7" name="Rectangle 181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8" name="Rectangle 181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9" name="Rectangle 181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46" name="Group 1816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760" name="Rectangle 181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1" name="Rectangle 181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2" name="Rectangle 181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3" name="Rectangle 182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64" name="Rectangle 182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47" name="Group 1822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755" name="Rectangle 182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6" name="Rectangle 182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7" name="Rectangle 182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8" name="Rectangle 182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9" name="Rectangle 182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48" name="Group 1828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750" name="Rectangle 182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1" name="Rectangle 183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2" name="Rectangle 183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3" name="Rectangle 183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54" name="Rectangle 183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749" name="Rectangle 1834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4" name="Group 1997"/>
            <p:cNvGrpSpPr>
              <a:grpSpLocks/>
            </p:cNvGrpSpPr>
            <p:nvPr/>
          </p:nvGrpSpPr>
          <p:grpSpPr bwMode="auto">
            <a:xfrm>
              <a:off x="1202" y="1234"/>
              <a:ext cx="331" cy="331"/>
              <a:chOff x="1644" y="1092"/>
              <a:chExt cx="1617" cy="1620"/>
            </a:xfrm>
          </p:grpSpPr>
          <p:grpSp>
            <p:nvGrpSpPr>
              <p:cNvPr id="10713" name="Group 1998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739" name="Rectangle 199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40" name="Rectangle 200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41" name="Rectangle 200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42" name="Rectangle 200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43" name="Rectangle 200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14" name="Group 2004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734" name="Rectangle 200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5" name="Rectangle 200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6" name="Rectangle 200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7" name="Rectangle 200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8" name="Rectangle 200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15" name="Group 2010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729" name="Rectangle 201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0" name="Rectangle 201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1" name="Rectangle 201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2" name="Rectangle 201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33" name="Rectangle 201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16" name="Group 2016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724" name="Rectangle 201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5" name="Rectangle 201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6" name="Rectangle 201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7" name="Rectangle 202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8" name="Rectangle 202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717" name="Group 2022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719" name="Rectangle 202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0" name="Rectangle 202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1" name="Rectangle 202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2" name="Rectangle 202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23" name="Rectangle 202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718" name="Rectangle 2028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5" name="Group 2029"/>
            <p:cNvGrpSpPr>
              <a:grpSpLocks/>
            </p:cNvGrpSpPr>
            <p:nvPr/>
          </p:nvGrpSpPr>
          <p:grpSpPr bwMode="auto">
            <a:xfrm>
              <a:off x="1533" y="1234"/>
              <a:ext cx="330" cy="331"/>
              <a:chOff x="1644" y="1092"/>
              <a:chExt cx="1617" cy="1620"/>
            </a:xfrm>
          </p:grpSpPr>
          <p:grpSp>
            <p:nvGrpSpPr>
              <p:cNvPr id="10682" name="Group 2030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708" name="Rectangle 203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9" name="Rectangle 203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10" name="Rectangle 203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11" name="Rectangle 203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12" name="Rectangle 203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83" name="Group 2036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703" name="Rectangle 203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4" name="Rectangle 203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5" name="Rectangle 203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6" name="Rectangle 204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7" name="Rectangle 204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84" name="Group 2042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698" name="Rectangle 204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9" name="Rectangle 204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0" name="Rectangle 204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1" name="Rectangle 204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702" name="Rectangle 204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85" name="Group 2048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693" name="Rectangle 204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4" name="Rectangle 205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5" name="Rectangle 205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6" name="Rectangle 205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7" name="Rectangle 205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86" name="Group 2054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688" name="Rectangle 205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89" name="Rectangle 205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0" name="Rectangle 205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1" name="Rectangle 205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92" name="Rectangle 205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687" name="Rectangle 2060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6" name="Group 2061"/>
            <p:cNvGrpSpPr>
              <a:grpSpLocks/>
            </p:cNvGrpSpPr>
            <p:nvPr/>
          </p:nvGrpSpPr>
          <p:grpSpPr bwMode="auto">
            <a:xfrm>
              <a:off x="1863" y="1234"/>
              <a:ext cx="331" cy="331"/>
              <a:chOff x="1644" y="1092"/>
              <a:chExt cx="1617" cy="1620"/>
            </a:xfrm>
          </p:grpSpPr>
          <p:grpSp>
            <p:nvGrpSpPr>
              <p:cNvPr id="10651" name="Group 2062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677" name="Rectangle 206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8" name="Rectangle 206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9" name="Rectangle 206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80" name="Rectangle 206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81" name="Rectangle 206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52" name="Group 2068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672" name="Rectangle 206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3" name="Rectangle 207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4" name="Rectangle 207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5" name="Rectangle 207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6" name="Rectangle 207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53" name="Group 2074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667" name="Rectangle 207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8" name="Rectangle 207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9" name="Rectangle 207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0" name="Rectangle 207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71" name="Rectangle 207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54" name="Group 2080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662" name="Rectangle 208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3" name="Rectangle 208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4" name="Rectangle 208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5" name="Rectangle 208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6" name="Rectangle 208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55" name="Group 2086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657" name="Rectangle 208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58" name="Rectangle 208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59" name="Rectangle 208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0" name="Rectangle 209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61" name="Rectangle 209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656" name="Rectangle 2092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7" name="Group 2093"/>
            <p:cNvGrpSpPr>
              <a:grpSpLocks/>
            </p:cNvGrpSpPr>
            <p:nvPr/>
          </p:nvGrpSpPr>
          <p:grpSpPr bwMode="auto">
            <a:xfrm>
              <a:off x="2194" y="1234"/>
              <a:ext cx="330" cy="331"/>
              <a:chOff x="1644" y="1092"/>
              <a:chExt cx="1617" cy="1620"/>
            </a:xfrm>
          </p:grpSpPr>
          <p:grpSp>
            <p:nvGrpSpPr>
              <p:cNvPr id="10620" name="Group 2094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646" name="Rectangle 209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7" name="Rectangle 209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8" name="Rectangle 209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9" name="Rectangle 209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50" name="Rectangle 209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21" name="Group 2100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641" name="Rectangle 210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2" name="Rectangle 210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3" name="Rectangle 210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4" name="Rectangle 210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5" name="Rectangle 210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22" name="Group 2106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636" name="Rectangle 210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7" name="Rectangle 210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8" name="Rectangle 210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9" name="Rectangle 211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40" name="Rectangle 211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23" name="Group 2112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631" name="Rectangle 211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2" name="Rectangle 211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3" name="Rectangle 211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4" name="Rectangle 211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5" name="Rectangle 211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624" name="Group 2118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626" name="Rectangle 211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27" name="Rectangle 212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28" name="Rectangle 212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29" name="Rectangle 212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30" name="Rectangle 212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625" name="Rectangle 2124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8" name="Group 2125"/>
            <p:cNvGrpSpPr>
              <a:grpSpLocks/>
            </p:cNvGrpSpPr>
            <p:nvPr/>
          </p:nvGrpSpPr>
          <p:grpSpPr bwMode="auto">
            <a:xfrm>
              <a:off x="2524" y="1234"/>
              <a:ext cx="331" cy="331"/>
              <a:chOff x="1644" y="1092"/>
              <a:chExt cx="1617" cy="1620"/>
            </a:xfrm>
          </p:grpSpPr>
          <p:grpSp>
            <p:nvGrpSpPr>
              <p:cNvPr id="10589" name="Group 2126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615" name="Rectangle 2127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6" name="Rectangle 2128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7" name="Rectangle 2129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8" name="Rectangle 2130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9" name="Rectangle 2131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90" name="Group 2132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610" name="Rectangle 2133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1" name="Rectangle 2134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2" name="Rectangle 2135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3" name="Rectangle 2136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14" name="Rectangle 2137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91" name="Group 2138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605" name="Rectangle 2139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6" name="Rectangle 2140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7" name="Rectangle 2141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8" name="Rectangle 2142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9" name="Rectangle 2143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92" name="Group 2144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600" name="Rectangle 2145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1" name="Rectangle 2146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2" name="Rectangle 2147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3" name="Rectangle 2148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604" name="Rectangle 2149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93" name="Group 2150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595" name="Rectangle 2151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96" name="Rectangle 2152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97" name="Rectangle 2153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98" name="Rectangle 2154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99" name="Rectangle 2155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594" name="Rectangle 2156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69" name="Group 2318"/>
            <p:cNvGrpSpPr>
              <a:grpSpLocks/>
            </p:cNvGrpSpPr>
            <p:nvPr/>
          </p:nvGrpSpPr>
          <p:grpSpPr bwMode="auto">
            <a:xfrm>
              <a:off x="1202" y="1565"/>
              <a:ext cx="331" cy="331"/>
              <a:chOff x="1644" y="1092"/>
              <a:chExt cx="1617" cy="1620"/>
            </a:xfrm>
          </p:grpSpPr>
          <p:grpSp>
            <p:nvGrpSpPr>
              <p:cNvPr id="10558" name="Group 2319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584" name="Rectangle 232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5" name="Rectangle 232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6" name="Rectangle 232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7" name="Rectangle 232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8" name="Rectangle 232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59" name="Group 2325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579" name="Rectangle 232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0" name="Rectangle 232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1" name="Rectangle 232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2" name="Rectangle 232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83" name="Rectangle 233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60" name="Group 2331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574" name="Rectangle 233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5" name="Rectangle 233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6" name="Rectangle 233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7" name="Rectangle 233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8" name="Rectangle 233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61" name="Group 2337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569" name="Rectangle 233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0" name="Rectangle 233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1" name="Rectangle 234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2" name="Rectangle 234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73" name="Rectangle 234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62" name="Group 2343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564" name="Rectangle 234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65" name="Rectangle 234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66" name="Rectangle 234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67" name="Rectangle 234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68" name="Rectangle 234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563" name="Rectangle 2349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0" name="Group 2350"/>
            <p:cNvGrpSpPr>
              <a:grpSpLocks/>
            </p:cNvGrpSpPr>
            <p:nvPr/>
          </p:nvGrpSpPr>
          <p:grpSpPr bwMode="auto">
            <a:xfrm>
              <a:off x="1533" y="1565"/>
              <a:ext cx="330" cy="331"/>
              <a:chOff x="1644" y="1092"/>
              <a:chExt cx="1617" cy="1620"/>
            </a:xfrm>
          </p:grpSpPr>
          <p:grpSp>
            <p:nvGrpSpPr>
              <p:cNvPr id="10527" name="Group 2351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553" name="Rectangle 235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4" name="Rectangle 235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5" name="Rectangle 235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6" name="Rectangle 235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7" name="Rectangle 235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28" name="Group 2357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548" name="Rectangle 235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9" name="Rectangle 235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0" name="Rectangle 236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1" name="Rectangle 236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52" name="Rectangle 236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29" name="Group 2363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543" name="Rectangle 236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4" name="Rectangle 236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5" name="Rectangle 236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6" name="Rectangle 236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7" name="Rectangle 236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30" name="Group 2369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538" name="Rectangle 237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39" name="Rectangle 237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0" name="Rectangle 237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1" name="Rectangle 237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42" name="Rectangle 237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31" name="Group 2375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533" name="Rectangle 237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34" name="Rectangle 237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35" name="Rectangle 237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36" name="Rectangle 237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37" name="Rectangle 238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532" name="Rectangle 2381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1" name="Group 2382"/>
            <p:cNvGrpSpPr>
              <a:grpSpLocks/>
            </p:cNvGrpSpPr>
            <p:nvPr/>
          </p:nvGrpSpPr>
          <p:grpSpPr bwMode="auto">
            <a:xfrm>
              <a:off x="1863" y="1565"/>
              <a:ext cx="331" cy="331"/>
              <a:chOff x="1644" y="1092"/>
              <a:chExt cx="1617" cy="1620"/>
            </a:xfrm>
          </p:grpSpPr>
          <p:grpSp>
            <p:nvGrpSpPr>
              <p:cNvPr id="10496" name="Group 2383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522" name="Rectangle 238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23" name="Rectangle 238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24" name="Rectangle 238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25" name="Rectangle 238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26" name="Rectangle 238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97" name="Group 2389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517" name="Rectangle 239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8" name="Rectangle 239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9" name="Rectangle 239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20" name="Rectangle 239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21" name="Rectangle 239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98" name="Group 2395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512" name="Rectangle 239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3" name="Rectangle 239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4" name="Rectangle 239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5" name="Rectangle 239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6" name="Rectangle 240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99" name="Group 2401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507" name="Rectangle 240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08" name="Rectangle 240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09" name="Rectangle 240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0" name="Rectangle 240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11" name="Rectangle 240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500" name="Group 2407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502" name="Rectangle 240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03" name="Rectangle 240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04" name="Rectangle 241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05" name="Rectangle 241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506" name="Rectangle 241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501" name="Rectangle 2413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2" name="Group 2414"/>
            <p:cNvGrpSpPr>
              <a:grpSpLocks/>
            </p:cNvGrpSpPr>
            <p:nvPr/>
          </p:nvGrpSpPr>
          <p:grpSpPr bwMode="auto">
            <a:xfrm>
              <a:off x="2194" y="1565"/>
              <a:ext cx="330" cy="331"/>
              <a:chOff x="1644" y="1092"/>
              <a:chExt cx="1617" cy="1620"/>
            </a:xfrm>
          </p:grpSpPr>
          <p:grpSp>
            <p:nvGrpSpPr>
              <p:cNvPr id="10465" name="Group 2415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491" name="Rectangle 241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92" name="Rectangle 241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93" name="Rectangle 241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94" name="Rectangle 241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95" name="Rectangle 242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66" name="Group 2421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486" name="Rectangle 242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7" name="Rectangle 242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8" name="Rectangle 242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9" name="Rectangle 242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90" name="Rectangle 242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67" name="Group 2427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481" name="Rectangle 242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2" name="Rectangle 242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3" name="Rectangle 243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4" name="Rectangle 243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5" name="Rectangle 243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68" name="Group 2433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476" name="Rectangle 243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7" name="Rectangle 243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8" name="Rectangle 243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9" name="Rectangle 243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80" name="Rectangle 243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69" name="Group 2439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471" name="Rectangle 244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2" name="Rectangle 244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3" name="Rectangle 244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4" name="Rectangle 244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75" name="Rectangle 244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470" name="Rectangle 2445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3" name="Group 2446"/>
            <p:cNvGrpSpPr>
              <a:grpSpLocks/>
            </p:cNvGrpSpPr>
            <p:nvPr/>
          </p:nvGrpSpPr>
          <p:grpSpPr bwMode="auto">
            <a:xfrm>
              <a:off x="2524" y="1565"/>
              <a:ext cx="331" cy="331"/>
              <a:chOff x="1644" y="1092"/>
              <a:chExt cx="1617" cy="1620"/>
            </a:xfrm>
          </p:grpSpPr>
          <p:grpSp>
            <p:nvGrpSpPr>
              <p:cNvPr id="10434" name="Group 2447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460" name="Rectangle 244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61" name="Rectangle 244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62" name="Rectangle 245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63" name="Rectangle 245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64" name="Rectangle 245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35" name="Group 2453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455" name="Rectangle 245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6" name="Rectangle 245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7" name="Rectangle 245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8" name="Rectangle 245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9" name="Rectangle 245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36" name="Group 2459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450" name="Rectangle 246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1" name="Rectangle 246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2" name="Rectangle 246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3" name="Rectangle 246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54" name="Rectangle 246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37" name="Group 2465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445" name="Rectangle 246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6" name="Rectangle 246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7" name="Rectangle 246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8" name="Rectangle 246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9" name="Rectangle 247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38" name="Group 2471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440" name="Rectangle 247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1" name="Rectangle 247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2" name="Rectangle 247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3" name="Rectangle 247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44" name="Rectangle 247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439" name="Rectangle 2477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4" name="Group 2640"/>
            <p:cNvGrpSpPr>
              <a:grpSpLocks/>
            </p:cNvGrpSpPr>
            <p:nvPr/>
          </p:nvGrpSpPr>
          <p:grpSpPr bwMode="auto">
            <a:xfrm>
              <a:off x="1202" y="1896"/>
              <a:ext cx="331" cy="332"/>
              <a:chOff x="1644" y="1092"/>
              <a:chExt cx="1617" cy="1620"/>
            </a:xfrm>
          </p:grpSpPr>
          <p:grpSp>
            <p:nvGrpSpPr>
              <p:cNvPr id="10403" name="Group 2641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429" name="Rectangle 264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30" name="Rectangle 264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31" name="Rectangle 264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32" name="Rectangle 264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33" name="Rectangle 264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04" name="Group 2647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424" name="Rectangle 264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5" name="Rectangle 264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6" name="Rectangle 265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7" name="Rectangle 265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8" name="Rectangle 265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05" name="Group 2653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419" name="Rectangle 265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0" name="Rectangle 265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1" name="Rectangle 265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2" name="Rectangle 265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23" name="Rectangle 265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06" name="Group 2659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414" name="Rectangle 266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5" name="Rectangle 266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6" name="Rectangle 266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7" name="Rectangle 266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8" name="Rectangle 266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407" name="Group 2665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409" name="Rectangle 266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0" name="Rectangle 266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1" name="Rectangle 266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2" name="Rectangle 266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13" name="Rectangle 267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408" name="Rectangle 2671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5" name="Group 2672"/>
            <p:cNvGrpSpPr>
              <a:grpSpLocks/>
            </p:cNvGrpSpPr>
            <p:nvPr/>
          </p:nvGrpSpPr>
          <p:grpSpPr bwMode="auto">
            <a:xfrm>
              <a:off x="1533" y="1896"/>
              <a:ext cx="330" cy="332"/>
              <a:chOff x="1644" y="1092"/>
              <a:chExt cx="1617" cy="1620"/>
            </a:xfrm>
          </p:grpSpPr>
          <p:grpSp>
            <p:nvGrpSpPr>
              <p:cNvPr id="10372" name="Group 2673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398" name="Rectangle 267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9" name="Rectangle 267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00" name="Rectangle 267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01" name="Rectangle 267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402" name="Rectangle 267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73" name="Group 2679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393" name="Rectangle 268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4" name="Rectangle 268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5" name="Rectangle 268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6" name="Rectangle 268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7" name="Rectangle 268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74" name="Group 2685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388" name="Rectangle 268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9" name="Rectangle 268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0" name="Rectangle 268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1" name="Rectangle 268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92" name="Rectangle 269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75" name="Group 2691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383" name="Rectangle 269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4" name="Rectangle 269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5" name="Rectangle 269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6" name="Rectangle 269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7" name="Rectangle 269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76" name="Group 2697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378" name="Rectangle 269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79" name="Rectangle 269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0" name="Rectangle 270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1" name="Rectangle 270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82" name="Rectangle 270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377" name="Rectangle 2703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6" name="Group 2704"/>
            <p:cNvGrpSpPr>
              <a:grpSpLocks/>
            </p:cNvGrpSpPr>
            <p:nvPr/>
          </p:nvGrpSpPr>
          <p:grpSpPr bwMode="auto">
            <a:xfrm>
              <a:off x="1863" y="1896"/>
              <a:ext cx="331" cy="332"/>
              <a:chOff x="1644" y="1092"/>
              <a:chExt cx="1617" cy="1620"/>
            </a:xfrm>
          </p:grpSpPr>
          <p:grpSp>
            <p:nvGrpSpPr>
              <p:cNvPr id="10341" name="Group 2705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367" name="Rectangle 270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8" name="Rectangle 270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9" name="Rectangle 270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70" name="Rectangle 270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71" name="Rectangle 271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42" name="Group 2711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362" name="Rectangle 271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3" name="Rectangle 271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4" name="Rectangle 271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5" name="Rectangle 271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6" name="Rectangle 271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43" name="Group 2717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357" name="Rectangle 271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8" name="Rectangle 271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9" name="Rectangle 272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0" name="Rectangle 272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61" name="Rectangle 272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44" name="Group 2723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352" name="Rectangle 272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3" name="Rectangle 272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4" name="Rectangle 272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5" name="Rectangle 272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6" name="Rectangle 272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45" name="Group 2729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347" name="Rectangle 273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48" name="Rectangle 273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49" name="Rectangle 273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0" name="Rectangle 273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51" name="Rectangle 273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346" name="Rectangle 2735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7" name="Group 2736"/>
            <p:cNvGrpSpPr>
              <a:grpSpLocks/>
            </p:cNvGrpSpPr>
            <p:nvPr/>
          </p:nvGrpSpPr>
          <p:grpSpPr bwMode="auto">
            <a:xfrm>
              <a:off x="2194" y="1896"/>
              <a:ext cx="330" cy="332"/>
              <a:chOff x="1644" y="1092"/>
              <a:chExt cx="1617" cy="1620"/>
            </a:xfrm>
          </p:grpSpPr>
          <p:grpSp>
            <p:nvGrpSpPr>
              <p:cNvPr id="10310" name="Group 2737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336" name="Rectangle 273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7" name="Rectangle 273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8" name="Rectangle 274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9" name="Rectangle 274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40" name="Rectangle 274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11" name="Group 2743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331" name="Rectangle 274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2" name="Rectangle 274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3" name="Rectangle 274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4" name="Rectangle 274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5" name="Rectangle 274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12" name="Group 2749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326" name="Rectangle 275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7" name="Rectangle 275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8" name="Rectangle 275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9" name="Rectangle 275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30" name="Rectangle 275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13" name="Group 2755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321" name="Rectangle 275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2" name="Rectangle 275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3" name="Rectangle 275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4" name="Rectangle 275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5" name="Rectangle 276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314" name="Group 2761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316" name="Rectangle 276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17" name="Rectangle 276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18" name="Rectangle 276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19" name="Rectangle 276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20" name="Rectangle 276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315" name="Rectangle 2767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  <p:grpSp>
          <p:nvGrpSpPr>
            <p:cNvPr id="10278" name="Group 2768"/>
            <p:cNvGrpSpPr>
              <a:grpSpLocks/>
            </p:cNvGrpSpPr>
            <p:nvPr/>
          </p:nvGrpSpPr>
          <p:grpSpPr bwMode="auto">
            <a:xfrm>
              <a:off x="2524" y="1896"/>
              <a:ext cx="331" cy="332"/>
              <a:chOff x="1644" y="1092"/>
              <a:chExt cx="1617" cy="1620"/>
            </a:xfrm>
          </p:grpSpPr>
          <p:grpSp>
            <p:nvGrpSpPr>
              <p:cNvPr id="10279" name="Group 2769"/>
              <p:cNvGrpSpPr>
                <a:grpSpLocks/>
              </p:cNvGrpSpPr>
              <p:nvPr/>
            </p:nvGrpSpPr>
            <p:grpSpPr bwMode="auto">
              <a:xfrm>
                <a:off x="1644" y="1092"/>
                <a:ext cx="1617" cy="324"/>
                <a:chOff x="1644" y="1092"/>
                <a:chExt cx="1617" cy="324"/>
              </a:xfrm>
            </p:grpSpPr>
            <p:sp>
              <p:nvSpPr>
                <p:cNvPr id="10305" name="Rectangle 2770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6" name="Rectangle 2771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7" name="Rectangle 2772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8" name="Rectangle 2773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9" name="Rectangle 2774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280" name="Group 2775"/>
              <p:cNvGrpSpPr>
                <a:grpSpLocks/>
              </p:cNvGrpSpPr>
              <p:nvPr/>
            </p:nvGrpSpPr>
            <p:grpSpPr bwMode="auto">
              <a:xfrm>
                <a:off x="1644" y="1416"/>
                <a:ext cx="1617" cy="324"/>
                <a:chOff x="1644" y="1092"/>
                <a:chExt cx="1617" cy="324"/>
              </a:xfrm>
            </p:grpSpPr>
            <p:sp>
              <p:nvSpPr>
                <p:cNvPr id="10300" name="Rectangle 2776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1" name="Rectangle 2777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2" name="Rectangle 2778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3" name="Rectangle 2779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304" name="Rectangle 2780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281" name="Group 2781"/>
              <p:cNvGrpSpPr>
                <a:grpSpLocks/>
              </p:cNvGrpSpPr>
              <p:nvPr/>
            </p:nvGrpSpPr>
            <p:grpSpPr bwMode="auto">
              <a:xfrm>
                <a:off x="1644" y="1740"/>
                <a:ext cx="1617" cy="324"/>
                <a:chOff x="1644" y="1092"/>
                <a:chExt cx="1617" cy="324"/>
              </a:xfrm>
            </p:grpSpPr>
            <p:sp>
              <p:nvSpPr>
                <p:cNvPr id="10295" name="Rectangle 2782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6" name="Rectangle 2783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7" name="Rectangle 2784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8" name="Rectangle 2785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9" name="Rectangle 2786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282" name="Group 2787"/>
              <p:cNvGrpSpPr>
                <a:grpSpLocks/>
              </p:cNvGrpSpPr>
              <p:nvPr/>
            </p:nvGrpSpPr>
            <p:grpSpPr bwMode="auto">
              <a:xfrm>
                <a:off x="1644" y="2064"/>
                <a:ext cx="1617" cy="324"/>
                <a:chOff x="1644" y="1092"/>
                <a:chExt cx="1617" cy="324"/>
              </a:xfrm>
            </p:grpSpPr>
            <p:sp>
              <p:nvSpPr>
                <p:cNvPr id="10290" name="Rectangle 2788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1" name="Rectangle 2789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2" name="Rectangle 2790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3" name="Rectangle 2791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94" name="Rectangle 2792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grpSp>
            <p:nvGrpSpPr>
              <p:cNvPr id="10283" name="Group 2793"/>
              <p:cNvGrpSpPr>
                <a:grpSpLocks/>
              </p:cNvGrpSpPr>
              <p:nvPr/>
            </p:nvGrpSpPr>
            <p:grpSpPr bwMode="auto">
              <a:xfrm>
                <a:off x="1644" y="2388"/>
                <a:ext cx="1617" cy="324"/>
                <a:chOff x="1644" y="1092"/>
                <a:chExt cx="1617" cy="324"/>
              </a:xfrm>
            </p:grpSpPr>
            <p:sp>
              <p:nvSpPr>
                <p:cNvPr id="10285" name="Rectangle 2794"/>
                <p:cNvSpPr>
                  <a:spLocks noChangeArrowheads="1"/>
                </p:cNvSpPr>
                <p:nvPr/>
              </p:nvSpPr>
              <p:spPr bwMode="auto">
                <a:xfrm>
                  <a:off x="1644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86" name="Rectangle 2795"/>
                <p:cNvSpPr>
                  <a:spLocks noChangeArrowheads="1"/>
                </p:cNvSpPr>
                <p:nvPr/>
              </p:nvSpPr>
              <p:spPr bwMode="auto">
                <a:xfrm>
                  <a:off x="1968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87" name="Rectangle 2796"/>
                <p:cNvSpPr>
                  <a:spLocks noChangeArrowheads="1"/>
                </p:cNvSpPr>
                <p:nvPr/>
              </p:nvSpPr>
              <p:spPr bwMode="auto">
                <a:xfrm>
                  <a:off x="2289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88" name="Rectangle 2797"/>
                <p:cNvSpPr>
                  <a:spLocks noChangeArrowheads="1"/>
                </p:cNvSpPr>
                <p:nvPr/>
              </p:nvSpPr>
              <p:spPr bwMode="auto">
                <a:xfrm>
                  <a:off x="2613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  <p:sp>
              <p:nvSpPr>
                <p:cNvPr id="10289" name="Rectangle 2798"/>
                <p:cNvSpPr>
                  <a:spLocks noChangeArrowheads="1"/>
                </p:cNvSpPr>
                <p:nvPr/>
              </p:nvSpPr>
              <p:spPr bwMode="auto">
                <a:xfrm>
                  <a:off x="2937" y="1092"/>
                  <a:ext cx="324" cy="324"/>
                </a:xfrm>
                <a:prstGeom prst="rect">
                  <a:avLst/>
                </a:prstGeom>
                <a:noFill/>
                <a:ln w="6350">
                  <a:solidFill>
                    <a:srgbClr val="C0C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GB">
                    <a:latin typeface="Century Schoolbook" charset="0"/>
                  </a:endParaRPr>
                </a:p>
              </p:txBody>
            </p:sp>
          </p:grpSp>
          <p:sp>
            <p:nvSpPr>
              <p:cNvPr id="10284" name="Rectangle 2799"/>
              <p:cNvSpPr>
                <a:spLocks noChangeArrowheads="1"/>
              </p:cNvSpPr>
              <p:nvPr/>
            </p:nvSpPr>
            <p:spPr bwMode="auto">
              <a:xfrm>
                <a:off x="1644" y="1092"/>
                <a:ext cx="1617" cy="16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GB">
                  <a:latin typeface="Century Schoolbook" charset="0"/>
                </a:endParaRPr>
              </a:p>
            </p:txBody>
          </p:sp>
        </p:grpSp>
      </p:grpSp>
      <p:sp>
        <p:nvSpPr>
          <p:cNvPr id="806" name="Right Triangle 805"/>
          <p:cNvSpPr/>
          <p:nvPr/>
        </p:nvSpPr>
        <p:spPr>
          <a:xfrm>
            <a:off x="2627313" y="2997200"/>
            <a:ext cx="1152525" cy="1152525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extBox 807"/>
          <p:cNvSpPr txBox="1">
            <a:spLocks noChangeArrowheads="1"/>
          </p:cNvSpPr>
          <p:nvPr/>
        </p:nvSpPr>
        <p:spPr bwMode="auto">
          <a:xfrm>
            <a:off x="323850" y="188913"/>
            <a:ext cx="8135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9pPr>
          </a:lstStyle>
          <a:p>
            <a:r>
              <a:rPr lang="en-GB" sz="2400" dirty="0">
                <a:latin typeface="Comic Sans MS"/>
                <a:cs typeface="Comic Sans MS"/>
              </a:rPr>
              <a:t>Translate the shape 8 units to the right, and 3 units up.</a:t>
            </a:r>
          </a:p>
        </p:txBody>
      </p:sp>
      <p:sp>
        <p:nvSpPr>
          <p:cNvPr id="809" name="Multiply 808"/>
          <p:cNvSpPr/>
          <p:nvPr/>
        </p:nvSpPr>
        <p:spPr>
          <a:xfrm>
            <a:off x="3635375" y="4005263"/>
            <a:ext cx="288925" cy="287337"/>
          </a:xfrm>
          <a:prstGeom prst="mathMultiply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0" name="Multiply 809"/>
          <p:cNvSpPr/>
          <p:nvPr/>
        </p:nvSpPr>
        <p:spPr>
          <a:xfrm>
            <a:off x="3635375" y="4005263"/>
            <a:ext cx="288925" cy="287337"/>
          </a:xfrm>
          <a:prstGeom prst="mathMultiply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1" name="Oval 810"/>
          <p:cNvSpPr/>
          <p:nvPr/>
        </p:nvSpPr>
        <p:spPr>
          <a:xfrm>
            <a:off x="2555875" y="4076700"/>
            <a:ext cx="144463" cy="14446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2" name="Oval 811"/>
          <p:cNvSpPr/>
          <p:nvPr/>
        </p:nvSpPr>
        <p:spPr>
          <a:xfrm>
            <a:off x="2555875" y="4076700"/>
            <a:ext cx="144463" cy="14446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3" name="Diamond 812"/>
          <p:cNvSpPr/>
          <p:nvPr/>
        </p:nvSpPr>
        <p:spPr>
          <a:xfrm>
            <a:off x="2555875" y="2924175"/>
            <a:ext cx="215900" cy="217488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4" name="Diamond 813"/>
          <p:cNvSpPr/>
          <p:nvPr/>
        </p:nvSpPr>
        <p:spPr>
          <a:xfrm>
            <a:off x="2555875" y="2924175"/>
            <a:ext cx="215900" cy="217488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816" name="Straight Connector 815"/>
          <p:cNvCxnSpPr>
            <a:stCxn id="10825" idx="1"/>
          </p:cNvCxnSpPr>
          <p:nvPr/>
        </p:nvCxnSpPr>
        <p:spPr>
          <a:xfrm flipH="1">
            <a:off x="4427538" y="2449513"/>
            <a:ext cx="4762" cy="97948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2" name="Straight Connector 831"/>
          <p:cNvCxnSpPr/>
          <p:nvPr/>
        </p:nvCxnSpPr>
        <p:spPr>
          <a:xfrm>
            <a:off x="4427538" y="3429000"/>
            <a:ext cx="115252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4" name="Straight Connector 833"/>
          <p:cNvCxnSpPr/>
          <p:nvPr/>
        </p:nvCxnSpPr>
        <p:spPr>
          <a:xfrm>
            <a:off x="4427538" y="2349500"/>
            <a:ext cx="1152525" cy="10795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52988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0023 L 0.19687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687 0.00023 L 0.19687 -0.094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0023 L 0.19687 0.000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687 0.00023 L 0.19687 -0.0943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6.29047E-7 L 0.19288 -0.005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288 -0.00509 L 0.19288 -0.0994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2" grpId="0" animBg="1"/>
      <p:bldP spid="812" grpId="1" animBg="1"/>
      <p:bldP spid="814" grpId="0" animBg="1"/>
      <p:bldP spid="8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2" t="27921" r="50471" b="41313"/>
          <a:stretch>
            <a:fillRect/>
          </a:stretch>
        </p:blipFill>
        <p:spPr bwMode="auto">
          <a:xfrm>
            <a:off x="1331913" y="260350"/>
            <a:ext cx="29527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2" t="27921" r="50471" b="41313"/>
          <a:stretch>
            <a:fillRect/>
          </a:stretch>
        </p:blipFill>
        <p:spPr bwMode="auto">
          <a:xfrm>
            <a:off x="5580063" y="260350"/>
            <a:ext cx="29527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2" t="27921" r="50471" b="41313"/>
          <a:stretch>
            <a:fillRect/>
          </a:stretch>
        </p:blipFill>
        <p:spPr bwMode="auto">
          <a:xfrm>
            <a:off x="3132138" y="3500438"/>
            <a:ext cx="295275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1608"/>
          <p:cNvSpPr txBox="1">
            <a:spLocks noChangeArrowheads="1"/>
          </p:cNvSpPr>
          <p:nvPr/>
        </p:nvSpPr>
        <p:spPr bwMode="auto">
          <a:xfrm>
            <a:off x="179388" y="404813"/>
            <a:ext cx="1260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9pPr>
          </a:lstStyle>
          <a:p>
            <a:r>
              <a:rPr lang="en-GB" sz="2400"/>
              <a:t>a)</a:t>
            </a:r>
          </a:p>
          <a:p>
            <a:r>
              <a:rPr lang="en-GB" sz="2400"/>
              <a:t>3 right,</a:t>
            </a:r>
          </a:p>
          <a:p>
            <a:r>
              <a:rPr lang="en-GB" sz="2400"/>
              <a:t>4 down</a:t>
            </a:r>
          </a:p>
        </p:txBody>
      </p:sp>
      <p:sp>
        <p:nvSpPr>
          <p:cNvPr id="12294" name="TextBox 1609"/>
          <p:cNvSpPr txBox="1">
            <a:spLocks noChangeArrowheads="1"/>
          </p:cNvSpPr>
          <p:nvPr/>
        </p:nvSpPr>
        <p:spPr bwMode="auto">
          <a:xfrm>
            <a:off x="4572000" y="404813"/>
            <a:ext cx="12588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9pPr>
          </a:lstStyle>
          <a:p>
            <a:r>
              <a:rPr lang="en-GB" sz="2400"/>
              <a:t>b)</a:t>
            </a:r>
          </a:p>
          <a:p>
            <a:r>
              <a:rPr lang="en-GB" sz="2400"/>
              <a:t>5 right,</a:t>
            </a:r>
          </a:p>
          <a:p>
            <a:r>
              <a:rPr lang="en-GB" sz="2400"/>
              <a:t>2 up</a:t>
            </a:r>
          </a:p>
        </p:txBody>
      </p:sp>
      <p:sp>
        <p:nvSpPr>
          <p:cNvPr id="12295" name="TextBox 1610"/>
          <p:cNvSpPr txBox="1">
            <a:spLocks noChangeArrowheads="1"/>
          </p:cNvSpPr>
          <p:nvPr/>
        </p:nvSpPr>
        <p:spPr bwMode="auto">
          <a:xfrm>
            <a:off x="2195513" y="4221163"/>
            <a:ext cx="1260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charset="0"/>
                <a:ea typeface="ＭＳ Ｐゴシック" charset="0"/>
              </a:defRPr>
            </a:lvl9pPr>
          </a:lstStyle>
          <a:p>
            <a:r>
              <a:rPr lang="en-GB" sz="2400"/>
              <a:t>c) </a:t>
            </a:r>
          </a:p>
          <a:p>
            <a:r>
              <a:rPr lang="en-GB" sz="2400"/>
              <a:t>4 left, </a:t>
            </a:r>
          </a:p>
          <a:p>
            <a:r>
              <a:rPr lang="en-GB" sz="2400"/>
              <a:t>3 up</a:t>
            </a:r>
          </a:p>
        </p:txBody>
      </p:sp>
      <p:sp>
        <p:nvSpPr>
          <p:cNvPr id="1612" name="Right Triangle 1611"/>
          <p:cNvSpPr/>
          <p:nvPr/>
        </p:nvSpPr>
        <p:spPr>
          <a:xfrm>
            <a:off x="1835150" y="476250"/>
            <a:ext cx="865188" cy="792163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13" name="Rectangle 1612"/>
          <p:cNvSpPr/>
          <p:nvPr/>
        </p:nvSpPr>
        <p:spPr>
          <a:xfrm>
            <a:off x="6084888" y="1844675"/>
            <a:ext cx="863600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15" name="Isosceles Triangle 1614"/>
          <p:cNvSpPr/>
          <p:nvPr/>
        </p:nvSpPr>
        <p:spPr>
          <a:xfrm>
            <a:off x="4211638" y="4724400"/>
            <a:ext cx="865187" cy="7921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16" name="Right Triangle 1615"/>
          <p:cNvSpPr/>
          <p:nvPr/>
        </p:nvSpPr>
        <p:spPr>
          <a:xfrm>
            <a:off x="2484438" y="1268413"/>
            <a:ext cx="863600" cy="792162"/>
          </a:xfrm>
          <a:prstGeom prst="rt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18" name="Rectangle 1617"/>
          <p:cNvSpPr/>
          <p:nvPr/>
        </p:nvSpPr>
        <p:spPr>
          <a:xfrm>
            <a:off x="7092950" y="1484313"/>
            <a:ext cx="863600" cy="431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19" name="Isosceles Triangle 1618"/>
          <p:cNvSpPr/>
          <p:nvPr/>
        </p:nvSpPr>
        <p:spPr>
          <a:xfrm>
            <a:off x="3419475" y="4149725"/>
            <a:ext cx="865188" cy="792163"/>
          </a:xfrm>
          <a:prstGeom prst="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01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6" grpId="0" animBg="1"/>
      <p:bldP spid="1618" grpId="0" animBg="1"/>
      <p:bldP spid="16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How Do We Describe a Translation?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798513" y="1593850"/>
            <a:ext cx="3182937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>
                <a:cs typeface="Twinkl" charset="0"/>
              </a:rPr>
              <a:t>To describe a translation, you have to say how many squares it has moved to the left or right, and how many squares it has moved up or down.</a:t>
            </a:r>
          </a:p>
        </p:txBody>
      </p:sp>
      <p:pic>
        <p:nvPicPr>
          <p:cNvPr id="1536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5" name="Group 4"/>
          <p:cNvGrpSpPr>
            <a:grpSpLocks/>
          </p:cNvGrpSpPr>
          <p:nvPr/>
        </p:nvGrpSpPr>
        <p:grpSpPr bwMode="auto">
          <a:xfrm>
            <a:off x="4681538" y="3922713"/>
            <a:ext cx="1573212" cy="1198562"/>
            <a:chOff x="4682092" y="3922584"/>
            <a:chExt cx="1573342" cy="1199484"/>
          </a:xfrm>
        </p:grpSpPr>
        <p:sp>
          <p:nvSpPr>
            <p:cNvPr id="7" name="Right Triangle 6"/>
            <p:cNvSpPr/>
            <p:nvPr/>
          </p:nvSpPr>
          <p:spPr>
            <a:xfrm rot="16200000" flipV="1">
              <a:off x="4949318" y="3815953"/>
              <a:ext cx="1119187" cy="1493044"/>
            </a:xfrm>
            <a:prstGeom prst="rtTriangl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vert27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3" name="Oval 2"/>
            <p:cNvSpPr/>
            <p:nvPr/>
          </p:nvSpPr>
          <p:spPr>
            <a:xfrm>
              <a:off x="4682092" y="3922584"/>
              <a:ext cx="160350" cy="16046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4681538" y="3933825"/>
            <a:ext cx="1573212" cy="1200150"/>
            <a:chOff x="4682092" y="3922584"/>
            <a:chExt cx="1573342" cy="1199484"/>
          </a:xfrm>
        </p:grpSpPr>
        <p:sp>
          <p:nvSpPr>
            <p:cNvPr id="22" name="Right Triangle 21"/>
            <p:cNvSpPr/>
            <p:nvPr/>
          </p:nvSpPr>
          <p:spPr>
            <a:xfrm rot="16200000" flipV="1">
              <a:off x="4949318" y="3815953"/>
              <a:ext cx="1119187" cy="1493044"/>
            </a:xfrm>
            <a:prstGeom prst="rtTriangl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vert27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4682092" y="3922584"/>
              <a:ext cx="160350" cy="16024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798513" y="3244850"/>
            <a:ext cx="3182937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The shape has been translated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4 squares to the right. 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Then </a:t>
            </a:r>
          </a:p>
          <a:p>
            <a:pPr eaLnBrk="1" hangingPunct="1"/>
            <a:r>
              <a:rPr lang="en-GB" b="1">
                <a:solidFill>
                  <a:srgbClr val="000000"/>
                </a:solidFill>
                <a:cs typeface="Twinkl" charset="0"/>
              </a:rPr>
              <a:t>3 squares up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98513" y="4341813"/>
            <a:ext cx="3033712" cy="153035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The coordinates of the black point on shape A are (1,4).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What are the coordinates of the point shown on shape B?</a:t>
            </a:r>
            <a:endParaRPr lang="en-GB" altLang="en-US" b="1" dirty="0">
              <a:solidFill>
                <a:schemeClr val="accent4">
                  <a:lumMod val="75000"/>
                </a:schemeClr>
              </a:solidFill>
              <a:latin typeface="Twinkl" pitchFamily="2" charset="0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(5,7)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851719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71 -0.0011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7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71 -0.00116 L 0.16267 -0.1650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7" name="Group 9"/>
          <p:cNvGrpSpPr>
            <a:grpSpLocks/>
          </p:cNvGrpSpPr>
          <p:nvPr/>
        </p:nvGrpSpPr>
        <p:grpSpPr bwMode="auto">
          <a:xfrm>
            <a:off x="6184900" y="3922713"/>
            <a:ext cx="1573213" cy="830262"/>
            <a:chOff x="6546722" y="3922583"/>
            <a:chExt cx="1573341" cy="830404"/>
          </a:xfrm>
        </p:grpSpPr>
        <p:sp>
          <p:nvSpPr>
            <p:cNvPr id="2" name="Flowchart: Manual Operation 1"/>
            <p:cNvSpPr/>
            <p:nvPr/>
          </p:nvSpPr>
          <p:spPr>
            <a:xfrm>
              <a:off x="6627692" y="4003559"/>
              <a:ext cx="1492371" cy="74942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32"/>
                <a:gd name="connsiteX1" fmla="*/ 10000 w 10000"/>
                <a:gd name="connsiteY1" fmla="*/ 0 h 10032"/>
                <a:gd name="connsiteX2" fmla="*/ 7474 w 10000"/>
                <a:gd name="connsiteY2" fmla="*/ 10032 h 10032"/>
                <a:gd name="connsiteX3" fmla="*/ 2000 w 10000"/>
                <a:gd name="connsiteY3" fmla="*/ 10000 h 10032"/>
                <a:gd name="connsiteX4" fmla="*/ 0 w 10000"/>
                <a:gd name="connsiteY4" fmla="*/ 0 h 10032"/>
                <a:gd name="connsiteX0" fmla="*/ 0 w 10000"/>
                <a:gd name="connsiteY0" fmla="*/ 0 h 10032"/>
                <a:gd name="connsiteX1" fmla="*/ 10000 w 10000"/>
                <a:gd name="connsiteY1" fmla="*/ 0 h 10032"/>
                <a:gd name="connsiteX2" fmla="*/ 7474 w 10000"/>
                <a:gd name="connsiteY2" fmla="*/ 10032 h 10032"/>
                <a:gd name="connsiteX3" fmla="*/ 2526 w 10000"/>
                <a:gd name="connsiteY3" fmla="*/ 10032 h 10032"/>
                <a:gd name="connsiteX4" fmla="*/ 0 w 10000"/>
                <a:gd name="connsiteY4" fmla="*/ 0 h 10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32">
                  <a:moveTo>
                    <a:pt x="0" y="0"/>
                  </a:moveTo>
                  <a:lnTo>
                    <a:pt x="10000" y="0"/>
                  </a:lnTo>
                  <a:lnTo>
                    <a:pt x="7474" y="10032"/>
                  </a:lnTo>
                  <a:lnTo>
                    <a:pt x="2526" y="100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6546722" y="3922583"/>
              <a:ext cx="160351" cy="16036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6184900" y="3922713"/>
            <a:ext cx="1573213" cy="830262"/>
            <a:chOff x="6546722" y="3922583"/>
            <a:chExt cx="1573341" cy="830404"/>
          </a:xfrm>
        </p:grpSpPr>
        <p:sp>
          <p:nvSpPr>
            <p:cNvPr id="27" name="Flowchart: Manual Operation 1"/>
            <p:cNvSpPr/>
            <p:nvPr/>
          </p:nvSpPr>
          <p:spPr>
            <a:xfrm>
              <a:off x="6627692" y="4003559"/>
              <a:ext cx="1492371" cy="74942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32"/>
                <a:gd name="connsiteX1" fmla="*/ 10000 w 10000"/>
                <a:gd name="connsiteY1" fmla="*/ 0 h 10032"/>
                <a:gd name="connsiteX2" fmla="*/ 7474 w 10000"/>
                <a:gd name="connsiteY2" fmla="*/ 10032 h 10032"/>
                <a:gd name="connsiteX3" fmla="*/ 2000 w 10000"/>
                <a:gd name="connsiteY3" fmla="*/ 10000 h 10032"/>
                <a:gd name="connsiteX4" fmla="*/ 0 w 10000"/>
                <a:gd name="connsiteY4" fmla="*/ 0 h 10032"/>
                <a:gd name="connsiteX0" fmla="*/ 0 w 10000"/>
                <a:gd name="connsiteY0" fmla="*/ 0 h 10032"/>
                <a:gd name="connsiteX1" fmla="*/ 10000 w 10000"/>
                <a:gd name="connsiteY1" fmla="*/ 0 h 10032"/>
                <a:gd name="connsiteX2" fmla="*/ 7474 w 10000"/>
                <a:gd name="connsiteY2" fmla="*/ 10032 h 10032"/>
                <a:gd name="connsiteX3" fmla="*/ 2526 w 10000"/>
                <a:gd name="connsiteY3" fmla="*/ 10032 h 10032"/>
                <a:gd name="connsiteX4" fmla="*/ 0 w 10000"/>
                <a:gd name="connsiteY4" fmla="*/ 0 h 10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32">
                  <a:moveTo>
                    <a:pt x="0" y="0"/>
                  </a:moveTo>
                  <a:lnTo>
                    <a:pt x="10000" y="0"/>
                  </a:lnTo>
                  <a:lnTo>
                    <a:pt x="7474" y="10032"/>
                  </a:lnTo>
                  <a:lnTo>
                    <a:pt x="2526" y="100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6546722" y="3922583"/>
              <a:ext cx="160351" cy="16036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1638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600">
                <a:latin typeface="Twinkl" charset="0"/>
              </a:rPr>
              <a:t>How Do We Describe a Translation?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98513" y="1593850"/>
            <a:ext cx="3152775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The shape has been translated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4 squares to the left. </a:t>
            </a:r>
          </a:p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Then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5 squares up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.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798513" y="3065463"/>
            <a:ext cx="30337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The coordinates of the black point on shape A are (5,4).  </a:t>
            </a:r>
          </a:p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What are the coordinates of the point shown on shape B?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8513" y="4171950"/>
            <a:ext cx="3033712" cy="422275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(1,9)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198377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16441 2.59259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441 2.59259E-6 L -0.16459 -0.272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6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681538" y="2135188"/>
            <a:ext cx="1574800" cy="823912"/>
            <a:chOff x="4682204" y="2140744"/>
            <a:chExt cx="1573340" cy="823246"/>
          </a:xfrm>
        </p:grpSpPr>
        <p:sp>
          <p:nvSpPr>
            <p:cNvPr id="20" name="Rectangle 19"/>
            <p:cNvSpPr/>
            <p:nvPr/>
          </p:nvSpPr>
          <p:spPr>
            <a:xfrm>
              <a:off x="4763091" y="2140744"/>
              <a:ext cx="1492453" cy="742349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4682204" y="2803783"/>
              <a:ext cx="160188" cy="16020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1741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200">
                <a:latin typeface="Twinkl" charset="0"/>
              </a:rPr>
              <a:t>How Has This Shape Been</a:t>
            </a:r>
            <a:br>
              <a:rPr lang="en-GB" sz="3200">
                <a:latin typeface="Twinkl" charset="0"/>
              </a:rPr>
            </a:br>
            <a:r>
              <a:rPr lang="en-GB" sz="3200">
                <a:latin typeface="Twinkl" charset="0"/>
              </a:rPr>
              <a:t>Translated From A to B?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98513" y="1593850"/>
            <a:ext cx="3152775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This shape has been translated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3 squares to the right 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and </a:t>
            </a:r>
          </a:p>
          <a:p>
            <a:pPr eaLnBrk="1" hangingPunct="1"/>
            <a:r>
              <a:rPr lang="en-GB" b="1">
                <a:solidFill>
                  <a:srgbClr val="000000"/>
                </a:solidFill>
                <a:cs typeface="Twinkl" charset="0"/>
              </a:rPr>
              <a:t>4 squares down.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98513" y="2649538"/>
            <a:ext cx="3033712" cy="273050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Can you work out the coordinates of the black point on shape A and shape B?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(1,7) (4,3)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rgbClr val="000000"/>
              </a:solidFill>
              <a:latin typeface="Twinkl" pitchFamily="2" charset="0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Can you work out all the coordinates of shape B?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(4,3) (8,3) (8,5) (4,5)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rgbClr val="000000"/>
              </a:solidFill>
              <a:latin typeface="Twinkl" pitchFamily="2" charset="0"/>
              <a:ea typeface="+mn-ea"/>
            </a:endParaRPr>
          </a:p>
        </p:txBody>
      </p:sp>
      <p:grpSp>
        <p:nvGrpSpPr>
          <p:cNvPr id="17415" name="Group 4"/>
          <p:cNvGrpSpPr>
            <a:grpSpLocks/>
          </p:cNvGrpSpPr>
          <p:nvPr/>
        </p:nvGrpSpPr>
        <p:grpSpPr bwMode="auto">
          <a:xfrm>
            <a:off x="4681538" y="2141538"/>
            <a:ext cx="1574800" cy="822325"/>
            <a:chOff x="4682204" y="2140744"/>
            <a:chExt cx="1573340" cy="823246"/>
          </a:xfrm>
        </p:grpSpPr>
        <p:sp>
          <p:nvSpPr>
            <p:cNvPr id="3" name="Rectangle 2"/>
            <p:cNvSpPr/>
            <p:nvPr/>
          </p:nvSpPr>
          <p:spPr>
            <a:xfrm>
              <a:off x="4763091" y="2140744"/>
              <a:ext cx="1492453" cy="742192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682204" y="2803472"/>
              <a:ext cx="160188" cy="1605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17416" name="Group 15"/>
          <p:cNvGrpSpPr>
            <a:grpSpLocks/>
          </p:cNvGrpSpPr>
          <p:nvPr/>
        </p:nvGrpSpPr>
        <p:grpSpPr bwMode="auto">
          <a:xfrm>
            <a:off x="5799138" y="3629025"/>
            <a:ext cx="1573212" cy="823913"/>
            <a:chOff x="4682204" y="2140744"/>
            <a:chExt cx="1573340" cy="823246"/>
          </a:xfrm>
        </p:grpSpPr>
        <p:sp>
          <p:nvSpPr>
            <p:cNvPr id="17" name="Rectangle 16"/>
            <p:cNvSpPr/>
            <p:nvPr/>
          </p:nvSpPr>
          <p:spPr>
            <a:xfrm>
              <a:off x="4763173" y="2140744"/>
              <a:ext cx="1492371" cy="742349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682204" y="2803782"/>
              <a:ext cx="160350" cy="1602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17417" name="Group 14"/>
          <p:cNvGrpSpPr>
            <a:grpSpLocks/>
          </p:cNvGrpSpPr>
          <p:nvPr/>
        </p:nvGrpSpPr>
        <p:grpSpPr bwMode="auto">
          <a:xfrm>
            <a:off x="4681538" y="2135188"/>
            <a:ext cx="1574800" cy="823912"/>
            <a:chOff x="4682204" y="2140744"/>
            <a:chExt cx="1573340" cy="823246"/>
          </a:xfrm>
        </p:grpSpPr>
        <p:sp>
          <p:nvSpPr>
            <p:cNvPr id="23" name="Rectangle 22"/>
            <p:cNvSpPr/>
            <p:nvPr/>
          </p:nvSpPr>
          <p:spPr>
            <a:xfrm>
              <a:off x="4763091" y="2140744"/>
              <a:ext cx="1492453" cy="742349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682204" y="2803783"/>
              <a:ext cx="160188" cy="16020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10425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12222 3.7037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22 3.7037E-6 L 0.12222 0.2175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6256338" y="2138363"/>
            <a:ext cx="1204912" cy="1196975"/>
            <a:chOff x="5509534" y="4003902"/>
            <a:chExt cx="1205266" cy="1196762"/>
          </a:xfrm>
        </p:grpSpPr>
        <p:sp>
          <p:nvSpPr>
            <p:cNvPr id="29" name="Right Triangle 28"/>
            <p:cNvSpPr/>
            <p:nvPr/>
          </p:nvSpPr>
          <p:spPr>
            <a:xfrm>
              <a:off x="5509534" y="4003902"/>
              <a:ext cx="1124280" cy="1115813"/>
            </a:xfrm>
            <a:prstGeom prst="rtTriangl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6554416" y="5040355"/>
              <a:ext cx="160384" cy="1603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1843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200">
                <a:latin typeface="Twinkl" charset="0"/>
              </a:rPr>
              <a:t>How Has This Shape Been</a:t>
            </a:r>
            <a:br>
              <a:rPr lang="en-GB" sz="3200">
                <a:latin typeface="Twinkl" charset="0"/>
              </a:rPr>
            </a:br>
            <a:r>
              <a:rPr lang="en-GB" sz="3200">
                <a:latin typeface="Twinkl" charset="0"/>
              </a:rPr>
              <a:t>Translated From A to B?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98513" y="1593850"/>
            <a:ext cx="3152775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This shape has been translated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2 squares to the left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 and </a:t>
            </a:r>
          </a:p>
          <a:p>
            <a:pPr eaLnBrk="1" hangingPunct="1"/>
            <a:r>
              <a:rPr lang="en-GB" b="1">
                <a:solidFill>
                  <a:srgbClr val="000000"/>
                </a:solidFill>
                <a:cs typeface="Twinkl" charset="0"/>
              </a:rPr>
              <a:t>5 squares down.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98513" y="2649538"/>
            <a:ext cx="3033712" cy="2638425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Can you work out the coordinates of the black point on shape A and shape B?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(8,6) (6,1)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rgbClr val="000000"/>
              </a:solidFill>
              <a:latin typeface="Twinkl" pitchFamily="2" charset="0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Can you work out all the coordinates of shape B?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(6,1) (3,1) (3,4)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rgbClr val="000000"/>
              </a:solidFill>
              <a:latin typeface="Twinkl" pitchFamily="2" charset="0"/>
              <a:ea typeface="+mn-ea"/>
            </a:endParaRPr>
          </a:p>
        </p:txBody>
      </p:sp>
      <p:grpSp>
        <p:nvGrpSpPr>
          <p:cNvPr id="18439" name="Group 2"/>
          <p:cNvGrpSpPr>
            <a:grpSpLocks/>
          </p:cNvGrpSpPr>
          <p:nvPr/>
        </p:nvGrpSpPr>
        <p:grpSpPr bwMode="auto">
          <a:xfrm>
            <a:off x="6256338" y="2138363"/>
            <a:ext cx="1204912" cy="1196975"/>
            <a:chOff x="6255544" y="2138363"/>
            <a:chExt cx="1205266" cy="1196762"/>
          </a:xfrm>
        </p:grpSpPr>
        <p:sp>
          <p:nvSpPr>
            <p:cNvPr id="2" name="Right Triangle 1"/>
            <p:cNvSpPr/>
            <p:nvPr/>
          </p:nvSpPr>
          <p:spPr>
            <a:xfrm>
              <a:off x="6255544" y="2138363"/>
              <a:ext cx="1124280" cy="1115813"/>
            </a:xfrm>
            <a:prstGeom prst="rtTriangl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7300426" y="3174816"/>
              <a:ext cx="160384" cy="1603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18440" name="Group 8"/>
          <p:cNvGrpSpPr>
            <a:grpSpLocks/>
          </p:cNvGrpSpPr>
          <p:nvPr/>
        </p:nvGrpSpPr>
        <p:grpSpPr bwMode="auto">
          <a:xfrm>
            <a:off x="5510213" y="4003675"/>
            <a:ext cx="1204912" cy="1196975"/>
            <a:chOff x="5509534" y="4003902"/>
            <a:chExt cx="1205266" cy="1196762"/>
          </a:xfrm>
        </p:grpSpPr>
        <p:sp>
          <p:nvSpPr>
            <p:cNvPr id="24" name="Right Triangle 23"/>
            <p:cNvSpPr/>
            <p:nvPr/>
          </p:nvSpPr>
          <p:spPr>
            <a:xfrm>
              <a:off x="5509534" y="4003902"/>
              <a:ext cx="1124280" cy="1115814"/>
            </a:xfrm>
            <a:prstGeom prst="rtTriangl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6554416" y="5040356"/>
              <a:ext cx="160384" cy="1603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18441" name="Group 14"/>
          <p:cNvGrpSpPr>
            <a:grpSpLocks/>
          </p:cNvGrpSpPr>
          <p:nvPr/>
        </p:nvGrpSpPr>
        <p:grpSpPr bwMode="auto">
          <a:xfrm>
            <a:off x="6256338" y="2138363"/>
            <a:ext cx="1204912" cy="1196975"/>
            <a:chOff x="6255544" y="2138363"/>
            <a:chExt cx="1205266" cy="1196762"/>
          </a:xfrm>
        </p:grpSpPr>
        <p:sp>
          <p:nvSpPr>
            <p:cNvPr id="16" name="Right Triangle 15"/>
            <p:cNvSpPr/>
            <p:nvPr/>
          </p:nvSpPr>
          <p:spPr>
            <a:xfrm>
              <a:off x="6255544" y="2138363"/>
              <a:ext cx="1124280" cy="1115813"/>
            </a:xfrm>
            <a:prstGeom prst="rtTriangl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7300426" y="3174816"/>
              <a:ext cx="160384" cy="1603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18" name="Rectangle 17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9091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8333 4.44444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33 4.44444E-6 L -0.08177 0.2719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5880100" y="3556000"/>
            <a:ext cx="1122363" cy="1200150"/>
            <a:chOff x="4757057" y="2430542"/>
            <a:chExt cx="1122927" cy="1200493"/>
          </a:xfrm>
        </p:grpSpPr>
        <p:sp>
          <p:nvSpPr>
            <p:cNvPr id="22" name="Flowchart: Data 2"/>
            <p:cNvSpPr/>
            <p:nvPr/>
          </p:nvSpPr>
          <p:spPr>
            <a:xfrm>
              <a:off x="4757057" y="2511528"/>
              <a:ext cx="1122927" cy="1119507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2085"/>
                <a:gd name="connsiteY0" fmla="*/ 10000 h 10000"/>
                <a:gd name="connsiteX1" fmla="*/ 2000 w 12085"/>
                <a:gd name="connsiteY1" fmla="*/ 0 h 10000"/>
                <a:gd name="connsiteX2" fmla="*/ 12085 w 12085"/>
                <a:gd name="connsiteY2" fmla="*/ 0 h 10000"/>
                <a:gd name="connsiteX3" fmla="*/ 8000 w 12085"/>
                <a:gd name="connsiteY3" fmla="*/ 10000 h 10000"/>
                <a:gd name="connsiteX4" fmla="*/ 0 w 12085"/>
                <a:gd name="connsiteY4" fmla="*/ 10000 h 10000"/>
                <a:gd name="connsiteX0" fmla="*/ 0 w 12136"/>
                <a:gd name="connsiteY0" fmla="*/ 10559 h 10559"/>
                <a:gd name="connsiteX1" fmla="*/ 2000 w 12136"/>
                <a:gd name="connsiteY1" fmla="*/ 559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206 w 12136"/>
                <a:gd name="connsiteY3" fmla="*/ 10470 h 10559"/>
                <a:gd name="connsiteX4" fmla="*/ 0 w 12136"/>
                <a:gd name="connsiteY4" fmla="*/ 10559 h 10559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206 w 12136"/>
                <a:gd name="connsiteY3" fmla="*/ 10470 h 10514"/>
                <a:gd name="connsiteX4" fmla="*/ 0 w 12136"/>
                <a:gd name="connsiteY4" fmla="*/ 10514 h 10514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103 w 12136"/>
                <a:gd name="connsiteY3" fmla="*/ 10492 h 10514"/>
                <a:gd name="connsiteX4" fmla="*/ 0 w 12136"/>
                <a:gd name="connsiteY4" fmla="*/ 10514 h 10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36" h="10514">
                  <a:moveTo>
                    <a:pt x="0" y="10514"/>
                  </a:moveTo>
                  <a:lnTo>
                    <a:pt x="4059" y="0"/>
                  </a:lnTo>
                  <a:lnTo>
                    <a:pt x="12136" y="0"/>
                  </a:lnTo>
                  <a:lnTo>
                    <a:pt x="8103" y="10492"/>
                  </a:lnTo>
                  <a:lnTo>
                    <a:pt x="0" y="10514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5054069" y="2430542"/>
              <a:ext cx="160418" cy="1603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1945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0"/>
            <a:ext cx="52197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sz="3200">
                <a:latin typeface="Twinkl" charset="0"/>
              </a:rPr>
              <a:t>How Has This Shape Been</a:t>
            </a:r>
            <a:br>
              <a:rPr lang="en-GB" sz="3200">
                <a:latin typeface="Twinkl" charset="0"/>
              </a:rPr>
            </a:br>
            <a:r>
              <a:rPr lang="en-GB" sz="3200">
                <a:latin typeface="Twinkl" charset="0"/>
              </a:rPr>
              <a:t>Translated From A to B?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98513" y="1593850"/>
            <a:ext cx="3152775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/>
            <a:r>
              <a:rPr lang="en-GB">
                <a:solidFill>
                  <a:srgbClr val="000000"/>
                </a:solidFill>
                <a:cs typeface="Twinkl" charset="0"/>
              </a:rPr>
              <a:t>This shape has been translated </a:t>
            </a:r>
            <a:r>
              <a:rPr lang="en-GB" b="1">
                <a:solidFill>
                  <a:srgbClr val="000000"/>
                </a:solidFill>
                <a:cs typeface="Twinkl" charset="0"/>
              </a:rPr>
              <a:t>3 squares to the left</a:t>
            </a:r>
            <a:r>
              <a:rPr lang="en-GB">
                <a:solidFill>
                  <a:srgbClr val="000000"/>
                </a:solidFill>
                <a:cs typeface="Twinkl" charset="0"/>
              </a:rPr>
              <a:t> and </a:t>
            </a:r>
          </a:p>
          <a:p>
            <a:pPr eaLnBrk="1" hangingPunct="1"/>
            <a:r>
              <a:rPr lang="en-GB" b="1">
                <a:solidFill>
                  <a:srgbClr val="000000"/>
                </a:solidFill>
                <a:cs typeface="Twinkl" charset="0"/>
              </a:rPr>
              <a:t>3 squares up.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98513" y="2690813"/>
            <a:ext cx="3033712" cy="236220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Can you work out the coordinates of the black point on shape A and shape B?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(5,5) (2,8)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rgbClr val="000000"/>
              </a:solidFill>
              <a:latin typeface="Twinkl" pitchFamily="2" charset="0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  <a:ea typeface="+mn-ea"/>
              </a:rPr>
              <a:t>Can you work out all the coordinates of shape B?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4">
                    <a:lumMod val="75000"/>
                  </a:schemeClr>
                </a:solidFill>
                <a:latin typeface="Twinkl" pitchFamily="2" charset="0"/>
                <a:ea typeface="+mn-ea"/>
              </a:rPr>
              <a:t>(2,8) (4,8) (3,5) (1,5)</a:t>
            </a:r>
          </a:p>
        </p:txBody>
      </p:sp>
      <p:grpSp>
        <p:nvGrpSpPr>
          <p:cNvPr id="19463" name="Group 4"/>
          <p:cNvGrpSpPr>
            <a:grpSpLocks/>
          </p:cNvGrpSpPr>
          <p:nvPr/>
        </p:nvGrpSpPr>
        <p:grpSpPr bwMode="auto">
          <a:xfrm>
            <a:off x="4757738" y="2430463"/>
            <a:ext cx="1122362" cy="1200150"/>
            <a:chOff x="4757057" y="2430542"/>
            <a:chExt cx="1122927" cy="1200493"/>
          </a:xfrm>
        </p:grpSpPr>
        <p:sp>
          <p:nvSpPr>
            <p:cNvPr id="3" name="Flowchart: Data 2"/>
            <p:cNvSpPr/>
            <p:nvPr/>
          </p:nvSpPr>
          <p:spPr>
            <a:xfrm>
              <a:off x="4757057" y="2511527"/>
              <a:ext cx="1122927" cy="1119508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2085"/>
                <a:gd name="connsiteY0" fmla="*/ 10000 h 10000"/>
                <a:gd name="connsiteX1" fmla="*/ 2000 w 12085"/>
                <a:gd name="connsiteY1" fmla="*/ 0 h 10000"/>
                <a:gd name="connsiteX2" fmla="*/ 12085 w 12085"/>
                <a:gd name="connsiteY2" fmla="*/ 0 h 10000"/>
                <a:gd name="connsiteX3" fmla="*/ 8000 w 12085"/>
                <a:gd name="connsiteY3" fmla="*/ 10000 h 10000"/>
                <a:gd name="connsiteX4" fmla="*/ 0 w 12085"/>
                <a:gd name="connsiteY4" fmla="*/ 10000 h 10000"/>
                <a:gd name="connsiteX0" fmla="*/ 0 w 12136"/>
                <a:gd name="connsiteY0" fmla="*/ 10559 h 10559"/>
                <a:gd name="connsiteX1" fmla="*/ 2000 w 12136"/>
                <a:gd name="connsiteY1" fmla="*/ 559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206 w 12136"/>
                <a:gd name="connsiteY3" fmla="*/ 10470 h 10559"/>
                <a:gd name="connsiteX4" fmla="*/ 0 w 12136"/>
                <a:gd name="connsiteY4" fmla="*/ 10559 h 10559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206 w 12136"/>
                <a:gd name="connsiteY3" fmla="*/ 10470 h 10514"/>
                <a:gd name="connsiteX4" fmla="*/ 0 w 12136"/>
                <a:gd name="connsiteY4" fmla="*/ 10514 h 10514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103 w 12136"/>
                <a:gd name="connsiteY3" fmla="*/ 10492 h 10514"/>
                <a:gd name="connsiteX4" fmla="*/ 0 w 12136"/>
                <a:gd name="connsiteY4" fmla="*/ 10514 h 10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36" h="10514">
                  <a:moveTo>
                    <a:pt x="0" y="10514"/>
                  </a:moveTo>
                  <a:lnTo>
                    <a:pt x="4059" y="0"/>
                  </a:lnTo>
                  <a:lnTo>
                    <a:pt x="12136" y="0"/>
                  </a:lnTo>
                  <a:lnTo>
                    <a:pt x="8103" y="10492"/>
                  </a:lnTo>
                  <a:lnTo>
                    <a:pt x="0" y="10514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5054068" y="2430542"/>
              <a:ext cx="160419" cy="160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19464" name="Group 16"/>
          <p:cNvGrpSpPr>
            <a:grpSpLocks/>
          </p:cNvGrpSpPr>
          <p:nvPr/>
        </p:nvGrpSpPr>
        <p:grpSpPr bwMode="auto">
          <a:xfrm>
            <a:off x="5880100" y="3556000"/>
            <a:ext cx="1122363" cy="1200150"/>
            <a:chOff x="4757057" y="2430542"/>
            <a:chExt cx="1122927" cy="1200493"/>
          </a:xfrm>
        </p:grpSpPr>
        <p:sp>
          <p:nvSpPr>
            <p:cNvPr id="18" name="Flowchart: Data 2"/>
            <p:cNvSpPr/>
            <p:nvPr/>
          </p:nvSpPr>
          <p:spPr>
            <a:xfrm>
              <a:off x="4757057" y="2511528"/>
              <a:ext cx="1122927" cy="1119507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2085"/>
                <a:gd name="connsiteY0" fmla="*/ 10000 h 10000"/>
                <a:gd name="connsiteX1" fmla="*/ 2000 w 12085"/>
                <a:gd name="connsiteY1" fmla="*/ 0 h 10000"/>
                <a:gd name="connsiteX2" fmla="*/ 12085 w 12085"/>
                <a:gd name="connsiteY2" fmla="*/ 0 h 10000"/>
                <a:gd name="connsiteX3" fmla="*/ 8000 w 12085"/>
                <a:gd name="connsiteY3" fmla="*/ 10000 h 10000"/>
                <a:gd name="connsiteX4" fmla="*/ 0 w 12085"/>
                <a:gd name="connsiteY4" fmla="*/ 10000 h 10000"/>
                <a:gd name="connsiteX0" fmla="*/ 0 w 12136"/>
                <a:gd name="connsiteY0" fmla="*/ 10559 h 10559"/>
                <a:gd name="connsiteX1" fmla="*/ 2000 w 12136"/>
                <a:gd name="connsiteY1" fmla="*/ 559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206 w 12136"/>
                <a:gd name="connsiteY3" fmla="*/ 10470 h 10559"/>
                <a:gd name="connsiteX4" fmla="*/ 0 w 12136"/>
                <a:gd name="connsiteY4" fmla="*/ 10559 h 10559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206 w 12136"/>
                <a:gd name="connsiteY3" fmla="*/ 10470 h 10514"/>
                <a:gd name="connsiteX4" fmla="*/ 0 w 12136"/>
                <a:gd name="connsiteY4" fmla="*/ 10514 h 10514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103 w 12136"/>
                <a:gd name="connsiteY3" fmla="*/ 10492 h 10514"/>
                <a:gd name="connsiteX4" fmla="*/ 0 w 12136"/>
                <a:gd name="connsiteY4" fmla="*/ 10514 h 10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36" h="10514">
                  <a:moveTo>
                    <a:pt x="0" y="10514"/>
                  </a:moveTo>
                  <a:lnTo>
                    <a:pt x="4059" y="0"/>
                  </a:lnTo>
                  <a:lnTo>
                    <a:pt x="12136" y="0"/>
                  </a:lnTo>
                  <a:lnTo>
                    <a:pt x="8103" y="10492"/>
                  </a:lnTo>
                  <a:lnTo>
                    <a:pt x="0" y="10514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19" name="Oval 18"/>
            <p:cNvSpPr/>
            <p:nvPr/>
          </p:nvSpPr>
          <p:spPr>
            <a:xfrm>
              <a:off x="5054069" y="2430542"/>
              <a:ext cx="160418" cy="1603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19465" name="Group 24"/>
          <p:cNvGrpSpPr>
            <a:grpSpLocks/>
          </p:cNvGrpSpPr>
          <p:nvPr/>
        </p:nvGrpSpPr>
        <p:grpSpPr bwMode="auto">
          <a:xfrm>
            <a:off x="5880100" y="3556000"/>
            <a:ext cx="1122363" cy="1200150"/>
            <a:chOff x="4757057" y="2430542"/>
            <a:chExt cx="1122927" cy="1200493"/>
          </a:xfrm>
        </p:grpSpPr>
        <p:sp>
          <p:nvSpPr>
            <p:cNvPr id="28" name="Flowchart: Data 2"/>
            <p:cNvSpPr/>
            <p:nvPr/>
          </p:nvSpPr>
          <p:spPr>
            <a:xfrm>
              <a:off x="4757057" y="2511528"/>
              <a:ext cx="1122927" cy="1119507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12085"/>
                <a:gd name="connsiteY0" fmla="*/ 10000 h 10000"/>
                <a:gd name="connsiteX1" fmla="*/ 2000 w 12085"/>
                <a:gd name="connsiteY1" fmla="*/ 0 h 10000"/>
                <a:gd name="connsiteX2" fmla="*/ 12085 w 12085"/>
                <a:gd name="connsiteY2" fmla="*/ 0 h 10000"/>
                <a:gd name="connsiteX3" fmla="*/ 8000 w 12085"/>
                <a:gd name="connsiteY3" fmla="*/ 10000 h 10000"/>
                <a:gd name="connsiteX4" fmla="*/ 0 w 12085"/>
                <a:gd name="connsiteY4" fmla="*/ 10000 h 10000"/>
                <a:gd name="connsiteX0" fmla="*/ 0 w 12136"/>
                <a:gd name="connsiteY0" fmla="*/ 10559 h 10559"/>
                <a:gd name="connsiteX1" fmla="*/ 2000 w 12136"/>
                <a:gd name="connsiteY1" fmla="*/ 559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000 w 12136"/>
                <a:gd name="connsiteY3" fmla="*/ 10559 h 10559"/>
                <a:gd name="connsiteX4" fmla="*/ 0 w 12136"/>
                <a:gd name="connsiteY4" fmla="*/ 10559 h 10559"/>
                <a:gd name="connsiteX0" fmla="*/ 0 w 12136"/>
                <a:gd name="connsiteY0" fmla="*/ 10559 h 10559"/>
                <a:gd name="connsiteX1" fmla="*/ 4059 w 12136"/>
                <a:gd name="connsiteY1" fmla="*/ 0 h 10559"/>
                <a:gd name="connsiteX2" fmla="*/ 12136 w 12136"/>
                <a:gd name="connsiteY2" fmla="*/ 0 h 10559"/>
                <a:gd name="connsiteX3" fmla="*/ 8206 w 12136"/>
                <a:gd name="connsiteY3" fmla="*/ 10470 h 10559"/>
                <a:gd name="connsiteX4" fmla="*/ 0 w 12136"/>
                <a:gd name="connsiteY4" fmla="*/ 10559 h 10559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206 w 12136"/>
                <a:gd name="connsiteY3" fmla="*/ 10470 h 10514"/>
                <a:gd name="connsiteX4" fmla="*/ 0 w 12136"/>
                <a:gd name="connsiteY4" fmla="*/ 10514 h 10514"/>
                <a:gd name="connsiteX0" fmla="*/ 0 w 12136"/>
                <a:gd name="connsiteY0" fmla="*/ 10514 h 10514"/>
                <a:gd name="connsiteX1" fmla="*/ 4059 w 12136"/>
                <a:gd name="connsiteY1" fmla="*/ 0 h 10514"/>
                <a:gd name="connsiteX2" fmla="*/ 12136 w 12136"/>
                <a:gd name="connsiteY2" fmla="*/ 0 h 10514"/>
                <a:gd name="connsiteX3" fmla="*/ 8103 w 12136"/>
                <a:gd name="connsiteY3" fmla="*/ 10492 h 10514"/>
                <a:gd name="connsiteX4" fmla="*/ 0 w 12136"/>
                <a:gd name="connsiteY4" fmla="*/ 10514 h 10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36" h="10514">
                  <a:moveTo>
                    <a:pt x="0" y="10514"/>
                  </a:moveTo>
                  <a:lnTo>
                    <a:pt x="4059" y="0"/>
                  </a:lnTo>
                  <a:lnTo>
                    <a:pt x="12136" y="0"/>
                  </a:lnTo>
                  <a:lnTo>
                    <a:pt x="8103" y="10492"/>
                  </a:lnTo>
                  <a:lnTo>
                    <a:pt x="0" y="10514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5054069" y="2430542"/>
              <a:ext cx="160418" cy="1603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3984625" y="5394325"/>
            <a:ext cx="158750" cy="192088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305300" y="5722938"/>
            <a:ext cx="158750" cy="192087"/>
          </a:xfrm>
          <a:prstGeom prst="rect">
            <a:avLst/>
          </a:prstGeom>
          <a:solidFill>
            <a:srgbClr val="E6F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653785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12344 1.48148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344 1.48148E-6 L -0.12344 -0.1648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604</Words>
  <Application>Microsoft Macintosh PowerPoint</Application>
  <PresentationFormat>On-screen Show (4:3)</PresentationFormat>
  <Paragraphs>123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What Is a Translation?</vt:lpstr>
      <vt:lpstr>What Is a Translation?</vt:lpstr>
      <vt:lpstr>What Is a Translation?</vt:lpstr>
      <vt:lpstr>Translating Shapes</vt:lpstr>
      <vt:lpstr>Translating Shapes</vt:lpstr>
      <vt:lpstr>Translating Shapes</vt:lpstr>
      <vt:lpstr>PowerPoint Presentation</vt:lpstr>
      <vt:lpstr>PowerPoint Presentation</vt:lpstr>
      <vt:lpstr>How Do We Describe a Translation?</vt:lpstr>
      <vt:lpstr>How Do We Describe a Translation?</vt:lpstr>
      <vt:lpstr>How Has This Shape Been Translated From A to B?</vt:lpstr>
      <vt:lpstr>How Has This Shape Been Translated From A to B?</vt:lpstr>
      <vt:lpstr>How Has This Shape Been Translated From A to B?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18</cp:revision>
  <dcterms:created xsi:type="dcterms:W3CDTF">2020-03-25T17:04:57Z</dcterms:created>
  <dcterms:modified xsi:type="dcterms:W3CDTF">2020-05-15T17:07:12Z</dcterms:modified>
</cp:coreProperties>
</file>