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 id="259" r:id="rId6"/>
    <p:sldId id="261"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827"/>
  </p:normalViewPr>
  <p:slideViewPr>
    <p:cSldViewPr snapToGrid="0" snapToObjects="1">
      <p:cViewPr>
        <p:scale>
          <a:sx n="95" d="100"/>
          <a:sy n="95" d="100"/>
        </p:scale>
        <p:origin x="1216" y="5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D2F6B-BF57-5040-BB1B-2D89FB94CD1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D5674DC-47EA-D548-80D6-46EA59D8CD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3A6FADA-68BD-CA44-9B39-2BFF9D1DDA43}"/>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4246F75B-C502-CF4B-8BDA-F8B960367F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86DE6-C347-1043-A564-8ADD612EDF33}"/>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485525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2529C-0443-C746-8D26-4E522BE5424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8EEB230-535D-E74F-BC22-9368088D58D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71EA93F-0D99-C64E-882D-A2902727B979}"/>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2E892C6A-837A-0A46-B28E-C08C757149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E0BA77-BE1B-0244-90F2-ECED1533377C}"/>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238045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09AA2-82B6-E444-9224-E8C7380FE53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06F8D47-CEBC-5040-97D0-6EF7BEE017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B48DF28-BB00-F04B-A2C7-EE4806CCE02A}"/>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38440CF8-9D91-AD49-BD26-C89836656B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F9812C-695D-5849-89C2-C80B36E122AB}"/>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1555525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F29B6-9BFF-AC46-89D2-14D9BF63738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DA172B-FC3D-B643-9901-CC554C7A18B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E8A4C03-676E-3A4E-9032-D71D2F6AA8F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BA3BE54-B003-A048-95EC-0905269D49FF}"/>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6" name="Footer Placeholder 5">
            <a:extLst>
              <a:ext uri="{FF2B5EF4-FFF2-40B4-BE49-F238E27FC236}">
                <a16:creationId xmlns:a16="http://schemas.microsoft.com/office/drawing/2014/main" id="{F8E4B0E6-5FDA-B445-A3E1-2DAF9E8E035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F710A1-069A-0943-8578-ECFA2720957A}"/>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3347338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C01A1-BD0C-C748-9B0B-458E97FE884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6741E2C-7A75-D149-B4B3-748DCECBDB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0540E57-CBA2-C044-B0AB-4207CA0CEDA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62A5059-901F-A84F-B196-76251978FC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99334C5-BCB5-3B44-99E5-7BA152C48B7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39E83FC-DEC4-C847-ADA2-31A1D1A3346F}"/>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8" name="Footer Placeholder 7">
            <a:extLst>
              <a:ext uri="{FF2B5EF4-FFF2-40B4-BE49-F238E27FC236}">
                <a16:creationId xmlns:a16="http://schemas.microsoft.com/office/drawing/2014/main" id="{76F0FE33-BA7F-6B42-BC4D-F5233A0332C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2D2F7D-7796-2148-88AF-65F9E438F6E9}"/>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435681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20B7C-8E18-FF4D-8DED-53619BD67A5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94FF8DE-DAEF-F941-A4E9-B2E90525B5CB}"/>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4" name="Footer Placeholder 3">
            <a:extLst>
              <a:ext uri="{FF2B5EF4-FFF2-40B4-BE49-F238E27FC236}">
                <a16:creationId xmlns:a16="http://schemas.microsoft.com/office/drawing/2014/main" id="{9F82CABE-E91A-9A47-9128-E4630F70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8A6939D-5BA6-9547-A64C-D5B1695D7CE4}"/>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1385656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DBF411-B53B-EB4B-AF5B-7AE72E3E4415}"/>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3" name="Footer Placeholder 2">
            <a:extLst>
              <a:ext uri="{FF2B5EF4-FFF2-40B4-BE49-F238E27FC236}">
                <a16:creationId xmlns:a16="http://schemas.microsoft.com/office/drawing/2014/main" id="{A70DB5C1-2D9C-CE47-BAF2-C683C90864B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015D4F-6027-1C4D-B2D2-51F7A6A0D209}"/>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20689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7ADD1-7E65-F44A-9CFB-E58DB20D9F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16E9A04-031F-D74D-B7C4-905B4CC3D4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888A81A-A205-7449-9D09-0108162A17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17163D1-D98B-E742-99D6-60F593E0A2C4}"/>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6" name="Footer Placeholder 5">
            <a:extLst>
              <a:ext uri="{FF2B5EF4-FFF2-40B4-BE49-F238E27FC236}">
                <a16:creationId xmlns:a16="http://schemas.microsoft.com/office/drawing/2014/main" id="{EE1E74BE-470C-5048-949B-D6CADA21B7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572BFFC-1C93-B543-AEE4-75224DA34C5B}"/>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2248009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308D3-6E08-DB40-B391-F18E43DA258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78222D5-19F5-0B47-BE51-C203B629A1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0D3D2CD-247A-FB40-8FE6-339F4DBD8E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6A2CBF4-4B95-1B45-BD3A-A358A5494432}"/>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6" name="Footer Placeholder 5">
            <a:extLst>
              <a:ext uri="{FF2B5EF4-FFF2-40B4-BE49-F238E27FC236}">
                <a16:creationId xmlns:a16="http://schemas.microsoft.com/office/drawing/2014/main" id="{EA8D0E64-304F-DA4A-AB06-8E972DFCE5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52D160-5B2B-BB49-95DE-73B370B5C02B}"/>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2905044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3A7F5-35B3-874A-9760-F629FD6D07D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A8F7BD-DC1B-FF43-88DD-DB90D1D1F46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A61A5CE-0EE2-7A44-9B98-56751FFF2F74}"/>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D9216AE9-43A2-EE41-A5DF-6E3AE56296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CF0A4D-7529-AA46-88F9-5C4B9590F0B5}"/>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823575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9DE63B-8898-6F49-9F23-9B2AE4B0D4F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96C34CA-5BC6-C24C-BC18-42EA5CEE9E4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7928FD-380E-1B44-90EC-54512CB71028}"/>
              </a:ext>
            </a:extLst>
          </p:cNvPr>
          <p:cNvSpPr>
            <a:spLocks noGrp="1"/>
          </p:cNvSpPr>
          <p:nvPr>
            <p:ph type="dt" sz="half" idx="10"/>
          </p:nvPr>
        </p:nvSpPr>
        <p:spPr/>
        <p:txBody>
          <a:body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ACBA0292-83ED-2044-90B8-844A87DC29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1A8F23-1D72-8643-8154-F545E602CC95}"/>
              </a:ext>
            </a:extLst>
          </p:cNvPr>
          <p:cNvSpPr>
            <a:spLocks noGrp="1"/>
          </p:cNvSpPr>
          <p:nvPr>
            <p:ph type="sldNum" sz="quarter" idx="12"/>
          </p:nvPr>
        </p:nvSpPr>
        <p:spPr/>
        <p:txBody>
          <a:bodyPr/>
          <a:lstStyle/>
          <a:p>
            <a:fld id="{69F96D60-3DC8-BA4C-824A-C3049E40EE91}" type="slidenum">
              <a:rPr lang="en-US" smtClean="0"/>
              <a:t>‹#›</a:t>
            </a:fld>
            <a:endParaRPr lang="en-US"/>
          </a:p>
        </p:txBody>
      </p:sp>
    </p:spTree>
    <p:extLst>
      <p:ext uri="{BB962C8B-B14F-4D97-AF65-F5344CB8AC3E}">
        <p14:creationId xmlns:p14="http://schemas.microsoft.com/office/powerpoint/2010/main" val="2659257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ACB1725-08EA-704F-9718-35BFEC1104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E8A2757-6671-124E-8419-A8AC6E592B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44A1CA-F082-B941-A296-C712932E2E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77003-2500-2D4E-8C77-058706F1EC7F}" type="datetimeFigureOut">
              <a:rPr lang="en-US" smtClean="0"/>
              <a:t>1/22/21</a:t>
            </a:fld>
            <a:endParaRPr lang="en-US"/>
          </a:p>
        </p:txBody>
      </p:sp>
      <p:sp>
        <p:nvSpPr>
          <p:cNvPr id="5" name="Footer Placeholder 4">
            <a:extLst>
              <a:ext uri="{FF2B5EF4-FFF2-40B4-BE49-F238E27FC236}">
                <a16:creationId xmlns:a16="http://schemas.microsoft.com/office/drawing/2014/main" id="{BBBC429E-7E02-5544-91C1-D63A8C410F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CA3F14-53E9-6E43-AA22-89D84B9068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F96D60-3DC8-BA4C-824A-C3049E40EE91}" type="slidenum">
              <a:rPr lang="en-US" smtClean="0"/>
              <a:t>‹#›</a:t>
            </a:fld>
            <a:endParaRPr lang="en-US"/>
          </a:p>
        </p:txBody>
      </p:sp>
    </p:spTree>
    <p:extLst>
      <p:ext uri="{BB962C8B-B14F-4D97-AF65-F5344CB8AC3E}">
        <p14:creationId xmlns:p14="http://schemas.microsoft.com/office/powerpoint/2010/main" val="1180512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bc.co.uk/bitesize/topics/zg87xnb/articles/z6x2382/" TargetMode="External"/><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teach/class-clips-video/history-ks2-introducing-ancient-egypt/z6jrkmn"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7" name="Rectangle 86">
            <a:extLst>
              <a:ext uri="{FF2B5EF4-FFF2-40B4-BE49-F238E27FC236}">
                <a16:creationId xmlns:a16="http://schemas.microsoft.com/office/drawing/2014/main" id="{A061BA2E-A388-41C5-B73A-B0FEB6B102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4" descr="Free Egypt Clipart">
            <a:extLst>
              <a:ext uri="{FF2B5EF4-FFF2-40B4-BE49-F238E27FC236}">
                <a16:creationId xmlns:a16="http://schemas.microsoft.com/office/drawing/2014/main" id="{3F08537A-045C-6F4A-A87A-A94905C6037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510" r="2013" b="2"/>
          <a:stretch/>
        </p:blipFill>
        <p:spPr bwMode="auto">
          <a:xfrm>
            <a:off x="-1" y="10"/>
            <a:ext cx="6096001" cy="68579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ncient Egypt for Teachers - King Tut | Ancient egypt for kids, Ancient  egypt lessons, Ancient egypt lesson plans">
            <a:extLst>
              <a:ext uri="{FF2B5EF4-FFF2-40B4-BE49-F238E27FC236}">
                <a16:creationId xmlns:a16="http://schemas.microsoft.com/office/drawing/2014/main" id="{026AEFC6-2E7E-A84C-B44A-2CCDBE8EFB1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36" r="-2" b="24344"/>
          <a:stretch/>
        </p:blipFill>
        <p:spPr bwMode="auto">
          <a:xfrm>
            <a:off x="6094476" y="10"/>
            <a:ext cx="6094477" cy="6857990"/>
          </a:xfrm>
          <a:prstGeom prst="rect">
            <a:avLst/>
          </a:prstGeom>
          <a:noFill/>
          <a:extLst>
            <a:ext uri="{909E8E84-426E-40DD-AFC4-6F175D3DCCD1}">
              <a14:hiddenFill xmlns:a14="http://schemas.microsoft.com/office/drawing/2010/main">
                <a:solidFill>
                  <a:srgbClr val="FFFFFF"/>
                </a:solidFill>
              </a14:hiddenFill>
            </a:ext>
          </a:extLst>
        </p:spPr>
      </p:pic>
      <p:sp>
        <p:nvSpPr>
          <p:cNvPr id="89" name="Rectangle 88">
            <a:extLst>
              <a:ext uri="{FF2B5EF4-FFF2-40B4-BE49-F238E27FC236}">
                <a16:creationId xmlns:a16="http://schemas.microsoft.com/office/drawing/2014/main" id="{76E192A2-3ED3-4081-8A86-A22B51141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152902" y="-1181101"/>
            <a:ext cx="3886200" cy="12192001"/>
          </a:xfrm>
          <a:prstGeom prst="rect">
            <a:avLst/>
          </a:prstGeom>
          <a:gradFill>
            <a:gsLst>
              <a:gs pos="41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F73907E-B505-F84D-8AE9-3A2E2B6F1255}"/>
              </a:ext>
            </a:extLst>
          </p:cNvPr>
          <p:cNvSpPr>
            <a:spLocks noGrp="1"/>
          </p:cNvSpPr>
          <p:nvPr>
            <p:ph type="ctrTitle"/>
          </p:nvPr>
        </p:nvSpPr>
        <p:spPr>
          <a:xfrm>
            <a:off x="404553" y="3091928"/>
            <a:ext cx="9079991" cy="2387600"/>
          </a:xfrm>
        </p:spPr>
        <p:txBody>
          <a:bodyPr vert="horz" lIns="91440" tIns="45720" rIns="91440" bIns="45720" rtlCol="0">
            <a:normAutofit/>
          </a:bodyPr>
          <a:lstStyle/>
          <a:p>
            <a:pPr algn="l"/>
            <a:r>
              <a:rPr lang="en-US" sz="7200" b="1">
                <a:solidFill>
                  <a:schemeClr val="bg1"/>
                </a:solidFill>
              </a:rPr>
              <a:t>Ancient Egypt</a:t>
            </a:r>
          </a:p>
        </p:txBody>
      </p:sp>
      <p:sp>
        <p:nvSpPr>
          <p:cNvPr id="91" name="Rectangle: Rounded Corners 90">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575039"/>
            <a:ext cx="97840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Avenir Next LT Pro"/>
            </a:endParaRPr>
          </a:p>
        </p:txBody>
      </p:sp>
      <p:sp>
        <p:nvSpPr>
          <p:cNvPr id="4" name="TextBox 3">
            <a:extLst>
              <a:ext uri="{FF2B5EF4-FFF2-40B4-BE49-F238E27FC236}">
                <a16:creationId xmlns:a16="http://schemas.microsoft.com/office/drawing/2014/main" id="{2819053C-1BCC-4A45-98D1-22CBB84039BA}"/>
              </a:ext>
            </a:extLst>
          </p:cNvPr>
          <p:cNvSpPr txBox="1"/>
          <p:nvPr/>
        </p:nvSpPr>
        <p:spPr>
          <a:xfrm>
            <a:off x="2843213" y="502920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414808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2050" name="Picture 2" descr="Ancient Egypt for Kids - Egyptology &amp; Egyptologists - Ancient Egypt for Kids">
            <a:extLst>
              <a:ext uri="{FF2B5EF4-FFF2-40B4-BE49-F238E27FC236}">
                <a16:creationId xmlns:a16="http://schemas.microsoft.com/office/drawing/2014/main" id="{48947911-78D0-AD44-8D5E-AC9A506D32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38" r="9867" b="-2"/>
          <a:stretch/>
        </p:blipFill>
        <p:spPr bwMode="auto">
          <a:xfrm>
            <a:off x="20" y="10"/>
            <a:ext cx="994706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3" name="Freeform: Shape 72">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75" name="Freeform: Shape 74">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77" name="Freeform: Shape 76">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 name="TextBox 34">
            <a:extLst>
              <a:ext uri="{FF2B5EF4-FFF2-40B4-BE49-F238E27FC236}">
                <a16:creationId xmlns:a16="http://schemas.microsoft.com/office/drawing/2014/main" id="{88BE917E-D98D-7E4F-B93D-AF0A0AC4846C}"/>
              </a:ext>
            </a:extLst>
          </p:cNvPr>
          <p:cNvSpPr txBox="1">
            <a:spLocks noChangeArrowheads="1"/>
          </p:cNvSpPr>
          <p:nvPr/>
        </p:nvSpPr>
        <p:spPr bwMode="auto">
          <a:xfrm>
            <a:off x="7961874" y="1494004"/>
            <a:ext cx="4229821" cy="270006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90000"/>
              </a:lnSpc>
              <a:spcAft>
                <a:spcPts val="600"/>
              </a:spcAft>
            </a:pPr>
            <a:r>
              <a:rPr lang="en-US" altLang="en-US" sz="2800" b="1" dirty="0">
                <a:latin typeface="+mn-lt"/>
              </a:rPr>
              <a:t>Become an Egyptologist!</a:t>
            </a:r>
          </a:p>
          <a:p>
            <a:pPr>
              <a:lnSpc>
                <a:spcPct val="90000"/>
              </a:lnSpc>
              <a:spcAft>
                <a:spcPts val="600"/>
              </a:spcAft>
            </a:pPr>
            <a:endParaRPr lang="en-US" altLang="en-US" sz="1400" dirty="0">
              <a:latin typeface="+mn-lt"/>
            </a:endParaRPr>
          </a:p>
          <a:p>
            <a:pPr>
              <a:lnSpc>
                <a:spcPct val="90000"/>
              </a:lnSpc>
              <a:spcAft>
                <a:spcPts val="600"/>
              </a:spcAft>
            </a:pPr>
            <a:r>
              <a:rPr lang="en-US" altLang="en-US" sz="1600" dirty="0">
                <a:latin typeface="+mn-lt"/>
              </a:rPr>
              <a:t>An Egyptologist is somebody</a:t>
            </a:r>
            <a:br>
              <a:rPr lang="en-US" altLang="en-US" sz="1600" dirty="0">
                <a:latin typeface="+mn-lt"/>
              </a:rPr>
            </a:br>
            <a:r>
              <a:rPr lang="en-US" altLang="en-US" sz="1600" dirty="0">
                <a:latin typeface="+mn-lt"/>
              </a:rPr>
              <a:t>whose job it is to find out about Ancient Egypt.</a:t>
            </a:r>
          </a:p>
          <a:p>
            <a:pPr>
              <a:lnSpc>
                <a:spcPct val="90000"/>
              </a:lnSpc>
              <a:spcAft>
                <a:spcPts val="600"/>
              </a:spcAft>
            </a:pPr>
            <a:endParaRPr lang="en-US" altLang="en-US" sz="1600" dirty="0">
              <a:latin typeface="+mn-lt"/>
            </a:endParaRPr>
          </a:p>
          <a:p>
            <a:pPr>
              <a:lnSpc>
                <a:spcPct val="90000"/>
              </a:lnSpc>
              <a:spcAft>
                <a:spcPts val="600"/>
              </a:spcAft>
            </a:pPr>
            <a:r>
              <a:rPr lang="en-US" altLang="en-US" sz="1600" dirty="0">
                <a:latin typeface="+mn-lt"/>
              </a:rPr>
              <a:t>Throughout this topic, we are going to find out lots of interesting facts about life in Ancient Egypt. </a:t>
            </a:r>
          </a:p>
          <a:p>
            <a:pPr indent="-228600">
              <a:lnSpc>
                <a:spcPct val="90000"/>
              </a:lnSpc>
              <a:spcAft>
                <a:spcPts val="600"/>
              </a:spcAft>
              <a:buFont typeface="Arial" panose="020B0604020202020204" pitchFamily="34" charset="0"/>
              <a:buChar char="•"/>
            </a:pPr>
            <a:endParaRPr lang="en-US" altLang="en-US" sz="1400" dirty="0">
              <a:latin typeface="+mn-lt"/>
            </a:endParaRPr>
          </a:p>
          <a:p>
            <a:pPr indent="-228600">
              <a:lnSpc>
                <a:spcPct val="90000"/>
              </a:lnSpc>
              <a:spcAft>
                <a:spcPts val="600"/>
              </a:spcAft>
              <a:buFont typeface="Arial" panose="020B0604020202020204" pitchFamily="34" charset="0"/>
              <a:buChar char="•"/>
            </a:pPr>
            <a:endParaRPr lang="en-US" altLang="en-US" sz="1400" dirty="0">
              <a:latin typeface="+mn-lt"/>
            </a:endParaRPr>
          </a:p>
          <a:p>
            <a:pPr indent="-228600">
              <a:lnSpc>
                <a:spcPct val="90000"/>
              </a:lnSpc>
              <a:spcAft>
                <a:spcPts val="600"/>
              </a:spcAft>
              <a:buFont typeface="Arial" panose="020B0604020202020204" pitchFamily="34" charset="0"/>
              <a:buChar char="•"/>
            </a:pPr>
            <a:endParaRPr lang="en-US" altLang="en-US" sz="1400" dirty="0">
              <a:latin typeface="+mn-lt"/>
            </a:endParaRPr>
          </a:p>
        </p:txBody>
      </p:sp>
    </p:spTree>
    <p:extLst>
      <p:ext uri="{BB962C8B-B14F-4D97-AF65-F5344CB8AC3E}">
        <p14:creationId xmlns:p14="http://schemas.microsoft.com/office/powerpoint/2010/main" val="4091123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a:extLst>
              <a:ext uri="{FF2B5EF4-FFF2-40B4-BE49-F238E27FC236}">
                <a16:creationId xmlns:a16="http://schemas.microsoft.com/office/drawing/2014/main" id="{52C9BC61-5626-B44B-B792-1FF02C549F79}"/>
              </a:ext>
            </a:extLst>
          </p:cNvPr>
          <p:cNvSpPr txBox="1">
            <a:spLocks noChangeArrowheads="1"/>
          </p:cNvSpPr>
          <p:nvPr/>
        </p:nvSpPr>
        <p:spPr bwMode="auto">
          <a:xfrm>
            <a:off x="1074738" y="485819"/>
            <a:ext cx="98171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4000" b="1" dirty="0">
                <a:solidFill>
                  <a:srgbClr val="002060"/>
                </a:solidFill>
                <a:latin typeface="Verdana Regular"/>
                <a:ea typeface="Verdana Regular"/>
                <a:cs typeface="Verdana Regular"/>
              </a:rPr>
              <a:t>Who were the Ancient Egyptians?</a:t>
            </a:r>
          </a:p>
        </p:txBody>
      </p:sp>
      <p:sp>
        <p:nvSpPr>
          <p:cNvPr id="6" name="TextBox 5">
            <a:extLst>
              <a:ext uri="{FF2B5EF4-FFF2-40B4-BE49-F238E27FC236}">
                <a16:creationId xmlns:a16="http://schemas.microsoft.com/office/drawing/2014/main" id="{6C7DA0B8-F62C-3740-9B3D-ACE2EAE46B9D}"/>
              </a:ext>
            </a:extLst>
          </p:cNvPr>
          <p:cNvSpPr txBox="1"/>
          <p:nvPr/>
        </p:nvSpPr>
        <p:spPr>
          <a:xfrm>
            <a:off x="4625975" y="3300413"/>
            <a:ext cx="6367463" cy="2862262"/>
          </a:xfrm>
          <a:prstGeom prst="rect">
            <a:avLst/>
          </a:prstGeom>
          <a:noFill/>
        </p:spPr>
        <p:txBody>
          <a:bodyPr>
            <a:spAutoFit/>
          </a:bodyPr>
          <a:lstStyle/>
          <a:p>
            <a:pPr eaLnBrk="1" fontAlgn="auto" hangingPunct="1">
              <a:spcBef>
                <a:spcPts val="0"/>
              </a:spcBef>
              <a:spcAft>
                <a:spcPts val="0"/>
              </a:spcAft>
              <a:defRPr/>
            </a:pPr>
            <a:r>
              <a:rPr lang="en-GB" sz="2000">
                <a:solidFill>
                  <a:srgbClr val="002060"/>
                </a:solidFill>
                <a:latin typeface="Verdana Regular" charset="0"/>
                <a:ea typeface="Verdana Regular" charset="0"/>
                <a:cs typeface="Verdana Regular" charset="0"/>
              </a:rPr>
              <a:t>People lived in early settlements around the River Nile in Egypt from around 7000 years ago, and the Ancient Egyptian civilisation started to grow around 3100 BC.</a:t>
            </a:r>
          </a:p>
          <a:p>
            <a:pPr eaLnBrk="1" fontAlgn="auto" hangingPunct="1">
              <a:spcBef>
                <a:spcPts val="0"/>
              </a:spcBef>
              <a:spcAft>
                <a:spcPts val="0"/>
              </a:spcAft>
              <a:defRPr/>
            </a:pPr>
            <a:endParaRPr lang="en-GB" sz="2000">
              <a:solidFill>
                <a:srgbClr val="002060"/>
              </a:solidFill>
              <a:latin typeface="Verdana Regular" charset="0"/>
              <a:ea typeface="Verdana Regular" charset="0"/>
              <a:cs typeface="Verdana Regular" charset="0"/>
            </a:endParaRPr>
          </a:p>
          <a:p>
            <a:pPr eaLnBrk="1" fontAlgn="auto" hangingPunct="1">
              <a:spcBef>
                <a:spcPts val="0"/>
              </a:spcBef>
              <a:spcAft>
                <a:spcPts val="0"/>
              </a:spcAft>
              <a:defRPr/>
            </a:pPr>
            <a:r>
              <a:rPr lang="en-GB" sz="2000">
                <a:solidFill>
                  <a:srgbClr val="002060"/>
                </a:solidFill>
                <a:latin typeface="Verdana Regular" charset="0"/>
                <a:ea typeface="Verdana Regular" charset="0"/>
                <a:cs typeface="Verdana Regular" charset="0"/>
              </a:rPr>
              <a:t>The Ancient Egyptian civilisation is considered one of the greatest in history, known for its inventiveness and power. It lasted for just over 3000 years.   </a:t>
            </a:r>
            <a:endParaRPr lang="en-GB" sz="2000" dirty="0">
              <a:solidFill>
                <a:srgbClr val="002060"/>
              </a:solidFill>
              <a:latin typeface="+mn-lt"/>
            </a:endParaRPr>
          </a:p>
        </p:txBody>
      </p:sp>
      <p:sp>
        <p:nvSpPr>
          <p:cNvPr id="7" name="Rectangle 6">
            <a:extLst>
              <a:ext uri="{FF2B5EF4-FFF2-40B4-BE49-F238E27FC236}">
                <a16:creationId xmlns:a16="http://schemas.microsoft.com/office/drawing/2014/main" id="{A58FDD1B-8666-0447-8445-E27D5BB2C3B0}"/>
              </a:ext>
            </a:extLst>
          </p:cNvPr>
          <p:cNvSpPr/>
          <p:nvPr/>
        </p:nvSpPr>
        <p:spPr>
          <a:xfrm>
            <a:off x="4713288" y="1449058"/>
            <a:ext cx="6178550" cy="669925"/>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en-GB" sz="2400" b="1">
                <a:solidFill>
                  <a:schemeClr val="accent1">
                    <a:lumMod val="50000"/>
                  </a:schemeClr>
                </a:solidFill>
                <a:latin typeface="Verdana" charset="0"/>
                <a:ea typeface="Verdana" charset="0"/>
                <a:cs typeface="Verdana" charset="0"/>
              </a:rPr>
              <a:t>Ancient</a:t>
            </a:r>
            <a:r>
              <a:rPr lang="en-GB" sz="2400">
                <a:solidFill>
                  <a:schemeClr val="accent1">
                    <a:lumMod val="50000"/>
                  </a:schemeClr>
                </a:solidFill>
                <a:latin typeface="Verdana" charset="0"/>
                <a:ea typeface="Verdana" charset="0"/>
                <a:cs typeface="Verdana" charset="0"/>
              </a:rPr>
              <a:t>: from a time long ago</a:t>
            </a:r>
            <a:endParaRPr lang="en-GB" sz="2400" dirty="0">
              <a:solidFill>
                <a:schemeClr val="accent1">
                  <a:lumMod val="50000"/>
                </a:schemeClr>
              </a:solidFill>
              <a:latin typeface="Verdana" charset="0"/>
              <a:ea typeface="Verdana" charset="0"/>
              <a:cs typeface="Verdana" charset="0"/>
            </a:endParaRPr>
          </a:p>
        </p:txBody>
      </p:sp>
      <p:sp>
        <p:nvSpPr>
          <p:cNvPr id="8" name="Rectangle 7">
            <a:extLst>
              <a:ext uri="{FF2B5EF4-FFF2-40B4-BE49-F238E27FC236}">
                <a16:creationId xmlns:a16="http://schemas.microsoft.com/office/drawing/2014/main" id="{1175AA6D-B634-3249-AB9B-0B49EF4394E3}"/>
              </a:ext>
            </a:extLst>
          </p:cNvPr>
          <p:cNvSpPr/>
          <p:nvPr/>
        </p:nvSpPr>
        <p:spPr>
          <a:xfrm>
            <a:off x="4692650" y="2487613"/>
            <a:ext cx="6253163" cy="668337"/>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en-GB" sz="2400" b="1">
                <a:solidFill>
                  <a:schemeClr val="accent1">
                    <a:lumMod val="50000"/>
                  </a:schemeClr>
                </a:solidFill>
                <a:latin typeface="Verdana" charset="0"/>
                <a:ea typeface="Verdana" charset="0"/>
                <a:cs typeface="Verdana" charset="0"/>
              </a:rPr>
              <a:t>Egyptian</a:t>
            </a:r>
            <a:r>
              <a:rPr lang="en-GB" sz="2400">
                <a:solidFill>
                  <a:schemeClr val="accent1">
                    <a:lumMod val="50000"/>
                  </a:schemeClr>
                </a:solidFill>
                <a:latin typeface="Verdana" charset="0"/>
                <a:ea typeface="Verdana" charset="0"/>
                <a:cs typeface="Verdana" charset="0"/>
              </a:rPr>
              <a:t>: from a country called Egypt</a:t>
            </a:r>
            <a:endParaRPr lang="en-GB" sz="2400" dirty="0">
              <a:solidFill>
                <a:schemeClr val="accent1">
                  <a:lumMod val="50000"/>
                </a:schemeClr>
              </a:solidFill>
              <a:latin typeface="Verdana" charset="0"/>
              <a:ea typeface="Verdana" charset="0"/>
              <a:cs typeface="Verdana" charset="0"/>
            </a:endParaRPr>
          </a:p>
        </p:txBody>
      </p:sp>
      <p:pic>
        <p:nvPicPr>
          <p:cNvPr id="9" name="Picture 8">
            <a:extLst>
              <a:ext uri="{FF2B5EF4-FFF2-40B4-BE49-F238E27FC236}">
                <a16:creationId xmlns:a16="http://schemas.microsoft.com/office/drawing/2014/main" id="{75A1C466-C8CB-D641-801A-EE9A70EB3553}"/>
              </a:ext>
            </a:extLst>
          </p:cNvPr>
          <p:cNvPicPr>
            <a:picLocks noChangeAspect="1"/>
          </p:cNvPicPr>
          <p:nvPr/>
        </p:nvPicPr>
        <p:blipFill rotWithShape="1">
          <a:blip r:embed="rId2"/>
          <a:srcRect/>
          <a:stretch/>
        </p:blipFill>
        <p:spPr>
          <a:xfrm>
            <a:off x="1104515" y="2118983"/>
            <a:ext cx="3269041" cy="3738284"/>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12" name="Cloud 11">
            <a:extLst>
              <a:ext uri="{FF2B5EF4-FFF2-40B4-BE49-F238E27FC236}">
                <a16:creationId xmlns:a16="http://schemas.microsoft.com/office/drawing/2014/main" id="{7ED741B9-210E-854F-A77C-25F45C8AC057}"/>
              </a:ext>
            </a:extLst>
          </p:cNvPr>
          <p:cNvSpPr/>
          <p:nvPr/>
        </p:nvSpPr>
        <p:spPr>
          <a:xfrm>
            <a:off x="571500" y="1223683"/>
            <a:ext cx="4054475" cy="672352"/>
          </a:xfrm>
          <a:prstGeom prst="cloud">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en-US" dirty="0"/>
          </a:p>
        </p:txBody>
      </p:sp>
      <p:sp>
        <p:nvSpPr>
          <p:cNvPr id="17" name="TextBox 16">
            <a:extLst>
              <a:ext uri="{FF2B5EF4-FFF2-40B4-BE49-F238E27FC236}">
                <a16:creationId xmlns:a16="http://schemas.microsoft.com/office/drawing/2014/main" id="{EA82B0A9-D826-1F4A-BDA4-D1176ABFDB83}"/>
              </a:ext>
            </a:extLst>
          </p:cNvPr>
          <p:cNvSpPr txBox="1"/>
          <p:nvPr/>
        </p:nvSpPr>
        <p:spPr>
          <a:xfrm>
            <a:off x="944969" y="1375193"/>
            <a:ext cx="3588134" cy="369332"/>
          </a:xfrm>
          <a:prstGeom prst="rect">
            <a:avLst/>
          </a:prstGeom>
          <a:noFill/>
        </p:spPr>
        <p:txBody>
          <a:bodyPr wrap="square" rtlCol="0">
            <a:spAutoFit/>
          </a:bodyPr>
          <a:lstStyle/>
          <a:p>
            <a:r>
              <a:rPr lang="en-US" dirty="0"/>
              <a:t>This came up in last week’s Literacy! </a:t>
            </a:r>
          </a:p>
        </p:txBody>
      </p:sp>
      <p:cxnSp>
        <p:nvCxnSpPr>
          <p:cNvPr id="15" name="Straight Arrow Connector 14">
            <a:extLst>
              <a:ext uri="{FF2B5EF4-FFF2-40B4-BE49-F238E27FC236}">
                <a16:creationId xmlns:a16="http://schemas.microsoft.com/office/drawing/2014/main" id="{68E2AFC9-6B11-6748-BF11-5D6B9C309ABD}"/>
              </a:ext>
            </a:extLst>
          </p:cNvPr>
          <p:cNvCxnSpPr>
            <a:stCxn id="12" idx="0"/>
          </p:cNvCxnSpPr>
          <p:nvPr/>
        </p:nvCxnSpPr>
        <p:spPr>
          <a:xfrm>
            <a:off x="4622596" y="1559859"/>
            <a:ext cx="692354" cy="427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DD0FC218-03B9-5B4B-8F7C-362CCF5867C6}"/>
              </a:ext>
            </a:extLst>
          </p:cNvPr>
          <p:cNvSpPr/>
          <p:nvPr/>
        </p:nvSpPr>
        <p:spPr>
          <a:xfrm>
            <a:off x="1602206" y="6251625"/>
            <a:ext cx="10284993" cy="369332"/>
          </a:xfrm>
          <a:prstGeom prst="rect">
            <a:avLst/>
          </a:prstGeom>
        </p:spPr>
        <p:txBody>
          <a:bodyPr wrap="square">
            <a:spAutoFit/>
          </a:bodyPr>
          <a:lstStyle/>
          <a:p>
            <a:r>
              <a:rPr lang="en-US" dirty="0">
                <a:hlinkClick r:id="rId3"/>
              </a:rPr>
              <a:t>https://www.bbc.co.uk/bitesize/topics/zg87xnb/articles/z6x2382/</a:t>
            </a:r>
            <a:r>
              <a:rPr lang="en-US" dirty="0"/>
              <a:t> - watch this introductory video </a:t>
            </a:r>
          </a:p>
        </p:txBody>
      </p:sp>
    </p:spTree>
    <p:extLst>
      <p:ext uri="{BB962C8B-B14F-4D97-AF65-F5344CB8AC3E}">
        <p14:creationId xmlns:p14="http://schemas.microsoft.com/office/powerpoint/2010/main" val="2581207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dissolve">
                                      <p:cBhvr>
                                        <p:cTn id="10" dur="500"/>
                                        <p:tgtEl>
                                          <p:spTgt spid="17"/>
                                        </p:tgtEl>
                                      </p:cBhvr>
                                    </p:animEffect>
                                  </p:childTnLst>
                                </p:cTn>
                              </p:par>
                              <p:par>
                                <p:cTn id="11" presetID="9"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dissolve">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checkerboard(across)">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a:extLst>
              <a:ext uri="{FF2B5EF4-FFF2-40B4-BE49-F238E27FC236}">
                <a16:creationId xmlns:a16="http://schemas.microsoft.com/office/drawing/2014/main" id="{376C9424-9748-054F-9AA1-A2BAE5016FAB}"/>
              </a:ext>
            </a:extLst>
          </p:cNvPr>
          <p:cNvSpPr txBox="1">
            <a:spLocks noChangeArrowheads="1"/>
          </p:cNvSpPr>
          <p:nvPr/>
        </p:nvSpPr>
        <p:spPr bwMode="auto">
          <a:xfrm>
            <a:off x="911225" y="631825"/>
            <a:ext cx="109029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3600" dirty="0">
                <a:solidFill>
                  <a:srgbClr val="002060"/>
                </a:solidFill>
                <a:latin typeface="Verdana Regular"/>
                <a:ea typeface="Verdana Regular"/>
                <a:cs typeface="Verdana Regular"/>
              </a:rPr>
              <a:t>When did the Ancient Egyptians live?</a:t>
            </a:r>
          </a:p>
        </p:txBody>
      </p:sp>
      <p:sp>
        <p:nvSpPr>
          <p:cNvPr id="6" name="Rectangle 5">
            <a:extLst>
              <a:ext uri="{FF2B5EF4-FFF2-40B4-BE49-F238E27FC236}">
                <a16:creationId xmlns:a16="http://schemas.microsoft.com/office/drawing/2014/main" id="{EB398663-3440-5E43-BDBD-90FFA738D54D}"/>
              </a:ext>
            </a:extLst>
          </p:cNvPr>
          <p:cNvSpPr/>
          <p:nvPr/>
        </p:nvSpPr>
        <p:spPr>
          <a:xfrm>
            <a:off x="1014413" y="1362075"/>
            <a:ext cx="9742487" cy="1200150"/>
          </a:xfrm>
          <a:prstGeom prst="rect">
            <a:avLst/>
          </a:prstGeom>
        </p:spPr>
        <p:txBody>
          <a:bodyPr>
            <a:spAutoFit/>
          </a:bodyPr>
          <a:lstStyle/>
          <a:p>
            <a:pPr eaLnBrk="1" fontAlgn="auto" hangingPunct="1">
              <a:spcBef>
                <a:spcPts val="0"/>
              </a:spcBef>
              <a:spcAft>
                <a:spcPts val="0"/>
              </a:spcAft>
              <a:defRPr/>
            </a:pPr>
            <a:r>
              <a:rPr lang="en-GB" dirty="0">
                <a:solidFill>
                  <a:schemeClr val="accent1">
                    <a:lumMod val="50000"/>
                  </a:schemeClr>
                </a:solidFill>
                <a:latin typeface="Verdana Regular" charset="0"/>
                <a:ea typeface="Verdana Regular" charset="0"/>
                <a:cs typeface="Verdana Regular" charset="0"/>
              </a:rPr>
              <a:t>Look at the timeline. It is split into 2 sections: BC and AD. These sections show the time before and after historians started recording history around the time of the birth of Jesus. </a:t>
            </a:r>
          </a:p>
          <a:p>
            <a:pPr eaLnBrk="1" fontAlgn="auto" hangingPunct="1">
              <a:spcBef>
                <a:spcPts val="0"/>
              </a:spcBef>
              <a:spcAft>
                <a:spcPts val="0"/>
              </a:spcAft>
              <a:defRPr/>
            </a:pPr>
            <a:endParaRPr lang="en-GB" dirty="0">
              <a:solidFill>
                <a:schemeClr val="accent1">
                  <a:lumMod val="50000"/>
                </a:schemeClr>
              </a:solidFill>
              <a:latin typeface="Verdana Regular" charset="0"/>
              <a:ea typeface="Verdana Regular" charset="0"/>
              <a:cs typeface="Verdana Regular" charset="0"/>
            </a:endParaRPr>
          </a:p>
        </p:txBody>
      </p:sp>
      <p:sp>
        <p:nvSpPr>
          <p:cNvPr id="7" name="Rectangle 2">
            <a:extLst>
              <a:ext uri="{FF2B5EF4-FFF2-40B4-BE49-F238E27FC236}">
                <a16:creationId xmlns:a16="http://schemas.microsoft.com/office/drawing/2014/main" id="{BC6720A2-2D8D-CA4F-83FB-EEDF812EBF41}"/>
              </a:ext>
            </a:extLst>
          </p:cNvPr>
          <p:cNvSpPr>
            <a:spLocks noChangeArrowheads="1"/>
          </p:cNvSpPr>
          <p:nvPr/>
        </p:nvSpPr>
        <p:spPr bwMode="auto">
          <a:xfrm>
            <a:off x="954086" y="3810794"/>
            <a:ext cx="74644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dirty="0">
                <a:solidFill>
                  <a:srgbClr val="002060"/>
                </a:solidFill>
                <a:latin typeface="Verdana" panose="020B0604030504040204" pitchFamily="34" charset="0"/>
                <a:ea typeface="Verdana" panose="020B0604030504040204" pitchFamily="34" charset="0"/>
                <a:cs typeface="Verdana" panose="020B0604030504040204" pitchFamily="34" charset="0"/>
              </a:rPr>
              <a:t>For this history topic we will be focusing on the BC section of this timeline. We will focus in from the </a:t>
            </a:r>
            <a:r>
              <a:rPr lang="en-US" altLang="en-US" b="1" dirty="0">
                <a:solidFill>
                  <a:srgbClr val="002060"/>
                </a:solidFill>
                <a:latin typeface="Verdana" panose="020B0604030504040204" pitchFamily="34" charset="0"/>
                <a:ea typeface="Verdana" panose="020B0604030504040204" pitchFamily="34" charset="0"/>
                <a:cs typeface="Verdana" panose="020B0604030504040204" pitchFamily="34" charset="0"/>
              </a:rPr>
              <a:t>time of the first pharaoh around 3100 BC to the time the Romans invaded in 31 BC and Egypt became part of the Roman Empire.</a:t>
            </a:r>
          </a:p>
          <a:p>
            <a:endParaRPr lang="en-US" alt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Rectangle 7">
            <a:extLst>
              <a:ext uri="{FF2B5EF4-FFF2-40B4-BE49-F238E27FC236}">
                <a16:creationId xmlns:a16="http://schemas.microsoft.com/office/drawing/2014/main" id="{E20FF467-A4D7-D84E-88CD-4F1CD7677970}"/>
              </a:ext>
            </a:extLst>
          </p:cNvPr>
          <p:cNvSpPr/>
          <p:nvPr/>
        </p:nvSpPr>
        <p:spPr>
          <a:xfrm>
            <a:off x="1109662" y="5421313"/>
            <a:ext cx="7153275" cy="941388"/>
          </a:xfrm>
          <a:prstGeom prst="rect">
            <a:avLst/>
          </a:prstGeom>
          <a:ln w="57150">
            <a:solidFill>
              <a:srgbClr val="7030A0"/>
            </a:solidFill>
          </a:ln>
        </p:spPr>
        <p:style>
          <a:lnRef idx="2">
            <a:schemeClr val="accent2"/>
          </a:lnRef>
          <a:fillRef idx="1">
            <a:schemeClr val="lt1"/>
          </a:fillRef>
          <a:effectRef idx="0">
            <a:schemeClr val="accent2"/>
          </a:effectRef>
          <a:fontRef idx="minor">
            <a:schemeClr val="dk1"/>
          </a:fontRef>
        </p:style>
        <p:txBody>
          <a:bodyPr anchor="ctr"/>
          <a:lstStyle/>
          <a:p>
            <a:pPr>
              <a:defRPr/>
            </a:pPr>
            <a:r>
              <a:rPr lang="en-US" sz="2000" dirty="0">
                <a:solidFill>
                  <a:schemeClr val="accent5">
                    <a:lumMod val="75000"/>
                  </a:schemeClr>
                </a:solidFill>
                <a:latin typeface="Verdana" charset="0"/>
                <a:ea typeface="Verdana" charset="0"/>
                <a:cs typeface="Verdana" charset="0"/>
              </a:rPr>
              <a:t>Where would you place other history units you have studied on the timeline?</a:t>
            </a:r>
          </a:p>
        </p:txBody>
      </p:sp>
      <p:pic>
        <p:nvPicPr>
          <p:cNvPr id="10" name="Picture 9" descr="A picture containing graphical user interface&#10;&#10;Description automatically generated">
            <a:extLst>
              <a:ext uri="{FF2B5EF4-FFF2-40B4-BE49-F238E27FC236}">
                <a16:creationId xmlns:a16="http://schemas.microsoft.com/office/drawing/2014/main" id="{C5A96E53-2ED6-6F46-8291-492B2E6940B7}"/>
              </a:ext>
            </a:extLst>
          </p:cNvPr>
          <p:cNvPicPr>
            <a:picLocks noChangeAspect="1"/>
          </p:cNvPicPr>
          <p:nvPr/>
        </p:nvPicPr>
        <p:blipFill rotWithShape="1">
          <a:blip r:embed="rId2"/>
          <a:srcRect b="26451"/>
          <a:stretch/>
        </p:blipFill>
        <p:spPr>
          <a:xfrm>
            <a:off x="911225" y="2382838"/>
            <a:ext cx="10528300" cy="1046162"/>
          </a:xfrm>
          <a:prstGeom prst="rect">
            <a:avLst/>
          </a:prstGeom>
        </p:spPr>
      </p:pic>
      <p:cxnSp>
        <p:nvCxnSpPr>
          <p:cNvPr id="12" name="Straight Arrow Connector 11">
            <a:extLst>
              <a:ext uri="{FF2B5EF4-FFF2-40B4-BE49-F238E27FC236}">
                <a16:creationId xmlns:a16="http://schemas.microsoft.com/office/drawing/2014/main" id="{4101F991-126D-164C-BBC2-A4E241948DB9}"/>
              </a:ext>
            </a:extLst>
          </p:cNvPr>
          <p:cNvCxnSpPr/>
          <p:nvPr/>
        </p:nvCxnSpPr>
        <p:spPr>
          <a:xfrm flipH="1">
            <a:off x="3757613" y="3571875"/>
            <a:ext cx="19288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35558B2-C583-844B-BE4F-0A781B607F6B}"/>
              </a:ext>
            </a:extLst>
          </p:cNvPr>
          <p:cNvCxnSpPr>
            <a:cxnSpLocks/>
          </p:cNvCxnSpPr>
          <p:nvPr/>
        </p:nvCxnSpPr>
        <p:spPr>
          <a:xfrm>
            <a:off x="6272212" y="3571875"/>
            <a:ext cx="214629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9452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6">
            <a:extLst>
              <a:ext uri="{FF2B5EF4-FFF2-40B4-BE49-F238E27FC236}">
                <a16:creationId xmlns:a16="http://schemas.microsoft.com/office/drawing/2014/main" id="{7241EE5D-CB9C-074F-B6FC-8BAE29606C37}"/>
              </a:ext>
            </a:extLst>
          </p:cNvPr>
          <p:cNvSpPr txBox="1">
            <a:spLocks noChangeArrowheads="1"/>
          </p:cNvSpPr>
          <p:nvPr/>
        </p:nvSpPr>
        <p:spPr bwMode="auto">
          <a:xfrm>
            <a:off x="1004888" y="793750"/>
            <a:ext cx="109029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3600">
                <a:solidFill>
                  <a:srgbClr val="002060"/>
                </a:solidFill>
                <a:latin typeface="Verdana Regular"/>
                <a:ea typeface="Verdana Regular"/>
                <a:cs typeface="Verdana Regular"/>
              </a:rPr>
              <a:t>Where is Egypt?</a:t>
            </a:r>
          </a:p>
        </p:txBody>
      </p:sp>
      <p:sp>
        <p:nvSpPr>
          <p:cNvPr id="6" name="TextBox 1">
            <a:extLst>
              <a:ext uri="{FF2B5EF4-FFF2-40B4-BE49-F238E27FC236}">
                <a16:creationId xmlns:a16="http://schemas.microsoft.com/office/drawing/2014/main" id="{28E2F11E-6EA4-404E-8C09-2C2B5AC8D24D}"/>
              </a:ext>
            </a:extLst>
          </p:cNvPr>
          <p:cNvSpPr txBox="1">
            <a:spLocks noChangeArrowheads="1"/>
          </p:cNvSpPr>
          <p:nvPr/>
        </p:nvSpPr>
        <p:spPr bwMode="auto">
          <a:xfrm>
            <a:off x="1119188" y="1628775"/>
            <a:ext cx="3573462"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2200">
                <a:solidFill>
                  <a:srgbClr val="002060"/>
                </a:solidFill>
                <a:latin typeface="Verdana Regular"/>
                <a:ea typeface="Verdana Regular"/>
                <a:cs typeface="Verdana Regular"/>
              </a:rPr>
              <a:t>Egypt is a country in the north-east corner of Africa.</a:t>
            </a:r>
          </a:p>
          <a:p>
            <a:pPr eaLnBrk="1" hangingPunct="1"/>
            <a:endParaRPr lang="en-GB" altLang="en-US" sz="2200" dirty="0">
              <a:solidFill>
                <a:srgbClr val="002060"/>
              </a:solidFill>
              <a:latin typeface="Verdana Regular"/>
              <a:ea typeface="Verdana Regular"/>
              <a:cs typeface="Verdana Regular"/>
            </a:endParaRPr>
          </a:p>
          <a:p>
            <a:pPr eaLnBrk="1" hangingPunct="1"/>
            <a:r>
              <a:rPr lang="en-GB" altLang="en-US" sz="2200" dirty="0">
                <a:solidFill>
                  <a:srgbClr val="002060"/>
                </a:solidFill>
                <a:latin typeface="Verdana Regular"/>
                <a:ea typeface="Verdana Regular"/>
                <a:cs typeface="Verdana Regular"/>
              </a:rPr>
              <a:t>The climate is hot and dry, with plenty of desert. A large and important river called the Nile runs through Egypt.</a:t>
            </a:r>
          </a:p>
          <a:p>
            <a:pPr eaLnBrk="1" hangingPunct="1"/>
            <a:endParaRPr lang="en-GB" altLang="en-US" sz="2400" dirty="0">
              <a:solidFill>
                <a:srgbClr val="002060"/>
              </a:solidFill>
              <a:latin typeface="Verdana Regular"/>
              <a:ea typeface="Verdana Regular"/>
              <a:cs typeface="Verdana Regular"/>
            </a:endParaRPr>
          </a:p>
          <a:p>
            <a:pPr eaLnBrk="1" hangingPunct="1"/>
            <a:endParaRPr lang="en-GB" altLang="en-US" sz="2400" dirty="0">
              <a:solidFill>
                <a:srgbClr val="002060"/>
              </a:solidFill>
              <a:latin typeface="Verdana Regular"/>
              <a:ea typeface="Verdana Regular"/>
              <a:cs typeface="Verdana Regular"/>
            </a:endParaRPr>
          </a:p>
        </p:txBody>
      </p:sp>
      <p:sp>
        <p:nvSpPr>
          <p:cNvPr id="7" name="Rectangle 6">
            <a:extLst>
              <a:ext uri="{FF2B5EF4-FFF2-40B4-BE49-F238E27FC236}">
                <a16:creationId xmlns:a16="http://schemas.microsoft.com/office/drawing/2014/main" id="{92EAA2E3-82A9-6B41-A132-6F5CE4BA1086}"/>
              </a:ext>
            </a:extLst>
          </p:cNvPr>
          <p:cNvSpPr/>
          <p:nvPr/>
        </p:nvSpPr>
        <p:spPr>
          <a:xfrm>
            <a:off x="5110163" y="1479550"/>
            <a:ext cx="5943600" cy="3159125"/>
          </a:xfrm>
          <a:prstGeom prst="rect">
            <a:avLst/>
          </a:prstGeom>
          <a:ln w="38100"/>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GB" dirty="0"/>
          </a:p>
        </p:txBody>
      </p:sp>
      <p:pic>
        <p:nvPicPr>
          <p:cNvPr id="8" name="Picture 7">
            <a:extLst>
              <a:ext uri="{FF2B5EF4-FFF2-40B4-BE49-F238E27FC236}">
                <a16:creationId xmlns:a16="http://schemas.microsoft.com/office/drawing/2014/main" id="{37366E1C-E1BE-EA47-B99F-784A4EBC9612}"/>
              </a:ext>
            </a:extLst>
          </p:cNvPr>
          <p:cNvPicPr>
            <a:picLocks noChangeAspect="1"/>
          </p:cNvPicPr>
          <p:nvPr/>
        </p:nvPicPr>
        <p:blipFill>
          <a:blip r:embed="rId2">
            <a:duotone>
              <a:prstClr val="black"/>
              <a:schemeClr val="accent1">
                <a:tint val="45000"/>
                <a:satMod val="400000"/>
              </a:schemeClr>
            </a:duotone>
          </a:blip>
          <a:stretch>
            <a:fillRect/>
          </a:stretch>
        </p:blipFill>
        <p:spPr>
          <a:xfrm>
            <a:off x="5150223" y="1535204"/>
            <a:ext cx="5930153" cy="3036796"/>
          </a:xfrm>
          <a:prstGeom prst="rect">
            <a:avLst/>
          </a:prstGeom>
        </p:spPr>
      </p:pic>
      <p:cxnSp>
        <p:nvCxnSpPr>
          <p:cNvPr id="9" name="Straight Arrow Connector 8">
            <a:extLst>
              <a:ext uri="{FF2B5EF4-FFF2-40B4-BE49-F238E27FC236}">
                <a16:creationId xmlns:a16="http://schemas.microsoft.com/office/drawing/2014/main" id="{41741DDC-78F2-A741-8C7F-EB65F16ACA4E}"/>
              </a:ext>
            </a:extLst>
          </p:cNvPr>
          <p:cNvCxnSpPr>
            <a:cxnSpLocks noChangeShapeType="1"/>
            <a:stCxn id="12" idx="0"/>
            <a:endCxn id="10" idx="0"/>
          </p:cNvCxnSpPr>
          <p:nvPr/>
        </p:nvCxnSpPr>
        <p:spPr bwMode="auto">
          <a:xfrm flipV="1">
            <a:off x="7773988" y="2625725"/>
            <a:ext cx="588962" cy="1789113"/>
          </a:xfrm>
          <a:prstGeom prst="straightConnector1">
            <a:avLst/>
          </a:prstGeom>
          <a:noFill/>
          <a:ln w="25400" cap="rnd">
            <a:solidFill>
              <a:srgbClr val="DD9D31"/>
            </a:solidFill>
            <a:round/>
            <a:headEnd/>
            <a:tailEnd type="triangle" w="med" len="med"/>
          </a:ln>
          <a:effectLst>
            <a:outerShdw blurRad="50800" dist="38100" dir="5400000" rotWithShape="0">
              <a:srgbClr val="808080">
                <a:alpha val="34998"/>
              </a:srgbClr>
            </a:outerShdw>
          </a:effectLst>
        </p:spPr>
      </p:cxnSp>
      <p:sp>
        <p:nvSpPr>
          <p:cNvPr id="10" name="Teardrop 9">
            <a:extLst>
              <a:ext uri="{FF2B5EF4-FFF2-40B4-BE49-F238E27FC236}">
                <a16:creationId xmlns:a16="http://schemas.microsoft.com/office/drawing/2014/main" id="{B063A43B-7EA4-8B49-890C-4A4D05B1530E}"/>
              </a:ext>
            </a:extLst>
          </p:cNvPr>
          <p:cNvSpPr/>
          <p:nvPr/>
        </p:nvSpPr>
        <p:spPr>
          <a:xfrm rot="8079612">
            <a:off x="8346281" y="2524920"/>
            <a:ext cx="117475" cy="119062"/>
          </a:xfrm>
          <a:prstGeom prst="teardrop">
            <a:avLst>
              <a:gd name="adj" fmla="val 141690"/>
            </a:avLst>
          </a:prstGeom>
          <a:solidFill>
            <a:schemeClr val="accent5">
              <a:lumMod val="60000"/>
              <a:lumOff val="4000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1" name="Rectangle 10">
            <a:extLst>
              <a:ext uri="{FF2B5EF4-FFF2-40B4-BE49-F238E27FC236}">
                <a16:creationId xmlns:a16="http://schemas.microsoft.com/office/drawing/2014/main" id="{8DE281DC-FF28-8249-99ED-DBA039DDA085}"/>
              </a:ext>
            </a:extLst>
          </p:cNvPr>
          <p:cNvSpPr/>
          <p:nvPr/>
        </p:nvSpPr>
        <p:spPr>
          <a:xfrm>
            <a:off x="1223963" y="5365750"/>
            <a:ext cx="9586912" cy="941388"/>
          </a:xfrm>
          <a:prstGeom prst="rect">
            <a:avLst/>
          </a:prstGeom>
          <a:ln w="57150">
            <a:solidFill>
              <a:srgbClr val="7030A0"/>
            </a:solidFill>
          </a:ln>
        </p:spPr>
        <p:style>
          <a:lnRef idx="2">
            <a:schemeClr val="accent2"/>
          </a:lnRef>
          <a:fillRef idx="1">
            <a:schemeClr val="lt1"/>
          </a:fillRef>
          <a:effectRef idx="0">
            <a:schemeClr val="accent2"/>
          </a:effectRef>
          <a:fontRef idx="minor">
            <a:schemeClr val="dk1"/>
          </a:fontRef>
        </p:style>
        <p:txBody>
          <a:bodyPr anchor="ctr"/>
          <a:lstStyle/>
          <a:p>
            <a:pPr eaLnBrk="1" fontAlgn="auto" hangingPunct="1">
              <a:lnSpc>
                <a:spcPct val="115000"/>
              </a:lnSpc>
              <a:spcBef>
                <a:spcPts val="0"/>
              </a:spcBef>
              <a:spcAft>
                <a:spcPts val="0"/>
              </a:spcAft>
              <a:defRPr/>
            </a:pPr>
            <a:r>
              <a:rPr lang="en-GB" sz="2000" dirty="0">
                <a:solidFill>
                  <a:schemeClr val="accent5">
                    <a:lumMod val="75000"/>
                  </a:schemeClr>
                </a:solidFill>
                <a:latin typeface="Verdana Regular" charset="0"/>
                <a:ea typeface="Verdana Regular" charset="0"/>
                <a:cs typeface="Verdana Regular" charset="0"/>
              </a:rPr>
              <a:t>Can you locate any other countries on the world map? Which ones are closest to Egypt? Which are furthest away?</a:t>
            </a:r>
          </a:p>
        </p:txBody>
      </p:sp>
      <p:sp>
        <p:nvSpPr>
          <p:cNvPr id="12" name="Rectangle 11">
            <a:extLst>
              <a:ext uri="{FF2B5EF4-FFF2-40B4-BE49-F238E27FC236}">
                <a16:creationId xmlns:a16="http://schemas.microsoft.com/office/drawing/2014/main" id="{BCDD419C-B72B-BF41-B74D-EFB53D2EE8A9}"/>
              </a:ext>
            </a:extLst>
          </p:cNvPr>
          <p:cNvSpPr/>
          <p:nvPr/>
        </p:nvSpPr>
        <p:spPr>
          <a:xfrm>
            <a:off x="7156450" y="4414838"/>
            <a:ext cx="1236663" cy="417512"/>
          </a:xfrm>
          <a:prstGeom prst="rect">
            <a:avLst/>
          </a:prstGeom>
          <a:ln>
            <a:solidFill>
              <a:schemeClr val="accent5"/>
            </a:solidFill>
          </a:ln>
        </p:spPr>
        <p:style>
          <a:lnRef idx="2">
            <a:schemeClr val="accent6"/>
          </a:lnRef>
          <a:fillRef idx="1">
            <a:schemeClr val="lt1"/>
          </a:fillRef>
          <a:effectRef idx="0">
            <a:schemeClr val="accent6"/>
          </a:effectRef>
          <a:fontRef idx="minor">
            <a:schemeClr val="dk1"/>
          </a:fontRef>
        </p:style>
        <p:txBody>
          <a:bodyPr anchor="ctr"/>
          <a:lstStyle/>
          <a:p>
            <a:pPr algn="ctr">
              <a:defRPr/>
            </a:pPr>
            <a:r>
              <a:rPr lang="en-GB" sz="2800" dirty="0">
                <a:solidFill>
                  <a:schemeClr val="accent5"/>
                </a:solidFill>
              </a:rPr>
              <a:t>Egypt</a:t>
            </a:r>
          </a:p>
        </p:txBody>
      </p:sp>
    </p:spTree>
    <p:extLst>
      <p:ext uri="{BB962C8B-B14F-4D97-AF65-F5344CB8AC3E}">
        <p14:creationId xmlns:p14="http://schemas.microsoft.com/office/powerpoint/2010/main" val="700023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ssolv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with low confidence">
            <a:extLst>
              <a:ext uri="{FF2B5EF4-FFF2-40B4-BE49-F238E27FC236}">
                <a16:creationId xmlns:a16="http://schemas.microsoft.com/office/drawing/2014/main" id="{02119821-5955-E24E-848D-70208AC19D3A}"/>
              </a:ext>
            </a:extLst>
          </p:cNvPr>
          <p:cNvPicPr>
            <a:picLocks noChangeAspect="1"/>
          </p:cNvPicPr>
          <p:nvPr/>
        </p:nvPicPr>
        <p:blipFill rotWithShape="1">
          <a:blip r:embed="rId2"/>
          <a:srcRect t="4792" r="11511" b="1666"/>
          <a:stretch/>
        </p:blipFill>
        <p:spPr>
          <a:xfrm>
            <a:off x="1771650" y="544287"/>
            <a:ext cx="8872538" cy="5769425"/>
          </a:xfrm>
          <a:prstGeom prst="rect">
            <a:avLst/>
          </a:prstGeom>
        </p:spPr>
      </p:pic>
      <p:cxnSp>
        <p:nvCxnSpPr>
          <p:cNvPr id="7" name="Straight Arrow Connector 6">
            <a:extLst>
              <a:ext uri="{FF2B5EF4-FFF2-40B4-BE49-F238E27FC236}">
                <a16:creationId xmlns:a16="http://schemas.microsoft.com/office/drawing/2014/main" id="{DDB758F3-8AE0-E740-A2F4-07DA9294B2AA}"/>
              </a:ext>
            </a:extLst>
          </p:cNvPr>
          <p:cNvCxnSpPr/>
          <p:nvPr/>
        </p:nvCxnSpPr>
        <p:spPr>
          <a:xfrm>
            <a:off x="1328738" y="1743075"/>
            <a:ext cx="5000625" cy="11430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8" name="Straight Arrow Connector 7">
            <a:extLst>
              <a:ext uri="{FF2B5EF4-FFF2-40B4-BE49-F238E27FC236}">
                <a16:creationId xmlns:a16="http://schemas.microsoft.com/office/drawing/2014/main" id="{756021AD-0F44-D940-9128-C01C3B70B72D}"/>
              </a:ext>
            </a:extLst>
          </p:cNvPr>
          <p:cNvCxnSpPr>
            <a:cxnSpLocks/>
          </p:cNvCxnSpPr>
          <p:nvPr/>
        </p:nvCxnSpPr>
        <p:spPr>
          <a:xfrm>
            <a:off x="1470991" y="1272209"/>
            <a:ext cx="4253948" cy="185945"/>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sp>
        <p:nvSpPr>
          <p:cNvPr id="11" name="TextBox 10">
            <a:extLst>
              <a:ext uri="{FF2B5EF4-FFF2-40B4-BE49-F238E27FC236}">
                <a16:creationId xmlns:a16="http://schemas.microsoft.com/office/drawing/2014/main" id="{1DE78016-B84F-FC45-A2BF-4E5826A752DB}"/>
              </a:ext>
            </a:extLst>
          </p:cNvPr>
          <p:cNvSpPr txBox="1"/>
          <p:nvPr/>
        </p:nvSpPr>
        <p:spPr>
          <a:xfrm>
            <a:off x="886135" y="995849"/>
            <a:ext cx="1169712" cy="369332"/>
          </a:xfrm>
          <a:prstGeom prst="rect">
            <a:avLst/>
          </a:prstGeom>
          <a:noFill/>
        </p:spPr>
        <p:txBody>
          <a:bodyPr wrap="square" rtlCol="0">
            <a:spAutoFit/>
          </a:bodyPr>
          <a:lstStyle/>
          <a:p>
            <a:r>
              <a:rPr lang="en-US" dirty="0"/>
              <a:t>N.I</a:t>
            </a:r>
          </a:p>
        </p:txBody>
      </p:sp>
      <p:sp>
        <p:nvSpPr>
          <p:cNvPr id="12" name="TextBox 11">
            <a:extLst>
              <a:ext uri="{FF2B5EF4-FFF2-40B4-BE49-F238E27FC236}">
                <a16:creationId xmlns:a16="http://schemas.microsoft.com/office/drawing/2014/main" id="{CB326151-142B-BB48-BF9E-25BB4BB06FB9}"/>
              </a:ext>
            </a:extLst>
          </p:cNvPr>
          <p:cNvSpPr txBox="1"/>
          <p:nvPr/>
        </p:nvSpPr>
        <p:spPr>
          <a:xfrm>
            <a:off x="721466" y="1549848"/>
            <a:ext cx="1169712" cy="369332"/>
          </a:xfrm>
          <a:prstGeom prst="rect">
            <a:avLst/>
          </a:prstGeom>
          <a:noFill/>
        </p:spPr>
        <p:txBody>
          <a:bodyPr wrap="square" rtlCol="0">
            <a:spAutoFit/>
          </a:bodyPr>
          <a:lstStyle/>
          <a:p>
            <a:r>
              <a:rPr lang="en-US" dirty="0"/>
              <a:t>Egypt</a:t>
            </a:r>
          </a:p>
        </p:txBody>
      </p:sp>
    </p:spTree>
    <p:extLst>
      <p:ext uri="{BB962C8B-B14F-4D97-AF65-F5344CB8AC3E}">
        <p14:creationId xmlns:p14="http://schemas.microsoft.com/office/powerpoint/2010/main" val="1291332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across)">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89" name="Rectangle 71">
            <a:extLst>
              <a:ext uri="{FF2B5EF4-FFF2-40B4-BE49-F238E27FC236}">
                <a16:creationId xmlns:a16="http://schemas.microsoft.com/office/drawing/2014/main" id="{94E4D846-3AFC-4F86-8C35-24B0542A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7" name="Picture 1">
            <a:extLst>
              <a:ext uri="{FF2B5EF4-FFF2-40B4-BE49-F238E27FC236}">
                <a16:creationId xmlns:a16="http://schemas.microsoft.com/office/drawing/2014/main" id="{F1172F82-094E-2E49-8BB0-9119649FE6E1}"/>
              </a:ext>
            </a:extLst>
          </p:cNvPr>
          <p:cNvPicPr>
            <a:picLocks noChangeAspect="1"/>
          </p:cNvPicPr>
          <p:nvPr/>
        </p:nvPicPr>
        <p:blipFill rotWithShape="1">
          <a:blip r:embed="rId2">
            <a:extLst>
              <a:ext uri="{28A0092B-C50C-407E-A947-70E740481C1C}">
                <a14:useLocalDpi xmlns:a14="http://schemas.microsoft.com/office/drawing/2010/main" val="0"/>
              </a:ext>
            </a:extLst>
          </a:blip>
          <a:srcRect l="26834" r="32660" b="9091"/>
          <a:stretch/>
        </p:blipFill>
        <p:spPr bwMode="auto">
          <a:xfrm>
            <a:off x="20" y="10"/>
            <a:ext cx="8449569" cy="685799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Rectangle 73">
            <a:extLst>
              <a:ext uri="{FF2B5EF4-FFF2-40B4-BE49-F238E27FC236}">
                <a16:creationId xmlns:a16="http://schemas.microsoft.com/office/drawing/2014/main" id="{284781B9-12CB-45C3-907A-9ED93FF72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35399" y="0"/>
            <a:ext cx="9756601" cy="6858000"/>
          </a:xfrm>
          <a:prstGeom prst="rect">
            <a:avLst/>
          </a:prstGeom>
          <a:gradFill>
            <a:gsLst>
              <a:gs pos="53000">
                <a:schemeClr val="bg1"/>
              </a:gs>
              <a:gs pos="35000">
                <a:schemeClr val="bg1">
                  <a:alpha val="76000"/>
                </a:schemeClr>
              </a:gs>
              <a:gs pos="19000">
                <a:schemeClr val="bg1">
                  <a:alpha val="40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386" name="Title 22">
            <a:extLst>
              <a:ext uri="{FF2B5EF4-FFF2-40B4-BE49-F238E27FC236}">
                <a16:creationId xmlns:a16="http://schemas.microsoft.com/office/drawing/2014/main" id="{FBF02169-736F-A64A-849A-71E13A34F133}"/>
              </a:ext>
            </a:extLst>
          </p:cNvPr>
          <p:cNvSpPr>
            <a:spLocks noGrp="1"/>
          </p:cNvSpPr>
          <p:nvPr>
            <p:ph type="title"/>
          </p:nvPr>
        </p:nvSpPr>
        <p:spPr>
          <a:xfrm>
            <a:off x="8371232" y="1223010"/>
            <a:ext cx="3438144" cy="1124712"/>
          </a:xfrm>
        </p:spPr>
        <p:txBody>
          <a:bodyPr anchor="b">
            <a:normAutofit/>
          </a:bodyPr>
          <a:lstStyle/>
          <a:p>
            <a:pPr eaLnBrk="1" hangingPunct="1"/>
            <a:r>
              <a:rPr lang="en-GB" altLang="en-US" sz="2800" dirty="0">
                <a:latin typeface="Amaranth" pitchFamily="2" charset="0"/>
              </a:rPr>
              <a:t>Ancient Egypt</a:t>
            </a:r>
          </a:p>
        </p:txBody>
      </p:sp>
      <p:sp>
        <p:nvSpPr>
          <p:cNvPr id="76" name="Rectangle 7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687333"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8" name="Rectangle 7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3018" y="2443480"/>
            <a:ext cx="3218688"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Content Placeholder 23">
            <a:extLst>
              <a:ext uri="{FF2B5EF4-FFF2-40B4-BE49-F238E27FC236}">
                <a16:creationId xmlns:a16="http://schemas.microsoft.com/office/drawing/2014/main" id="{B7D99E44-95E8-064D-9C86-BD5BE51E3B0B}"/>
              </a:ext>
            </a:extLst>
          </p:cNvPr>
          <p:cNvSpPr>
            <a:spLocks noGrp="1"/>
          </p:cNvSpPr>
          <p:nvPr>
            <p:ph idx="1"/>
          </p:nvPr>
        </p:nvSpPr>
        <p:spPr>
          <a:xfrm>
            <a:off x="7871791" y="2718054"/>
            <a:ext cx="3937585" cy="3207258"/>
          </a:xfrm>
        </p:spPr>
        <p:txBody>
          <a:bodyPr rtlCol="0" anchor="t">
            <a:normAutofit/>
          </a:bodyPr>
          <a:lstStyle/>
          <a:p>
            <a:pPr>
              <a:defRPr/>
            </a:pPr>
            <a:r>
              <a:rPr lang="en-GB" altLang="en-US" sz="1700" dirty="0">
                <a:solidFill>
                  <a:srgbClr val="FF0000"/>
                </a:solidFill>
                <a:latin typeface="+mn-lt"/>
                <a:cs typeface="+mn-cs"/>
              </a:rPr>
              <a:t>Over 90% of Egypt is covered by desert, which was often referred to as the </a:t>
            </a:r>
            <a:r>
              <a:rPr lang="en-GB" altLang="en-US" sz="1700" b="1" dirty="0">
                <a:solidFill>
                  <a:srgbClr val="FF0000"/>
                </a:solidFill>
                <a:latin typeface="+mn-lt"/>
                <a:cs typeface="+mn-cs"/>
              </a:rPr>
              <a:t>Red Land</a:t>
            </a:r>
            <a:r>
              <a:rPr lang="en-GB" altLang="en-US" sz="1700" dirty="0">
                <a:solidFill>
                  <a:srgbClr val="FF0000"/>
                </a:solidFill>
                <a:latin typeface="+mn-lt"/>
                <a:cs typeface="+mn-cs"/>
              </a:rPr>
              <a:t> and was not easily habitable. The River Nile was a major influence on the daily lives of the people. </a:t>
            </a:r>
          </a:p>
          <a:p>
            <a:pPr>
              <a:defRPr/>
            </a:pPr>
            <a:r>
              <a:rPr lang="en-GB" altLang="en-US" sz="1700" dirty="0">
                <a:latin typeface="+mn-lt"/>
                <a:cs typeface="+mn-cs"/>
              </a:rPr>
              <a:t>In ancient times, most of the population occupied the area on the banks of the river, the Kemet or Black Land, named after the dark silt that remained when the flood waters receded. This was where the farmers grew their crops.</a:t>
            </a:r>
          </a:p>
        </p:txBody>
      </p:sp>
      <p:sp>
        <p:nvSpPr>
          <p:cNvPr id="2" name="Rectangle 1">
            <a:extLst>
              <a:ext uri="{FF2B5EF4-FFF2-40B4-BE49-F238E27FC236}">
                <a16:creationId xmlns:a16="http://schemas.microsoft.com/office/drawing/2014/main" id="{46F33047-0EE9-3A4F-848E-F694488466E2}"/>
              </a:ext>
            </a:extLst>
          </p:cNvPr>
          <p:cNvSpPr/>
          <p:nvPr/>
        </p:nvSpPr>
        <p:spPr>
          <a:xfrm>
            <a:off x="1084730" y="6295644"/>
            <a:ext cx="11504576" cy="369332"/>
          </a:xfrm>
          <a:prstGeom prst="rect">
            <a:avLst/>
          </a:prstGeom>
        </p:spPr>
        <p:txBody>
          <a:bodyPr wrap="square">
            <a:spAutoFit/>
          </a:bodyPr>
          <a:lstStyle/>
          <a:p>
            <a:r>
              <a:rPr lang="en-US" dirty="0">
                <a:hlinkClick r:id="rId3"/>
              </a:rPr>
              <a:t>https://www.bbc.co.uk/teach/class-clips-video/history-ks2-introducing-ancient-egypt/z6jrkmn</a:t>
            </a:r>
            <a:r>
              <a:rPr lang="en-US" dirty="0"/>
              <a:t> - watch this video. </a:t>
            </a:r>
          </a:p>
        </p:txBody>
      </p:sp>
    </p:spTree>
    <p:extLst>
      <p:ext uri="{BB962C8B-B14F-4D97-AF65-F5344CB8AC3E}">
        <p14:creationId xmlns:p14="http://schemas.microsoft.com/office/powerpoint/2010/main" val="4021046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435</Words>
  <Application>Microsoft Macintosh PowerPoint</Application>
  <PresentationFormat>Widescreen</PresentationFormat>
  <Paragraphs>31</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Meiryo</vt:lpstr>
      <vt:lpstr>Amaranth</vt:lpstr>
      <vt:lpstr>Arial</vt:lpstr>
      <vt:lpstr>Avenir Next LT Pro</vt:lpstr>
      <vt:lpstr>Calibri</vt:lpstr>
      <vt:lpstr>Calibri Light</vt:lpstr>
      <vt:lpstr>Verdana</vt:lpstr>
      <vt:lpstr>Verdana Regular</vt:lpstr>
      <vt:lpstr>Office Theme</vt:lpstr>
      <vt:lpstr>Ancient Egypt</vt:lpstr>
      <vt:lpstr>PowerPoint Presentation</vt:lpstr>
      <vt:lpstr>PowerPoint Presentation</vt:lpstr>
      <vt:lpstr>PowerPoint Presentation</vt:lpstr>
      <vt:lpstr>PowerPoint Presentation</vt:lpstr>
      <vt:lpstr>PowerPoint Presentation</vt:lpstr>
      <vt:lpstr>Ancient Egypt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Egypt</dc:title>
  <dc:creator>E Sharratt</dc:creator>
  <cp:lastModifiedBy>E Sharratt</cp:lastModifiedBy>
  <cp:revision>4</cp:revision>
  <dcterms:created xsi:type="dcterms:W3CDTF">2021-01-22T21:28:50Z</dcterms:created>
  <dcterms:modified xsi:type="dcterms:W3CDTF">2021-01-22T22:06:05Z</dcterms:modified>
</cp:coreProperties>
</file>