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90" r:id="rId3"/>
    <p:sldId id="269" r:id="rId4"/>
    <p:sldId id="271" r:id="rId5"/>
    <p:sldId id="291" r:id="rId6"/>
    <p:sldId id="297" r:id="rId7"/>
    <p:sldId id="292" r:id="rId8"/>
    <p:sldId id="270" r:id="rId9"/>
    <p:sldId id="295" r:id="rId10"/>
    <p:sldId id="275" r:id="rId11"/>
    <p:sldId id="294" r:id="rId12"/>
    <p:sldId id="296" r:id="rId13"/>
    <p:sldId id="29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4E8F"/>
    <a:srgbClr val="EAEAEA"/>
    <a:srgbClr val="FFFFCC"/>
    <a:srgbClr val="B0B0B0"/>
    <a:srgbClr val="D7D7D7"/>
    <a:srgbClr val="DEA900"/>
    <a:srgbClr val="FF9900"/>
    <a:srgbClr val="A50021"/>
    <a:srgbClr val="CC9B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83" autoAdjust="0"/>
    <p:restoredTop sz="79348" autoAdjust="0"/>
  </p:normalViewPr>
  <p:slideViewPr>
    <p:cSldViewPr snapToGrid="0">
      <p:cViewPr>
        <p:scale>
          <a:sx n="80" d="100"/>
          <a:sy n="80" d="100"/>
        </p:scale>
        <p:origin x="-2776" y="-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563B88-925D-460D-8E76-164643B118EE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CDC2D2-7559-4A38-A0AC-8A137E53FC6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3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413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B06B6-AFC6-4DF6-AF13-447355A9C5F3}" type="datetimeFigureOut">
              <a:rPr lang="en-GB" smtClean="0"/>
              <a:pPr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E5566-5AAF-437C-8BB8-D652994C43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4" Type="http://schemas.openxmlformats.org/officeDocument/2006/relationships/image" Target="../media/image6.jpeg"/><Relationship Id="rId5" Type="http://schemas.openxmlformats.org/officeDocument/2006/relationships/image" Target="../media/image7.wmf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microsoft.com/office/2007/relationships/hdphoto" Target="../media/hdphoto1.wdp"/><Relationship Id="rId5" Type="http://schemas.openxmlformats.org/officeDocument/2006/relationships/image" Target="../media/image10.png"/><Relationship Id="rId6" Type="http://schemas.microsoft.com/office/2007/relationships/hdphoto" Target="../media/hdphoto2.wdp"/><Relationship Id="rId7" Type="http://schemas.openxmlformats.org/officeDocument/2006/relationships/image" Target="../media/image11.png"/><Relationship Id="rId8" Type="http://schemas.microsoft.com/office/2007/relationships/hdphoto" Target="../media/hdphoto3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bbc.co.uk/bitesize/clips/z8487ty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topmarks.co.uk/maths-games/measuring-in-cm" TargetMode="External"/><Relationship Id="rId3" Type="http://schemas.openxmlformats.org/officeDocument/2006/relationships/hyperlink" Target="http://flash.topmarks.co.uk/476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06374" y="188640"/>
            <a:ext cx="8686105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571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7" name="Group 16"/>
          <p:cNvGrpSpPr/>
          <p:nvPr/>
        </p:nvGrpSpPr>
        <p:grpSpPr>
          <a:xfrm>
            <a:off x="251520" y="6259568"/>
            <a:ext cx="8568952" cy="418748"/>
            <a:chOff x="251520" y="6259568"/>
            <a:chExt cx="8568952" cy="418748"/>
          </a:xfrm>
        </p:grpSpPr>
        <p:sp>
          <p:nvSpPr>
            <p:cNvPr id="10" name="Rounded Rectangle 9"/>
            <p:cNvSpPr/>
            <p:nvPr/>
          </p:nvSpPr>
          <p:spPr>
            <a:xfrm>
              <a:off x="251520" y="6273652"/>
              <a:ext cx="8568952" cy="404664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 w="1270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139689" y="6259568"/>
              <a:ext cx="6228692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 smtClean="0"/>
                <a:t>-  MATHS TOPICS  KS2  -</a:t>
              </a:r>
              <a:endParaRPr lang="en-GB" b="1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287524" y="6306784"/>
              <a:ext cx="337728" cy="337728"/>
            </a:xfrm>
            <a:prstGeom prst="ellipse">
              <a:avLst/>
            </a:prstGeom>
            <a:solidFill>
              <a:srgbClr val="FFFF66"/>
            </a:solidFill>
            <a:ln w="6350"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0374" y="6321760"/>
              <a:ext cx="252028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003300"/>
                  </a:solidFill>
                </a:rPr>
                <a:t>N</a:t>
              </a:r>
              <a:endParaRPr lang="en-GB" sz="1400" b="1" dirty="0">
                <a:solidFill>
                  <a:srgbClr val="003300"/>
                </a:solidFill>
              </a:endParaRPr>
            </a:p>
          </p:txBody>
        </p:sp>
      </p:grpSp>
      <p:sp>
        <p:nvSpPr>
          <p:cNvPr id="16" name="Rounded Rectangle 15"/>
          <p:cNvSpPr/>
          <p:nvPr/>
        </p:nvSpPr>
        <p:spPr>
          <a:xfrm>
            <a:off x="948203" y="891704"/>
            <a:ext cx="7596844" cy="4644516"/>
          </a:xfrm>
          <a:prstGeom prst="roundRect">
            <a:avLst>
              <a:gd name="adj" fmla="val 15239"/>
            </a:avLst>
          </a:prstGeom>
          <a:solidFill>
            <a:srgbClr val="FFFF99"/>
          </a:solidFill>
          <a:ln w="1016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90588" y="1159957"/>
            <a:ext cx="74168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b="1" dirty="0" smtClean="0"/>
              <a:t>Measuring Length</a:t>
            </a:r>
            <a:endParaRPr lang="en-GB" sz="5000" b="1" dirty="0" smtClean="0"/>
          </a:p>
        </p:txBody>
      </p:sp>
      <p:grpSp>
        <p:nvGrpSpPr>
          <p:cNvPr id="25" name="Group 23"/>
          <p:cNvGrpSpPr/>
          <p:nvPr/>
        </p:nvGrpSpPr>
        <p:grpSpPr>
          <a:xfrm>
            <a:off x="904203" y="4066211"/>
            <a:ext cx="1212384" cy="1212384"/>
            <a:chOff x="323528" y="1556792"/>
            <a:chExt cx="2223864" cy="2223864"/>
          </a:xfrm>
        </p:grpSpPr>
        <p:sp>
          <p:nvSpPr>
            <p:cNvPr id="26" name="Oval 25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27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28" name="Hexagon 27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28575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ctagon 28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28575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Decagon 29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gular Pentagon 30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28575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Units. 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8" name="Cloud 37"/>
          <p:cNvSpPr/>
          <p:nvPr/>
        </p:nvSpPr>
        <p:spPr>
          <a:xfrm>
            <a:off x="4683126" y="1698624"/>
            <a:ext cx="3968750" cy="1905001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The prefix ‘cent’ means 100; think of </a:t>
            </a:r>
            <a:r>
              <a:rPr lang="en-GB" dirty="0" smtClean="0">
                <a:solidFill>
                  <a:srgbClr val="FF0000"/>
                </a:solidFill>
                <a:latin typeface="Comic Sans MS"/>
                <a:cs typeface="Comic Sans MS"/>
              </a:rPr>
              <a:t>cent</a:t>
            </a:r>
            <a:r>
              <a:rPr lang="en-GB" dirty="0" smtClean="0">
                <a:latin typeface="Comic Sans MS"/>
                <a:cs typeface="Comic Sans MS"/>
              </a:rPr>
              <a:t>ury (100 years!)</a:t>
            </a:r>
            <a:endParaRPr lang="en-GB" dirty="0">
              <a:latin typeface="Comic Sans MS"/>
              <a:cs typeface="Comic Sans MS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396875" y="3298825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Metres</a:t>
            </a:r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 (m)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311150" y="1720850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Centimetres (cm)</a:t>
            </a:r>
            <a:endParaRPr lang="en-GB" sz="2000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sp>
        <p:nvSpPr>
          <p:cNvPr id="2" name="5-Point Star 1"/>
          <p:cNvSpPr/>
          <p:nvPr/>
        </p:nvSpPr>
        <p:spPr>
          <a:xfrm>
            <a:off x="4190999" y="3778250"/>
            <a:ext cx="4714875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100cm = 1 m</a:t>
            </a:r>
            <a:endParaRPr lang="en-GB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121357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43909" y="1199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Things to think about: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" name="Cloud 3"/>
          <p:cNvSpPr/>
          <p:nvPr/>
        </p:nvSpPr>
        <p:spPr>
          <a:xfrm>
            <a:off x="825500" y="2143126"/>
            <a:ext cx="3190875" cy="1492250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loud 37"/>
          <p:cNvSpPr/>
          <p:nvPr/>
        </p:nvSpPr>
        <p:spPr>
          <a:xfrm>
            <a:off x="4835524" y="1882775"/>
            <a:ext cx="3641725" cy="1371600"/>
          </a:xfrm>
          <a:prstGeom prst="cloud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/>
                <a:cs typeface="Comic Sans MS"/>
              </a:rPr>
              <a:t>What equipment do we use to help us to measure?</a:t>
            </a:r>
            <a:endParaRPr lang="en-GB" dirty="0">
              <a:latin typeface="Comic Sans MS"/>
              <a:cs typeface="Comic Sans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8250" y="2397125"/>
            <a:ext cx="2444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/>
                <a:cs typeface="Comic Sans MS"/>
              </a:rPr>
              <a:t>What sort of things do we </a:t>
            </a:r>
            <a:r>
              <a:rPr lang="en-GB" sz="2000" dirty="0" smtClean="0">
                <a:latin typeface="Comic Sans MS"/>
                <a:cs typeface="Comic Sans MS"/>
              </a:rPr>
              <a:t>measure?</a:t>
            </a:r>
            <a:endParaRPr lang="en-GB" sz="2000" dirty="0">
              <a:latin typeface="Comic Sans MS"/>
              <a:cs typeface="Comic Sans M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1500" y="3365500"/>
            <a:ext cx="301625" cy="285750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994275" y="3152775"/>
            <a:ext cx="301625" cy="285750"/>
          </a:xfrm>
          <a:prstGeom prst="ellipse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4511675" y="3575050"/>
            <a:ext cx="301625" cy="285750"/>
          </a:xfrm>
          <a:prstGeom prst="ellipse">
            <a:avLst/>
          </a:prstGeom>
          <a:solidFill>
            <a:srgbClr val="FFFFCC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2182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7" grpId="0"/>
      <p:bldP spid="13" grpId="0" animBg="1"/>
      <p:bldP spid="43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units would you use to measure these items?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5-Point Star 1"/>
          <p:cNvSpPr/>
          <p:nvPr/>
        </p:nvSpPr>
        <p:spPr>
          <a:xfrm>
            <a:off x="3254375" y="3556000"/>
            <a:ext cx="4984750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Centimetres</a:t>
            </a:r>
            <a:endParaRPr lang="en-GB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/>
              <a:cs typeface="Comic Sans MS"/>
            </a:endParaRPr>
          </a:p>
        </p:txBody>
      </p:sp>
      <p:pic>
        <p:nvPicPr>
          <p:cNvPr id="30" name="Picture 10" descr="BookCart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83325" y="1579563"/>
            <a:ext cx="1335088" cy="1752600"/>
          </a:xfrm>
          <a:prstGeom prst="rect">
            <a:avLst/>
          </a:prstGeom>
        </p:spPr>
      </p:pic>
      <p:pic>
        <p:nvPicPr>
          <p:cNvPr id="39" name="Picture 5" descr="hand-uw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3" y="1531938"/>
            <a:ext cx="13525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4" descr="pencspiderman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7563" y="2292350"/>
            <a:ext cx="2166937" cy="158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50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What units would you use to measure these items?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" name="5-Point Star 1"/>
          <p:cNvSpPr/>
          <p:nvPr/>
        </p:nvSpPr>
        <p:spPr>
          <a:xfrm>
            <a:off x="3683000" y="3968750"/>
            <a:ext cx="4984750" cy="2127250"/>
          </a:xfrm>
          <a:prstGeom prst="star5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M</a:t>
            </a:r>
            <a:r>
              <a:rPr lang="en-GB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/>
                <a:cs typeface="Comic Sans MS"/>
              </a:rPr>
              <a:t>etres</a:t>
            </a:r>
            <a:endParaRPr lang="en-GB" sz="2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/>
              <a:cs typeface="Comic Sans MS"/>
            </a:endParaRPr>
          </a:p>
        </p:txBody>
      </p:sp>
      <p:pic>
        <p:nvPicPr>
          <p:cNvPr id="24" name="Picture 9" descr="buygreen-bravespace-hollow-dining-t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0" y="3213100"/>
            <a:ext cx="1871663" cy="140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0" descr="MC90031050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0163" y="1516063"/>
            <a:ext cx="15525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3" descr="MP900430863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788" y="1482359"/>
            <a:ext cx="2239962" cy="1643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5" descr="MC900013098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049588"/>
            <a:ext cx="2160587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2328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Equipment</a:t>
            </a:r>
            <a:r>
              <a:rPr lang="en-GB" sz="2000" b="1" dirty="0" smtClean="0"/>
              <a:t>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850" y="1793846"/>
            <a:ext cx="1568256" cy="2127279"/>
          </a:xfrm>
          <a:prstGeom prst="rect">
            <a:avLst/>
          </a:prstGeom>
        </p:spPr>
      </p:pic>
      <p:sp>
        <p:nvSpPr>
          <p:cNvPr id="23" name="Title 2"/>
          <p:cNvSpPr txBox="1">
            <a:spLocks/>
          </p:cNvSpPr>
          <p:nvPr/>
        </p:nvSpPr>
        <p:spPr>
          <a:xfrm>
            <a:off x="329080" y="3985431"/>
            <a:ext cx="2052170" cy="586569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/>
              <a:t>Metre stick</a:t>
            </a:r>
            <a:br>
              <a:rPr lang="en-GB" sz="2000" dirty="0" smtClean="0"/>
            </a:br>
            <a:r>
              <a:rPr lang="en-GB" sz="2000" dirty="0" smtClean="0"/>
              <a:t>Units = metres</a:t>
            </a:r>
            <a:endParaRPr lang="en-GB" sz="20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67" b="97667" l="3467" r="978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27337" y="2321891"/>
            <a:ext cx="1170609" cy="1170609"/>
          </a:xfrm>
          <a:prstGeom prst="rect">
            <a:avLst/>
          </a:prstGeom>
        </p:spPr>
      </p:pic>
      <p:sp>
        <p:nvSpPr>
          <p:cNvPr id="25" name="Title 2"/>
          <p:cNvSpPr txBox="1">
            <a:spLocks/>
          </p:cNvSpPr>
          <p:nvPr/>
        </p:nvSpPr>
        <p:spPr>
          <a:xfrm>
            <a:off x="3319531" y="3248785"/>
            <a:ext cx="2030344" cy="719965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/>
              <a:t>Ruler</a:t>
            </a:r>
            <a:br>
              <a:rPr lang="en-GB" sz="2000" dirty="0" smtClean="0"/>
            </a:br>
            <a:r>
              <a:rPr lang="en-GB" sz="2000" dirty="0" smtClean="0"/>
              <a:t>Units = centimetres</a:t>
            </a:r>
            <a:endParaRPr lang="en-GB" sz="20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2625" r="97125">
                        <a14:foregroundMark x1="19750" y1="38625" x2="19750" y2="38625"/>
                        <a14:foregroundMark x1="25625" y1="40250" x2="25625" y2="40250"/>
                        <a14:foregroundMark x1="24500" y1="34500" x2="24500" y2="34500"/>
                        <a14:foregroundMark x1="24875" y1="37000" x2="24875" y2="37000"/>
                        <a14:foregroundMark x1="27750" y1="36375" x2="27750" y2="36375"/>
                        <a14:foregroundMark x1="25500" y1="35750" x2="25500" y2="35750"/>
                        <a14:foregroundMark x1="13750" y1="39125" x2="13750" y2="39125"/>
                        <a14:foregroundMark x1="28125" y1="45375" x2="28125" y2="453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53288" y="1499110"/>
            <a:ext cx="2199766" cy="219976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651375" y="3282102"/>
            <a:ext cx="350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					Measuring tape</a:t>
            </a:r>
          </a:p>
          <a:p>
            <a:pPr algn="ctr"/>
            <a:r>
              <a:rPr lang="en-GB" dirty="0"/>
              <a:t>	</a:t>
            </a:r>
            <a:r>
              <a:rPr lang="en-GB" dirty="0" smtClean="0"/>
              <a:t>		Units</a:t>
            </a:r>
            <a:r>
              <a:rPr lang="en-GB" dirty="0" smtClean="0"/>
              <a:t>=</a:t>
            </a:r>
            <a:r>
              <a:rPr lang="en-GB" dirty="0"/>
              <a:t> </a:t>
            </a:r>
            <a:r>
              <a:rPr lang="en-GB" dirty="0" smtClean="0"/>
              <a:t>m &amp; cm</a:t>
            </a:r>
            <a:endParaRPr lang="en-GB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04" b="92761" l="500" r="99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99029" y="3971692"/>
            <a:ext cx="1631161" cy="1521058"/>
          </a:xfrm>
          <a:prstGeom prst="rect">
            <a:avLst/>
          </a:prstGeom>
        </p:spPr>
      </p:pic>
      <p:sp>
        <p:nvSpPr>
          <p:cNvPr id="38" name="Title 2"/>
          <p:cNvSpPr txBox="1">
            <a:spLocks/>
          </p:cNvSpPr>
          <p:nvPr/>
        </p:nvSpPr>
        <p:spPr>
          <a:xfrm>
            <a:off x="2583332" y="5360160"/>
            <a:ext cx="2417293" cy="70409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/>
              <a:t>Trundle wheel</a:t>
            </a:r>
            <a:br>
              <a:rPr lang="en-GB" sz="2000" dirty="0" smtClean="0"/>
            </a:br>
            <a:r>
              <a:rPr lang="en-GB" sz="2000" dirty="0" smtClean="0"/>
              <a:t>Units = metres</a:t>
            </a:r>
            <a:endParaRPr lang="en-GB" sz="2000" dirty="0"/>
          </a:p>
        </p:txBody>
      </p:sp>
      <p:sp>
        <p:nvSpPr>
          <p:cNvPr id="39" name="Rounded Rectangle 38"/>
          <p:cNvSpPr/>
          <p:nvPr/>
        </p:nvSpPr>
        <p:spPr>
          <a:xfrm>
            <a:off x="2216151" y="1339850"/>
            <a:ext cx="4308474" cy="8509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0000FF"/>
                </a:solidFill>
              </a:rPr>
              <a:t>Can you name each piece of measuring equipment and their units?</a:t>
            </a:r>
            <a:endParaRPr lang="en-GB" b="1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6390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/>
      <p:bldP spid="29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8125" y="132616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11907" y="773579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28" name="Rounded Rectangle 27"/>
          <p:cNvSpPr/>
          <p:nvPr/>
        </p:nvSpPr>
        <p:spPr>
          <a:xfrm>
            <a:off x="501651" y="32289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How many centimetres will there be in  ¼ </a:t>
            </a: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</a:rPr>
              <a:t> metre? </a:t>
            </a:r>
            <a:endParaRPr lang="en-GB" sz="20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558801" y="1476375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How many centimetres will there be in  ½ </a:t>
            </a:r>
            <a:r>
              <a:rPr lang="en-GB" sz="2000" b="1" dirty="0" smtClean="0">
                <a:solidFill>
                  <a:schemeClr val="accent6">
                    <a:lumMod val="75000"/>
                  </a:schemeClr>
                </a:solidFill>
              </a:rPr>
              <a:t> metre? </a:t>
            </a:r>
            <a:endParaRPr lang="en-GB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6889751" y="134937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50 cm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6946901" y="299402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31859C"/>
                </a:solidFill>
              </a:rPr>
              <a:t>25</a:t>
            </a:r>
            <a:r>
              <a:rPr lang="en-GB" sz="2000" b="1" dirty="0" smtClean="0">
                <a:solidFill>
                  <a:srgbClr val="31859C"/>
                </a:solidFill>
              </a:rPr>
              <a:t> cm</a:t>
            </a:r>
            <a:endParaRPr lang="en-GB" sz="2000" b="1" dirty="0" smtClean="0">
              <a:solidFill>
                <a:srgbClr val="31859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76749" y="1952625"/>
            <a:ext cx="1698625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 ÷ 2 = 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4533899" y="3724275"/>
            <a:ext cx="1698625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 ÷ 4 = </a:t>
            </a:r>
            <a:endParaRPr lang="en-GB" dirty="0"/>
          </a:p>
        </p:txBody>
      </p:sp>
      <p:sp>
        <p:nvSpPr>
          <p:cNvPr id="40" name="Rounded Rectangle 39"/>
          <p:cNvSpPr/>
          <p:nvPr/>
        </p:nvSpPr>
        <p:spPr>
          <a:xfrm>
            <a:off x="495301" y="4794250"/>
            <a:ext cx="3482974" cy="10414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How many centimetres will there be in  ¾ </a:t>
            </a:r>
            <a:r>
              <a:rPr lang="en-GB" sz="2000" b="1" dirty="0" smtClean="0">
                <a:solidFill>
                  <a:schemeClr val="accent4">
                    <a:lumMod val="75000"/>
                  </a:schemeClr>
                </a:solidFill>
              </a:rPr>
              <a:t> metre? </a:t>
            </a:r>
            <a:endParaRPr lang="en-GB" sz="2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8174" y="5226050"/>
            <a:ext cx="1698625" cy="369332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100 ÷ 4 X 3 = 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6988176" y="4670426"/>
            <a:ext cx="1523999" cy="1523999"/>
          </a:xfrm>
          <a:prstGeom prst="roundRect">
            <a:avLst>
              <a:gd name="adj" fmla="val 50000"/>
            </a:avLst>
          </a:prstGeom>
          <a:solidFill>
            <a:srgbClr val="FFFFCC"/>
          </a:soli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604A7B"/>
                </a:solidFill>
              </a:rPr>
              <a:t>7</a:t>
            </a:r>
            <a:r>
              <a:rPr lang="en-GB" sz="2000" b="1" dirty="0" smtClean="0">
                <a:solidFill>
                  <a:srgbClr val="604A7B"/>
                </a:solidFill>
              </a:rPr>
              <a:t>5</a:t>
            </a:r>
            <a:r>
              <a:rPr lang="en-GB" sz="2000" b="1" dirty="0" smtClean="0">
                <a:solidFill>
                  <a:srgbClr val="604A7B"/>
                </a:solidFill>
              </a:rPr>
              <a:t> cm</a:t>
            </a:r>
            <a:endParaRPr lang="en-GB" sz="2000" b="1" dirty="0" smtClean="0">
              <a:solidFill>
                <a:srgbClr val="604A7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229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8" grpId="0" animBg="1"/>
      <p:bldP spid="3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8" name="Group 84"/>
          <p:cNvGrpSpPr/>
          <p:nvPr/>
        </p:nvGrpSpPr>
        <p:grpSpPr>
          <a:xfrm>
            <a:off x="404247" y="1666875"/>
            <a:ext cx="3693225" cy="595336"/>
            <a:chOff x="415637" y="2540468"/>
            <a:chExt cx="3218212" cy="556485"/>
          </a:xfrm>
        </p:grpSpPr>
        <p:sp>
          <p:nvSpPr>
            <p:cNvPr id="29" name="Pentagon 28"/>
            <p:cNvSpPr/>
            <p:nvPr/>
          </p:nvSpPr>
          <p:spPr>
            <a:xfrm>
              <a:off x="415637" y="2540468"/>
              <a:ext cx="3218212" cy="498764"/>
            </a:xfrm>
            <a:prstGeom prst="homePlate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9387" y="2550339"/>
              <a:ext cx="2999296" cy="5466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</a:t>
              </a:r>
              <a:r>
                <a:rPr lang="en-GB" sz="1600" b="1" dirty="0"/>
                <a:t> </a:t>
              </a:r>
              <a:r>
                <a:rPr lang="en-GB" sz="1600" b="1" dirty="0" smtClean="0"/>
                <a:t>from </a:t>
              </a:r>
              <a:r>
                <a:rPr lang="en-GB" sz="1600" b="1" dirty="0" smtClean="0"/>
                <a:t>cm </a:t>
              </a:r>
              <a:r>
                <a:rPr lang="en-GB" sz="1600" b="1" dirty="0" smtClean="0"/>
                <a:t>to </a:t>
              </a:r>
              <a:r>
                <a:rPr lang="en-GB" sz="1600" b="1" dirty="0"/>
                <a:t>m</a:t>
              </a:r>
              <a:r>
                <a:rPr lang="en-GB" sz="1600" b="1" dirty="0" smtClean="0"/>
                <a:t>, </a:t>
              </a:r>
              <a:r>
                <a:rPr lang="en-GB" sz="1600" b="1" dirty="0" smtClean="0"/>
                <a:t>we </a:t>
              </a:r>
              <a:r>
                <a:rPr lang="en-GB" sz="1600" b="1" u="sng" dirty="0" smtClean="0"/>
                <a:t>divide</a:t>
              </a:r>
              <a:r>
                <a:rPr lang="en-GB" sz="1600" b="1" dirty="0" smtClean="0"/>
                <a:t> by </a:t>
              </a:r>
              <a:r>
                <a:rPr lang="en-GB" sz="1600" b="1" dirty="0" smtClean="0"/>
                <a:t>100.</a:t>
              </a:r>
              <a:endParaRPr lang="en-GB" sz="1600" dirty="0"/>
            </a:p>
          </p:txBody>
        </p:sp>
      </p:grpSp>
      <p:grpSp>
        <p:nvGrpSpPr>
          <p:cNvPr id="40" name="Group 87"/>
          <p:cNvGrpSpPr/>
          <p:nvPr/>
        </p:nvGrpSpPr>
        <p:grpSpPr>
          <a:xfrm>
            <a:off x="451872" y="2641104"/>
            <a:ext cx="3693225" cy="692644"/>
            <a:chOff x="415637" y="2962805"/>
            <a:chExt cx="3218212" cy="569610"/>
          </a:xfrm>
        </p:grpSpPr>
        <p:sp>
          <p:nvSpPr>
            <p:cNvPr id="41" name="Pentagon 40"/>
            <p:cNvSpPr/>
            <p:nvPr/>
          </p:nvSpPr>
          <p:spPr>
            <a:xfrm>
              <a:off x="415637" y="2962805"/>
              <a:ext cx="3218212" cy="569610"/>
            </a:xfrm>
            <a:prstGeom prst="homePlate">
              <a:avLst/>
            </a:prstGeom>
            <a:gradFill flip="none" rotWithShape="1">
              <a:gsLst>
                <a:gs pos="0">
                  <a:srgbClr val="FFC000">
                    <a:tint val="66000"/>
                    <a:satMod val="160000"/>
                  </a:srgbClr>
                </a:gs>
                <a:gs pos="50000">
                  <a:srgbClr val="FFC000">
                    <a:tint val="44500"/>
                    <a:satMod val="160000"/>
                  </a:srgbClr>
                </a:gs>
                <a:gs pos="100000">
                  <a:srgbClr val="FFC0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00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67054" y="2999579"/>
              <a:ext cx="3054629" cy="4809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To convert from </a:t>
              </a:r>
              <a:r>
                <a:rPr lang="en-GB" sz="1600" b="1" dirty="0" smtClean="0"/>
                <a:t>m to </a:t>
              </a:r>
              <a:r>
                <a:rPr lang="en-GB" sz="1600" b="1" dirty="0" smtClean="0"/>
                <a:t>cm</a:t>
              </a:r>
              <a:r>
                <a:rPr lang="en-GB" sz="1600" b="1" dirty="0" smtClean="0"/>
                <a:t>, </a:t>
              </a:r>
              <a:r>
                <a:rPr lang="en-GB" sz="1600" b="1" dirty="0" smtClean="0"/>
                <a:t>we </a:t>
              </a:r>
              <a:r>
                <a:rPr lang="en-GB" sz="1600" b="1" u="sng" dirty="0" smtClean="0"/>
                <a:t>multiply</a:t>
              </a:r>
              <a:r>
                <a:rPr lang="en-GB" sz="1600" b="1" dirty="0" smtClean="0"/>
                <a:t> by </a:t>
              </a:r>
              <a:r>
                <a:rPr lang="en-GB" sz="1600" b="1" dirty="0" smtClean="0"/>
                <a:t>100.</a:t>
              </a:r>
              <a:endParaRPr lang="en-GB" sz="1600" dirty="0"/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8225" y="1428751"/>
            <a:ext cx="3057525" cy="2730500"/>
          </a:xfrm>
          <a:prstGeom prst="rect">
            <a:avLst/>
          </a:prstGeom>
        </p:spPr>
      </p:pic>
      <p:sp>
        <p:nvSpPr>
          <p:cNvPr id="38" name="Rounded Rectangle 37"/>
          <p:cNvSpPr/>
          <p:nvPr/>
        </p:nvSpPr>
        <p:spPr>
          <a:xfrm>
            <a:off x="2613025" y="4308475"/>
            <a:ext cx="3936999" cy="14954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Examples:</a:t>
            </a:r>
          </a:p>
          <a:p>
            <a:pPr algn="ctr">
              <a:lnSpc>
                <a:spcPct val="130000"/>
              </a:lnSpc>
            </a:pPr>
            <a:r>
              <a:rPr lang="en-GB" sz="2000" b="1" dirty="0" smtClean="0">
                <a:solidFill>
                  <a:schemeClr val="accent5">
                    <a:lumMod val="75000"/>
                  </a:schemeClr>
                </a:solidFill>
                <a:latin typeface="Comic Sans MS"/>
                <a:cs typeface="Comic Sans MS"/>
              </a:rPr>
              <a:t>400 cm = 4 m</a:t>
            </a:r>
          </a:p>
          <a:p>
            <a:pPr algn="ctr">
              <a:lnSpc>
                <a:spcPct val="130000"/>
              </a:lnSpc>
            </a:pPr>
            <a:r>
              <a:rPr lang="en-GB" sz="2000" b="1" dirty="0" smtClean="0">
                <a:solidFill>
                  <a:srgbClr val="604A7B"/>
                </a:solidFill>
                <a:latin typeface="Comic Sans MS"/>
                <a:cs typeface="Comic Sans MS"/>
              </a:rPr>
              <a:t>2m = 0.2 cm</a:t>
            </a:r>
            <a:endParaRPr lang="en-GB" sz="2000" b="1" dirty="0">
              <a:solidFill>
                <a:srgbClr val="604A7B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923630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4476" y="1444626"/>
            <a:ext cx="2152650" cy="1922408"/>
          </a:xfrm>
          <a:prstGeom prst="rect">
            <a:avLst/>
          </a:prstGeom>
        </p:spPr>
      </p:pic>
      <p:sp>
        <p:nvSpPr>
          <p:cNvPr id="38" name="Rounded Rectangle 37"/>
          <p:cNvSpPr/>
          <p:nvPr/>
        </p:nvSpPr>
        <p:spPr>
          <a:xfrm>
            <a:off x="3168650" y="1673225"/>
            <a:ext cx="2562225" cy="6445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tx1"/>
                </a:solidFill>
                <a:latin typeface="Comic Sans MS"/>
                <a:cs typeface="Comic Sans MS"/>
              </a:rPr>
              <a:t>Your turn:</a:t>
            </a:r>
            <a:endParaRPr lang="en-GB" sz="2000" b="1" dirty="0">
              <a:solidFill>
                <a:srgbClr val="604A7B"/>
              </a:solidFill>
              <a:latin typeface="Comic Sans MS"/>
              <a:cs typeface="Comic Sans M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6875" y="2905125"/>
            <a:ext cx="373062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 smtClean="0"/>
              <a:t>m</a:t>
            </a:r>
            <a:r>
              <a:rPr lang="en-GB" sz="2400" b="1" dirty="0" smtClean="0"/>
              <a:t> in 300 cm?</a:t>
            </a:r>
          </a:p>
          <a:p>
            <a:pPr>
              <a:lnSpc>
                <a:spcPct val="150000"/>
              </a:lnSpc>
            </a:pPr>
            <a:endParaRPr lang="en-GB" sz="2400" b="1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 smtClean="0"/>
              <a:t>cm</a:t>
            </a:r>
            <a:r>
              <a:rPr lang="en-GB" sz="2400" b="1" dirty="0" smtClean="0"/>
              <a:t> in 50m?</a:t>
            </a:r>
          </a:p>
          <a:p>
            <a:pPr>
              <a:lnSpc>
                <a:spcPct val="150000"/>
              </a:lnSpc>
            </a:pPr>
            <a:endParaRPr lang="en-GB" sz="2400" b="1" dirty="0" smtClean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GB" sz="2400" b="1" dirty="0" smtClean="0"/>
              <a:t>How many </a:t>
            </a:r>
            <a:r>
              <a:rPr lang="en-GB" sz="2400" b="1" u="sng" dirty="0" smtClean="0"/>
              <a:t>cm</a:t>
            </a:r>
            <a:r>
              <a:rPr lang="en-GB" sz="2400" b="1" dirty="0" smtClean="0"/>
              <a:t> in 2 ½ m?</a:t>
            </a:r>
            <a:endParaRPr lang="en-GB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30750" y="3000375"/>
            <a:ext cx="101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3 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4787900" y="4041775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5000 cm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4876800" y="5146675"/>
            <a:ext cx="1752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00FF"/>
                </a:solidFill>
              </a:rPr>
              <a:t>250 cm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03845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Units:</a:t>
            </a:r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Weight</a:t>
              </a:r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2263776" y="1450975"/>
            <a:ext cx="4308474" cy="117792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Watch this video on </a:t>
            </a:r>
            <a:r>
              <a:rPr lang="en-GB" sz="2000" b="1" dirty="0" smtClean="0">
                <a:solidFill>
                  <a:srgbClr val="FF9900"/>
                </a:solidFill>
              </a:rPr>
              <a:t>length</a:t>
            </a:r>
            <a:r>
              <a:rPr lang="en-GB" sz="2000" b="1" dirty="0" smtClean="0">
                <a:solidFill>
                  <a:srgbClr val="FF9900"/>
                </a:solidFill>
              </a:rPr>
              <a:t>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2"/>
              </a:rPr>
              <a:t>https://www.bbc.co.uk/bitesize/clips/</a:t>
            </a:r>
            <a:r>
              <a:rPr lang="en-GB" sz="2000" b="1" dirty="0" smtClean="0">
                <a:solidFill>
                  <a:srgbClr val="FF9900"/>
                </a:solidFill>
                <a:hlinkClick r:id="rId2"/>
              </a:rPr>
              <a:t>z8487ty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43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Estimating Length: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39" name="Rounded Rectangle 38"/>
          <p:cNvSpPr/>
          <p:nvPr/>
        </p:nvSpPr>
        <p:spPr>
          <a:xfrm>
            <a:off x="1914526" y="1387475"/>
            <a:ext cx="5626100" cy="150177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/>
                <a:cs typeface="Comic Sans MS"/>
              </a:rPr>
              <a:t>Estimating involves taking an ‘educated guess. When you are asked to ‘estimate’ the length of an object, you should use your knowledge of cm and m to ‘guess’ what length it will be</a:t>
            </a:r>
            <a:r>
              <a:rPr lang="en-GB" b="1" dirty="0" smtClean="0">
                <a:solidFill>
                  <a:schemeClr val="tx1"/>
                </a:solidFill>
                <a:latin typeface="Comic Sans MS"/>
                <a:cs typeface="Comic Sans MS"/>
              </a:rPr>
              <a:t>. </a:t>
            </a:r>
            <a:endParaRPr lang="en-GB" b="1" dirty="0">
              <a:solidFill>
                <a:schemeClr val="tx1"/>
              </a:solidFill>
              <a:latin typeface="Comic Sans MS"/>
              <a:cs typeface="Comic Sans MS"/>
            </a:endParaRPr>
          </a:p>
        </p:txBody>
      </p:sp>
      <p:pic>
        <p:nvPicPr>
          <p:cNvPr id="43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37744"/>
          <a:stretch>
            <a:fillRect/>
          </a:stretch>
        </p:blipFill>
        <p:spPr bwMode="auto">
          <a:xfrm>
            <a:off x="544514" y="3591221"/>
            <a:ext cx="2868612" cy="2353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TextBox 3"/>
          <p:cNvSpPr txBox="1">
            <a:spLocks noChangeArrowheads="1"/>
          </p:cNvSpPr>
          <p:nvPr/>
        </p:nvSpPr>
        <p:spPr bwMode="auto">
          <a:xfrm>
            <a:off x="3876675" y="4020165"/>
            <a:ext cx="4449313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/>
            <a:r>
              <a:rPr lang="en-GB" sz="2200" dirty="0">
                <a:solidFill>
                  <a:schemeClr val="tx1"/>
                </a:solidFill>
                <a:latin typeface="NZBasic" charset="0"/>
              </a:rPr>
              <a:t>Estimate the width of this television in centimetres. </a:t>
            </a:r>
            <a:endParaRPr lang="en-GB" sz="2200" dirty="0" smtClean="0">
              <a:solidFill>
                <a:schemeClr val="tx1"/>
              </a:solidFill>
              <a:latin typeface="NZBasic" charset="0"/>
            </a:endParaRPr>
          </a:p>
          <a:p>
            <a:pPr eaLnBrk="1" hangingPunct="1"/>
            <a:r>
              <a:rPr lang="en-GB" sz="2200" dirty="0" smtClean="0">
                <a:solidFill>
                  <a:schemeClr val="tx1"/>
                </a:solidFill>
                <a:latin typeface="NZBasic" charset="0"/>
              </a:rPr>
              <a:t>There </a:t>
            </a:r>
            <a:r>
              <a:rPr lang="en-GB" sz="2200" dirty="0">
                <a:solidFill>
                  <a:schemeClr val="tx1"/>
                </a:solidFill>
                <a:latin typeface="NZBasic" charset="0"/>
              </a:rPr>
              <a:t>are 100cm in 1m.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76275" y="3344836"/>
            <a:ext cx="4454873" cy="164366"/>
          </a:xfrm>
          <a:prstGeom prst="rect">
            <a:avLst/>
          </a:prstGeom>
          <a:solidFill>
            <a:schemeClr val="bg1"/>
          </a:solidFill>
          <a:ln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NZBasic" pitchFamily="2" charset="0"/>
              </a:rPr>
              <a:t>0m</a:t>
            </a:r>
          </a:p>
        </p:txBody>
      </p:sp>
      <p:sp>
        <p:nvSpPr>
          <p:cNvPr id="46" name="TextBox 5"/>
          <p:cNvSpPr txBox="1">
            <a:spLocks noChangeArrowheads="1"/>
          </p:cNvSpPr>
          <p:nvPr/>
        </p:nvSpPr>
        <p:spPr bwMode="auto">
          <a:xfrm>
            <a:off x="5100639" y="3224349"/>
            <a:ext cx="5032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r" eaLnBrk="1" hangingPunct="1"/>
            <a:r>
              <a:rPr lang="en-GB" dirty="0">
                <a:solidFill>
                  <a:schemeClr val="tx1"/>
                </a:solidFill>
                <a:latin typeface="NZBasic" charset="0"/>
              </a:rPr>
              <a:t>1m</a:t>
            </a: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96875" y="2789087"/>
            <a:ext cx="12953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/>
            <a:r>
              <a:rPr lang="en-GB" dirty="0" smtClean="0">
                <a:solidFill>
                  <a:schemeClr val="tx1"/>
                </a:solidFill>
                <a:latin typeface="NZBasic" charset="0"/>
              </a:rPr>
              <a:t>Example </a:t>
            </a:r>
            <a:r>
              <a:rPr lang="en-GB" dirty="0">
                <a:solidFill>
                  <a:schemeClr val="tx1"/>
                </a:solidFill>
                <a:latin typeface="NZBasic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071166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 animBg="1"/>
      <p:bldP spid="46" grpId="0"/>
      <p:bldP spid="4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849438"/>
            <a:ext cx="7632700" cy="331787"/>
          </a:xfrm>
          <a:prstGeom prst="rect">
            <a:avLst/>
          </a:prstGeom>
          <a:solidFill>
            <a:schemeClr val="bg1"/>
          </a:solidFill>
          <a:ln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NZBasic" pitchFamily="2" charset="0"/>
              </a:rPr>
              <a:t>0m</a:t>
            </a:r>
          </a:p>
        </p:txBody>
      </p:sp>
      <p:sp>
        <p:nvSpPr>
          <p:cNvPr id="11267" name="TextBox 3"/>
          <p:cNvSpPr txBox="1">
            <a:spLocks noChangeArrowheads="1"/>
          </p:cNvSpPr>
          <p:nvPr/>
        </p:nvSpPr>
        <p:spPr bwMode="auto">
          <a:xfrm>
            <a:off x="7910513" y="1849437"/>
            <a:ext cx="5984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algn="r" eaLnBrk="1" hangingPunct="1"/>
            <a:r>
              <a:rPr lang="en-GB" dirty="0">
                <a:solidFill>
                  <a:schemeClr val="tx1"/>
                </a:solidFill>
                <a:latin typeface="NZBasic" charset="0"/>
              </a:rPr>
              <a:t>1m</a:t>
            </a:r>
          </a:p>
        </p:txBody>
      </p:sp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739775" y="1019175"/>
            <a:ext cx="669290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/>
            <a:r>
              <a:rPr lang="en-GB" sz="2200">
                <a:solidFill>
                  <a:schemeClr val="tx1"/>
                </a:solidFill>
                <a:latin typeface="NZBasic" charset="0"/>
              </a:rPr>
              <a:t>Estimate the length of this table in centimetres.</a:t>
            </a:r>
          </a:p>
        </p:txBody>
      </p:sp>
      <p:sp>
        <p:nvSpPr>
          <p:cNvPr id="11269" name="TextBox 6"/>
          <p:cNvSpPr txBox="1">
            <a:spLocks noChangeArrowheads="1"/>
          </p:cNvSpPr>
          <p:nvPr/>
        </p:nvSpPr>
        <p:spPr bwMode="auto">
          <a:xfrm>
            <a:off x="539750" y="479425"/>
            <a:ext cx="22193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charset="0"/>
                <a:ea typeface="ＭＳ Ｐゴシック" charset="0"/>
                <a:cs typeface="Sassoon Infant Rg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2pPr>
            <a:lvl3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3pPr>
            <a:lvl4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4pPr>
            <a:lvl5pPr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/>
            <a:r>
              <a:rPr lang="en-GB" dirty="0" smtClean="0">
                <a:solidFill>
                  <a:schemeClr val="tx1"/>
                </a:solidFill>
                <a:latin typeface="NZBasic" charset="0"/>
              </a:rPr>
              <a:t>Example 2:</a:t>
            </a:r>
            <a:endParaRPr lang="en-GB" dirty="0">
              <a:solidFill>
                <a:schemeClr val="tx1"/>
              </a:solidFill>
              <a:latin typeface="NZBasic" charset="0"/>
            </a:endParaRPr>
          </a:p>
        </p:txBody>
      </p:sp>
      <p:pic>
        <p:nvPicPr>
          <p:cNvPr id="1127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413" y="2835276"/>
            <a:ext cx="4427797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7500" y="3571875"/>
            <a:ext cx="2873375" cy="132343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There is no ‘right’ answer when you estimate but try to get it as close to the </a:t>
            </a:r>
            <a:r>
              <a:rPr lang="en-GB" sz="2000" b="1" dirty="0" smtClean="0"/>
              <a:t>actual length </a:t>
            </a:r>
            <a:r>
              <a:rPr lang="en-GB" sz="2000" dirty="0" smtClean="0"/>
              <a:t>as possible.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8182664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25760" y="94320"/>
            <a:ext cx="8892480" cy="6669360"/>
          </a:xfrm>
          <a:prstGeom prst="roundRect">
            <a:avLst>
              <a:gd name="adj" fmla="val 4645"/>
            </a:avLst>
          </a:prstGeom>
          <a:solidFill>
            <a:srgbClr val="FFFF66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251520" y="6273652"/>
            <a:ext cx="8568952" cy="404664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 w="1270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52242" y="6291318"/>
            <a:ext cx="7167508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Length</a:t>
            </a:r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287524" y="6306784"/>
            <a:ext cx="337728" cy="337728"/>
          </a:xfrm>
          <a:prstGeom prst="ellipse">
            <a:avLst/>
          </a:prstGeom>
          <a:solidFill>
            <a:srgbClr val="FFFF66"/>
          </a:solidFill>
          <a:ln w="63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30374" y="6321760"/>
            <a:ext cx="252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003300"/>
                </a:solidFill>
              </a:rPr>
              <a:t>N</a:t>
            </a:r>
            <a:endParaRPr lang="en-GB" sz="1400" b="1" dirty="0">
              <a:solidFill>
                <a:srgbClr val="003300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91534" y="1230911"/>
            <a:ext cx="8697432" cy="4906898"/>
          </a:xfrm>
          <a:prstGeom prst="roundRect">
            <a:avLst>
              <a:gd name="adj" fmla="val 4271"/>
            </a:avLst>
          </a:prstGeom>
          <a:solidFill>
            <a:schemeClr val="bg1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23284" y="755861"/>
            <a:ext cx="8697432" cy="467297"/>
          </a:xfrm>
          <a:prstGeom prst="roundRect">
            <a:avLst>
              <a:gd name="adj" fmla="val 26689"/>
            </a:avLst>
          </a:prstGeom>
          <a:solidFill>
            <a:schemeClr val="bg1"/>
          </a:solidFill>
          <a:ln w="19050"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59532" y="78945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/>
              <a:t>Games:</a:t>
            </a:r>
            <a:endParaRPr lang="en-GB" sz="2000" b="1" dirty="0" smtClean="0"/>
          </a:p>
        </p:txBody>
      </p:sp>
      <p:grpSp>
        <p:nvGrpSpPr>
          <p:cNvPr id="16" name="Group 19"/>
          <p:cNvGrpSpPr/>
          <p:nvPr/>
        </p:nvGrpSpPr>
        <p:grpSpPr>
          <a:xfrm>
            <a:off x="412750" y="195027"/>
            <a:ext cx="8318500" cy="461665"/>
            <a:chOff x="1434662" y="179705"/>
            <a:chExt cx="6274676" cy="513439"/>
          </a:xfrm>
        </p:grpSpPr>
        <p:sp>
          <p:nvSpPr>
            <p:cNvPr id="17" name="Rounded Rectangle 16"/>
            <p:cNvSpPr/>
            <p:nvPr/>
          </p:nvSpPr>
          <p:spPr>
            <a:xfrm>
              <a:off x="1434662" y="205005"/>
              <a:ext cx="6274676" cy="462841"/>
            </a:xfrm>
            <a:prstGeom prst="roundRect">
              <a:avLst>
                <a:gd name="adj" fmla="val 50000"/>
              </a:avLst>
            </a:prstGeom>
            <a:solidFill>
              <a:srgbClr val="FFFF99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48809" y="179705"/>
              <a:ext cx="6046381" cy="51343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b="1" i="1" dirty="0" smtClean="0"/>
                <a:t>Length</a:t>
              </a:r>
              <a:endParaRPr lang="en-GB" sz="2400" b="1" i="1" dirty="0" smtClean="0"/>
            </a:p>
          </p:txBody>
        </p:sp>
      </p:grpSp>
      <p:grpSp>
        <p:nvGrpSpPr>
          <p:cNvPr id="31" name="Group 23"/>
          <p:cNvGrpSpPr/>
          <p:nvPr/>
        </p:nvGrpSpPr>
        <p:grpSpPr>
          <a:xfrm>
            <a:off x="8430380" y="6293501"/>
            <a:ext cx="365276" cy="365276"/>
            <a:chOff x="323528" y="1556792"/>
            <a:chExt cx="2223864" cy="2223864"/>
          </a:xfrm>
        </p:grpSpPr>
        <p:sp>
          <p:nvSpPr>
            <p:cNvPr id="32" name="Oval 31"/>
            <p:cNvSpPr/>
            <p:nvPr/>
          </p:nvSpPr>
          <p:spPr>
            <a:xfrm>
              <a:off x="323528" y="1556792"/>
              <a:ext cx="2223864" cy="2223864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3" name="Group 27"/>
            <p:cNvGrpSpPr/>
            <p:nvPr/>
          </p:nvGrpSpPr>
          <p:grpSpPr>
            <a:xfrm>
              <a:off x="539552" y="1851547"/>
              <a:ext cx="1856283" cy="1717277"/>
              <a:chOff x="579748" y="1855739"/>
              <a:chExt cx="1856283" cy="1717277"/>
            </a:xfrm>
          </p:grpSpPr>
          <p:sp>
            <p:nvSpPr>
              <p:cNvPr id="34" name="Hexagon 33"/>
              <p:cNvSpPr/>
              <p:nvPr/>
            </p:nvSpPr>
            <p:spPr>
              <a:xfrm>
                <a:off x="1145239" y="1855739"/>
                <a:ext cx="1044118" cy="900104"/>
              </a:xfrm>
              <a:prstGeom prst="hexagon">
                <a:avLst/>
              </a:prstGeom>
              <a:solidFill>
                <a:srgbClr val="99FF66"/>
              </a:solidFill>
              <a:ln w="12700">
                <a:solidFill>
                  <a:srgbClr val="008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ctagon 34"/>
              <p:cNvSpPr/>
              <p:nvPr/>
            </p:nvSpPr>
            <p:spPr>
              <a:xfrm>
                <a:off x="579748" y="1993032"/>
                <a:ext cx="1008112" cy="1008112"/>
              </a:xfrm>
              <a:prstGeom prst="octagon">
                <a:avLst/>
              </a:prstGeom>
              <a:solidFill>
                <a:srgbClr val="FFFF66"/>
              </a:solidFill>
              <a:ln w="12700">
                <a:solidFill>
                  <a:srgbClr val="FF99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Decagon 35"/>
              <p:cNvSpPr/>
              <p:nvPr/>
            </p:nvSpPr>
            <p:spPr>
              <a:xfrm>
                <a:off x="863588" y="2528900"/>
                <a:ext cx="1044116" cy="1044116"/>
              </a:xfrm>
              <a:prstGeom prst="decagon">
                <a:avLst/>
              </a:prstGeom>
              <a:solidFill>
                <a:srgbClr val="FF9999"/>
              </a:solidFill>
              <a:ln w="127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gular Pentagon 36"/>
              <p:cNvSpPr/>
              <p:nvPr/>
            </p:nvSpPr>
            <p:spPr>
              <a:xfrm>
                <a:off x="1463923" y="2301144"/>
                <a:ext cx="972108" cy="972110"/>
              </a:xfrm>
              <a:prstGeom prst="pentagon">
                <a:avLst/>
              </a:prstGeom>
              <a:solidFill>
                <a:srgbClr val="DBB7FF"/>
              </a:solidFill>
              <a:ln w="12700">
                <a:solidFill>
                  <a:srgbClr val="66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47" name="Rounded Rectangle 46"/>
          <p:cNvSpPr/>
          <p:nvPr/>
        </p:nvSpPr>
        <p:spPr>
          <a:xfrm>
            <a:off x="1962151" y="1482724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Practise reading a ruler using this game: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2"/>
              </a:rPr>
              <a:t>https://www.topmarks.co.uk/maths-games/measuring-in-</a:t>
            </a:r>
            <a:r>
              <a:rPr lang="en-GB" sz="2000" b="1" dirty="0" smtClean="0">
                <a:solidFill>
                  <a:srgbClr val="FF9900"/>
                </a:solidFill>
                <a:hlinkClick r:id="rId2"/>
              </a:rPr>
              <a:t>cm</a:t>
            </a:r>
            <a:r>
              <a:rPr lang="en-GB" sz="2000" b="1" dirty="0" smtClean="0">
                <a:solidFill>
                  <a:srgbClr val="FF9900"/>
                </a:solidFill>
              </a:rPr>
              <a:t> </a:t>
            </a:r>
            <a:endParaRPr lang="en-GB" sz="2000" b="1" dirty="0" smtClean="0">
              <a:solidFill>
                <a:srgbClr val="FF9900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971676" y="3333749"/>
            <a:ext cx="5102224" cy="147002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rgbClr val="FF9900"/>
                </a:solidFill>
              </a:rPr>
              <a:t>Have fun measuring length and weight:</a:t>
            </a:r>
          </a:p>
          <a:p>
            <a:pPr algn="ctr"/>
            <a:r>
              <a:rPr lang="en-GB" sz="2000" b="1" dirty="0">
                <a:solidFill>
                  <a:srgbClr val="FF9900"/>
                </a:solidFill>
                <a:hlinkClick r:id="rId3"/>
              </a:rPr>
              <a:t>http://flash.topmarks.co.uk/4769</a:t>
            </a:r>
            <a:r>
              <a:rPr lang="en-GB" sz="2000" b="1" dirty="0">
                <a:solidFill>
                  <a:srgbClr val="FF9900"/>
                </a:solidFill>
              </a:rPr>
              <a:t> </a:t>
            </a:r>
            <a:endParaRPr lang="en-GB" sz="2000" b="1" dirty="0" smtClean="0">
              <a:solidFill>
                <a:srgbClr val="FF9900"/>
              </a:solidFill>
            </a:endParaRPr>
          </a:p>
          <a:p>
            <a:pPr algn="ctr"/>
            <a:endParaRPr lang="en-GB" sz="2000" b="1" dirty="0" smtClean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3430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2767</TotalTime>
  <Words>415</Words>
  <Application>Microsoft Macintosh PowerPoint</Application>
  <PresentationFormat>On-screen Show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</dc:creator>
  <cp:lastModifiedBy>Emily Sharratt</cp:lastModifiedBy>
  <cp:revision>303</cp:revision>
  <dcterms:created xsi:type="dcterms:W3CDTF">2010-11-29T19:11:46Z</dcterms:created>
  <dcterms:modified xsi:type="dcterms:W3CDTF">2020-05-29T19:00:42Z</dcterms:modified>
</cp:coreProperties>
</file>