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6" r:id="rId3"/>
    <p:sldId id="277" r:id="rId4"/>
    <p:sldId id="278" r:id="rId5"/>
    <p:sldId id="280" r:id="rId6"/>
    <p:sldId id="279" r:id="rId7"/>
    <p:sldId id="28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6B2"/>
    <a:srgbClr val="FFEDC7"/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554" autoAdjust="0"/>
  </p:normalViewPr>
  <p:slideViewPr>
    <p:cSldViewPr snapToGrid="0" snapToObjects="1">
      <p:cViewPr varScale="1">
        <p:scale>
          <a:sx n="71" d="100"/>
          <a:sy n="71" d="100"/>
        </p:scale>
        <p:origin x="-177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12/06/2020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nwj6sg/articles/zxthnbk" TargetMode="External"/><Relationship Id="rId4" Type="http://schemas.openxmlformats.org/officeDocument/2006/relationships/hyperlink" Target="https://www.bbc.co.uk/bitesize/clips/zcr9jxs" TargetMode="External"/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youtube.com/watch?v=6U1kCOuNpR4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 dirty="0" smtClean="0"/>
                <a:t>Miss S P5/6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Negative Numbers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Negative Numbers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are negative numbers?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Negative Numbers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0" name="Rounded Rectangle 29"/>
          <p:cNvSpPr/>
          <p:nvPr/>
        </p:nvSpPr>
        <p:spPr>
          <a:xfrm>
            <a:off x="623072" y="3961099"/>
            <a:ext cx="4774139" cy="1359275"/>
          </a:xfrm>
          <a:prstGeom prst="roundRect">
            <a:avLst>
              <a:gd name="adj" fmla="val 50000"/>
            </a:avLst>
          </a:prstGeom>
          <a:solidFill>
            <a:srgbClr val="FEE6B2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Arial" charset="0"/>
              </a:rPr>
              <a:t>These numbers are all positive numbers, although we don’t actually put the + sign in front of each number</a:t>
            </a:r>
            <a:endParaRPr lang="en-GB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8" name="Text Box 4"/>
          <p:cNvSpPr txBox="1">
            <a:spLocks noChangeArrowheads="1"/>
          </p:cNvSpPr>
          <p:nvPr/>
        </p:nvSpPr>
        <p:spPr bwMode="auto">
          <a:xfrm>
            <a:off x="1768640" y="1380447"/>
            <a:ext cx="62499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GB" sz="2000" dirty="0">
                <a:cs typeface="Arial" charset="0"/>
              </a:rPr>
              <a:t>We think of numbers being on a number line:</a:t>
            </a:r>
          </a:p>
        </p:txBody>
      </p:sp>
      <p:sp>
        <p:nvSpPr>
          <p:cNvPr id="39" name="WordArt 38"/>
          <p:cNvSpPr>
            <a:spLocks noChangeArrowheads="1" noChangeShapeType="1"/>
          </p:cNvSpPr>
          <p:nvPr/>
        </p:nvSpPr>
        <p:spPr bwMode="auto">
          <a:xfrm>
            <a:off x="809367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0</a:t>
            </a:r>
          </a:p>
        </p:txBody>
      </p:sp>
      <p:sp>
        <p:nvSpPr>
          <p:cNvPr id="40" name="WordArt 39"/>
          <p:cNvSpPr>
            <a:spLocks noChangeArrowheads="1" noChangeShapeType="1"/>
          </p:cNvSpPr>
          <p:nvPr/>
        </p:nvSpPr>
        <p:spPr bwMode="auto">
          <a:xfrm>
            <a:off x="1733292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2</a:t>
            </a:r>
          </a:p>
        </p:txBody>
      </p:sp>
      <p:sp>
        <p:nvSpPr>
          <p:cNvPr id="42" name="WordArt 40"/>
          <p:cNvSpPr>
            <a:spLocks noChangeArrowheads="1" noChangeShapeType="1"/>
          </p:cNvSpPr>
          <p:nvPr/>
        </p:nvSpPr>
        <p:spPr bwMode="auto">
          <a:xfrm>
            <a:off x="2190492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3</a:t>
            </a:r>
          </a:p>
        </p:txBody>
      </p:sp>
      <p:sp>
        <p:nvSpPr>
          <p:cNvPr id="43" name="WordArt 41"/>
          <p:cNvSpPr>
            <a:spLocks noChangeArrowheads="1" noChangeShapeType="1"/>
          </p:cNvSpPr>
          <p:nvPr/>
        </p:nvSpPr>
        <p:spPr bwMode="auto">
          <a:xfrm>
            <a:off x="2647692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4</a:t>
            </a:r>
          </a:p>
        </p:txBody>
      </p:sp>
      <p:sp>
        <p:nvSpPr>
          <p:cNvPr id="44" name="WordArt 42"/>
          <p:cNvSpPr>
            <a:spLocks noChangeArrowheads="1" noChangeShapeType="1"/>
          </p:cNvSpPr>
          <p:nvPr/>
        </p:nvSpPr>
        <p:spPr bwMode="auto">
          <a:xfrm>
            <a:off x="3104892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5</a:t>
            </a:r>
          </a:p>
        </p:txBody>
      </p:sp>
      <p:sp>
        <p:nvSpPr>
          <p:cNvPr id="45" name="WordArt 43"/>
          <p:cNvSpPr>
            <a:spLocks noChangeArrowheads="1" noChangeShapeType="1"/>
          </p:cNvSpPr>
          <p:nvPr/>
        </p:nvSpPr>
        <p:spPr bwMode="auto">
          <a:xfrm>
            <a:off x="3562092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6</a:t>
            </a:r>
          </a:p>
        </p:txBody>
      </p:sp>
      <p:sp>
        <p:nvSpPr>
          <p:cNvPr id="46" name="WordArt 44"/>
          <p:cNvSpPr>
            <a:spLocks noChangeArrowheads="1" noChangeShapeType="1"/>
          </p:cNvSpPr>
          <p:nvPr/>
        </p:nvSpPr>
        <p:spPr bwMode="auto">
          <a:xfrm>
            <a:off x="4019292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7</a:t>
            </a:r>
          </a:p>
        </p:txBody>
      </p:sp>
      <p:sp>
        <p:nvSpPr>
          <p:cNvPr id="47" name="WordArt 45"/>
          <p:cNvSpPr>
            <a:spLocks noChangeArrowheads="1" noChangeShapeType="1"/>
          </p:cNvSpPr>
          <p:nvPr/>
        </p:nvSpPr>
        <p:spPr bwMode="auto">
          <a:xfrm>
            <a:off x="4476492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8</a:t>
            </a:r>
          </a:p>
        </p:txBody>
      </p:sp>
      <p:sp>
        <p:nvSpPr>
          <p:cNvPr id="48" name="WordArt 46"/>
          <p:cNvSpPr>
            <a:spLocks noChangeArrowheads="1" noChangeShapeType="1"/>
          </p:cNvSpPr>
          <p:nvPr/>
        </p:nvSpPr>
        <p:spPr bwMode="auto">
          <a:xfrm>
            <a:off x="4933692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9</a:t>
            </a:r>
          </a:p>
        </p:txBody>
      </p:sp>
      <p:sp>
        <p:nvSpPr>
          <p:cNvPr id="49" name="WordArt 47"/>
          <p:cNvSpPr>
            <a:spLocks noChangeArrowheads="1" noChangeShapeType="1"/>
          </p:cNvSpPr>
          <p:nvPr/>
        </p:nvSpPr>
        <p:spPr bwMode="auto">
          <a:xfrm>
            <a:off x="5286117" y="3033784"/>
            <a:ext cx="32385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10</a:t>
            </a:r>
          </a:p>
        </p:txBody>
      </p:sp>
      <p:sp>
        <p:nvSpPr>
          <p:cNvPr id="50" name="WordArt 48"/>
          <p:cNvSpPr>
            <a:spLocks noChangeArrowheads="1" noChangeShapeType="1"/>
          </p:cNvSpPr>
          <p:nvPr/>
        </p:nvSpPr>
        <p:spPr bwMode="auto">
          <a:xfrm>
            <a:off x="1241167" y="3033784"/>
            <a:ext cx="14287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F1C6D"/>
                </a:solidFill>
                <a:latin typeface="Arial Black"/>
                <a:ea typeface="Arial Black"/>
                <a:cs typeface="Arial Black"/>
              </a:rPr>
              <a:t>1</a:t>
            </a:r>
          </a:p>
        </p:txBody>
      </p:sp>
      <p:grpSp>
        <p:nvGrpSpPr>
          <p:cNvPr id="51" name="Group 65"/>
          <p:cNvGrpSpPr>
            <a:grpSpLocks/>
          </p:cNvGrpSpPr>
          <p:nvPr/>
        </p:nvGrpSpPr>
        <p:grpSpPr bwMode="auto">
          <a:xfrm>
            <a:off x="890330" y="2286072"/>
            <a:ext cx="6400800" cy="381000"/>
            <a:chOff x="1539" y="1511"/>
            <a:chExt cx="4032" cy="240"/>
          </a:xfrm>
        </p:grpSpPr>
        <p:sp>
          <p:nvSpPr>
            <p:cNvPr id="52" name="Line 52"/>
            <p:cNvSpPr>
              <a:spLocks noChangeShapeType="1"/>
            </p:cNvSpPr>
            <p:nvPr/>
          </p:nvSpPr>
          <p:spPr bwMode="auto">
            <a:xfrm>
              <a:off x="1539" y="1607"/>
              <a:ext cx="4032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53" name="Line 53"/>
            <p:cNvSpPr>
              <a:spLocks noChangeShapeType="1"/>
            </p:cNvSpPr>
            <p:nvPr/>
          </p:nvSpPr>
          <p:spPr bwMode="auto">
            <a:xfrm>
              <a:off x="1539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54" name="Line 54"/>
            <p:cNvSpPr>
              <a:spLocks noChangeShapeType="1"/>
            </p:cNvSpPr>
            <p:nvPr/>
          </p:nvSpPr>
          <p:spPr bwMode="auto">
            <a:xfrm>
              <a:off x="1827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55" name="Line 55"/>
            <p:cNvSpPr>
              <a:spLocks noChangeShapeType="1"/>
            </p:cNvSpPr>
            <p:nvPr/>
          </p:nvSpPr>
          <p:spPr bwMode="auto">
            <a:xfrm>
              <a:off x="2115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56" name="Line 56"/>
            <p:cNvSpPr>
              <a:spLocks noChangeShapeType="1"/>
            </p:cNvSpPr>
            <p:nvPr/>
          </p:nvSpPr>
          <p:spPr bwMode="auto">
            <a:xfrm>
              <a:off x="2403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57" name="Line 57"/>
            <p:cNvSpPr>
              <a:spLocks noChangeShapeType="1"/>
            </p:cNvSpPr>
            <p:nvPr/>
          </p:nvSpPr>
          <p:spPr bwMode="auto">
            <a:xfrm>
              <a:off x="2691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58" name="Line 58"/>
            <p:cNvSpPr>
              <a:spLocks noChangeShapeType="1"/>
            </p:cNvSpPr>
            <p:nvPr/>
          </p:nvSpPr>
          <p:spPr bwMode="auto">
            <a:xfrm>
              <a:off x="2979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59" name="Line 59"/>
            <p:cNvSpPr>
              <a:spLocks noChangeShapeType="1"/>
            </p:cNvSpPr>
            <p:nvPr/>
          </p:nvSpPr>
          <p:spPr bwMode="auto">
            <a:xfrm>
              <a:off x="3267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60" name="Line 60"/>
            <p:cNvSpPr>
              <a:spLocks noChangeShapeType="1"/>
            </p:cNvSpPr>
            <p:nvPr/>
          </p:nvSpPr>
          <p:spPr bwMode="auto">
            <a:xfrm>
              <a:off x="3555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61" name="Line 61"/>
            <p:cNvSpPr>
              <a:spLocks noChangeShapeType="1"/>
            </p:cNvSpPr>
            <p:nvPr/>
          </p:nvSpPr>
          <p:spPr bwMode="auto">
            <a:xfrm>
              <a:off x="3843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62" name="Line 62"/>
            <p:cNvSpPr>
              <a:spLocks noChangeShapeType="1"/>
            </p:cNvSpPr>
            <p:nvPr/>
          </p:nvSpPr>
          <p:spPr bwMode="auto">
            <a:xfrm>
              <a:off x="4131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  <p:sp>
          <p:nvSpPr>
            <p:cNvPr id="63" name="Line 63"/>
            <p:cNvSpPr>
              <a:spLocks noChangeShapeType="1"/>
            </p:cNvSpPr>
            <p:nvPr/>
          </p:nvSpPr>
          <p:spPr bwMode="auto">
            <a:xfrm>
              <a:off x="4419" y="1511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BF1C6D"/>
                </a:solidFill>
              </a:endParaRPr>
            </a:p>
          </p:txBody>
        </p:sp>
      </p:grpSp>
      <p:sp>
        <p:nvSpPr>
          <p:cNvPr id="64" name="AutoShape 67"/>
          <p:cNvSpPr>
            <a:spLocks noChangeArrowheads="1"/>
          </p:cNvSpPr>
          <p:nvPr/>
        </p:nvSpPr>
        <p:spPr bwMode="auto">
          <a:xfrm>
            <a:off x="5838567" y="3163959"/>
            <a:ext cx="609600" cy="152400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>
              <a:solidFill>
                <a:srgbClr val="BF1C6D"/>
              </a:solidFill>
            </a:endParaRPr>
          </a:p>
        </p:txBody>
      </p:sp>
      <p:sp>
        <p:nvSpPr>
          <p:cNvPr id="65" name="Text Box 70"/>
          <p:cNvSpPr txBox="1">
            <a:spLocks noChangeArrowheads="1"/>
          </p:cNvSpPr>
          <p:nvPr/>
        </p:nvSpPr>
        <p:spPr bwMode="auto">
          <a:xfrm>
            <a:off x="6676767" y="3011559"/>
            <a:ext cx="587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rgbClr val="BF1C6D"/>
                </a:solidFill>
              </a:rPr>
              <a:t>∞</a:t>
            </a:r>
          </a:p>
        </p:txBody>
      </p:sp>
      <p:sp>
        <p:nvSpPr>
          <p:cNvPr id="67" name="WordArt 50"/>
          <p:cNvSpPr>
            <a:spLocks noChangeArrowheads="1" noChangeShapeType="1"/>
          </p:cNvSpPr>
          <p:nvPr/>
        </p:nvSpPr>
        <p:spPr bwMode="auto">
          <a:xfrm>
            <a:off x="5609967" y="4051962"/>
            <a:ext cx="1728788" cy="12684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63500" dist="38099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  <a:ea typeface="Impact"/>
                <a:cs typeface="Impact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286842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8" grpId="0" autoUpdateAnimBg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64" grpId="0" animBg="1"/>
      <p:bldP spid="65" grpId="0"/>
      <p:bldP spid="6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Negative Numbers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are negative numbers?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Negative Numbers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0" name="Rounded Rectangle 29"/>
          <p:cNvSpPr/>
          <p:nvPr/>
        </p:nvSpPr>
        <p:spPr>
          <a:xfrm>
            <a:off x="623072" y="3961099"/>
            <a:ext cx="4774139" cy="1359275"/>
          </a:xfrm>
          <a:prstGeom prst="roundRect">
            <a:avLst>
              <a:gd name="adj" fmla="val 50000"/>
            </a:avLst>
          </a:prstGeom>
          <a:solidFill>
            <a:srgbClr val="FEE6B2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6" name="Text Box 50"/>
          <p:cNvSpPr txBox="1">
            <a:spLocks noChangeArrowheads="1"/>
          </p:cNvSpPr>
          <p:nvPr/>
        </p:nvSpPr>
        <p:spPr bwMode="auto">
          <a:xfrm>
            <a:off x="1295400" y="1447800"/>
            <a:ext cx="63357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dirty="0">
                <a:cs typeface="Arial" charset="0"/>
              </a:rPr>
              <a:t>The number line can also continue on past 0:</a:t>
            </a:r>
          </a:p>
        </p:txBody>
      </p:sp>
      <p:grpSp>
        <p:nvGrpSpPr>
          <p:cNvPr id="68" name="Group 153"/>
          <p:cNvGrpSpPr>
            <a:grpSpLocks/>
          </p:cNvGrpSpPr>
          <p:nvPr/>
        </p:nvGrpSpPr>
        <p:grpSpPr bwMode="auto">
          <a:xfrm>
            <a:off x="4343400" y="3124200"/>
            <a:ext cx="4068763" cy="358775"/>
            <a:chOff x="2736" y="2174"/>
            <a:chExt cx="2563" cy="226"/>
          </a:xfrm>
        </p:grpSpPr>
        <p:sp>
          <p:nvSpPr>
            <p:cNvPr id="69" name="WordArt 84"/>
            <p:cNvSpPr>
              <a:spLocks noChangeArrowheads="1" noChangeShapeType="1" noTextEdit="1"/>
            </p:cNvSpPr>
            <p:nvPr/>
          </p:nvSpPr>
          <p:spPr bwMode="auto">
            <a:xfrm>
              <a:off x="2736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0</a:t>
              </a:r>
            </a:p>
          </p:txBody>
        </p:sp>
        <p:sp>
          <p:nvSpPr>
            <p:cNvPr id="70" name="WordArt 85"/>
            <p:cNvSpPr>
              <a:spLocks noChangeArrowheads="1" noChangeShapeType="1" noTextEdit="1"/>
            </p:cNvSpPr>
            <p:nvPr/>
          </p:nvSpPr>
          <p:spPr bwMode="auto">
            <a:xfrm>
              <a:off x="3207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2</a:t>
              </a:r>
            </a:p>
          </p:txBody>
        </p:sp>
        <p:sp>
          <p:nvSpPr>
            <p:cNvPr id="71" name="WordArt 86"/>
            <p:cNvSpPr>
              <a:spLocks noChangeArrowheads="1" noChangeShapeType="1" noTextEdit="1"/>
            </p:cNvSpPr>
            <p:nvPr/>
          </p:nvSpPr>
          <p:spPr bwMode="auto">
            <a:xfrm>
              <a:off x="3443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3</a:t>
              </a:r>
            </a:p>
          </p:txBody>
        </p:sp>
        <p:sp>
          <p:nvSpPr>
            <p:cNvPr id="72" name="WordArt 87"/>
            <p:cNvSpPr>
              <a:spLocks noChangeArrowheads="1" noChangeShapeType="1" noTextEdit="1"/>
            </p:cNvSpPr>
            <p:nvPr/>
          </p:nvSpPr>
          <p:spPr bwMode="auto">
            <a:xfrm>
              <a:off x="3679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4</a:t>
              </a:r>
            </a:p>
          </p:txBody>
        </p:sp>
        <p:sp>
          <p:nvSpPr>
            <p:cNvPr id="73" name="WordArt 88"/>
            <p:cNvSpPr>
              <a:spLocks noChangeArrowheads="1" noChangeShapeType="1" noTextEdit="1"/>
            </p:cNvSpPr>
            <p:nvPr/>
          </p:nvSpPr>
          <p:spPr bwMode="auto">
            <a:xfrm>
              <a:off x="3915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5</a:t>
              </a:r>
            </a:p>
          </p:txBody>
        </p:sp>
        <p:sp>
          <p:nvSpPr>
            <p:cNvPr id="74" name="WordArt 89"/>
            <p:cNvSpPr>
              <a:spLocks noChangeArrowheads="1" noChangeShapeType="1" noTextEdit="1"/>
            </p:cNvSpPr>
            <p:nvPr/>
          </p:nvSpPr>
          <p:spPr bwMode="auto">
            <a:xfrm>
              <a:off x="4151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6</a:t>
              </a:r>
            </a:p>
          </p:txBody>
        </p:sp>
        <p:sp>
          <p:nvSpPr>
            <p:cNvPr id="75" name="WordArt 90"/>
            <p:cNvSpPr>
              <a:spLocks noChangeArrowheads="1" noChangeShapeType="1" noTextEdit="1"/>
            </p:cNvSpPr>
            <p:nvPr/>
          </p:nvSpPr>
          <p:spPr bwMode="auto">
            <a:xfrm>
              <a:off x="4387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7</a:t>
              </a:r>
            </a:p>
          </p:txBody>
        </p:sp>
        <p:sp>
          <p:nvSpPr>
            <p:cNvPr id="76" name="WordArt 91"/>
            <p:cNvSpPr>
              <a:spLocks noChangeArrowheads="1" noChangeShapeType="1" noTextEdit="1"/>
            </p:cNvSpPr>
            <p:nvPr/>
          </p:nvSpPr>
          <p:spPr bwMode="auto">
            <a:xfrm>
              <a:off x="4623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8</a:t>
              </a:r>
            </a:p>
          </p:txBody>
        </p:sp>
        <p:sp>
          <p:nvSpPr>
            <p:cNvPr id="77" name="WordArt 92"/>
            <p:cNvSpPr>
              <a:spLocks noChangeArrowheads="1" noChangeShapeType="1" noTextEdit="1"/>
            </p:cNvSpPr>
            <p:nvPr/>
          </p:nvSpPr>
          <p:spPr bwMode="auto">
            <a:xfrm>
              <a:off x="4859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9</a:t>
              </a:r>
            </a:p>
          </p:txBody>
        </p:sp>
        <p:sp>
          <p:nvSpPr>
            <p:cNvPr id="78" name="WordArt 93"/>
            <p:cNvSpPr>
              <a:spLocks noChangeArrowheads="1" noChangeShapeType="1" noTextEdit="1"/>
            </p:cNvSpPr>
            <p:nvPr/>
          </p:nvSpPr>
          <p:spPr bwMode="auto">
            <a:xfrm>
              <a:off x="5095" y="2174"/>
              <a:ext cx="204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10</a:t>
              </a:r>
            </a:p>
          </p:txBody>
        </p:sp>
        <p:sp>
          <p:nvSpPr>
            <p:cNvPr id="79" name="WordArt 94"/>
            <p:cNvSpPr>
              <a:spLocks noChangeArrowheads="1" noChangeShapeType="1" noTextEdit="1"/>
            </p:cNvSpPr>
            <p:nvPr/>
          </p:nvSpPr>
          <p:spPr bwMode="auto">
            <a:xfrm>
              <a:off x="2971" y="2174"/>
              <a:ext cx="90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 Black"/>
                  <a:ea typeface="Arial Black"/>
                  <a:cs typeface="Arial Black"/>
                </a:rPr>
                <a:t>1</a:t>
              </a:r>
            </a:p>
          </p:txBody>
        </p:sp>
      </p:grpSp>
      <p:sp>
        <p:nvSpPr>
          <p:cNvPr id="80" name="WordArt 130"/>
          <p:cNvSpPr>
            <a:spLocks noChangeArrowheads="1" noChangeShapeType="1" noTextEdit="1"/>
          </p:cNvSpPr>
          <p:nvPr/>
        </p:nvSpPr>
        <p:spPr bwMode="auto">
          <a:xfrm>
            <a:off x="3881438" y="3124200"/>
            <a:ext cx="214312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latin typeface="Arial Black"/>
                <a:ea typeface="Arial Black"/>
                <a:cs typeface="Arial Black"/>
              </a:rPr>
              <a:t>-1</a:t>
            </a:r>
          </a:p>
        </p:txBody>
      </p:sp>
      <p:sp>
        <p:nvSpPr>
          <p:cNvPr id="81" name="WordArt 131"/>
          <p:cNvSpPr>
            <a:spLocks noChangeArrowheads="1" noChangeShapeType="1" noTextEdit="1"/>
          </p:cNvSpPr>
          <p:nvPr/>
        </p:nvSpPr>
        <p:spPr bwMode="auto">
          <a:xfrm>
            <a:off x="784225" y="3124200"/>
            <a:ext cx="21590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latin typeface="Arial Black"/>
                <a:ea typeface="Arial Black"/>
                <a:cs typeface="Arial Black"/>
              </a:rPr>
              <a:t>-9</a:t>
            </a:r>
          </a:p>
        </p:txBody>
      </p:sp>
      <p:sp>
        <p:nvSpPr>
          <p:cNvPr id="82" name="WordArt 132"/>
          <p:cNvSpPr>
            <a:spLocks noChangeArrowheads="1" noChangeShapeType="1" noTextEdit="1"/>
          </p:cNvSpPr>
          <p:nvPr/>
        </p:nvSpPr>
        <p:spPr bwMode="auto">
          <a:xfrm>
            <a:off x="1217613" y="3124200"/>
            <a:ext cx="214312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latin typeface="Arial Black"/>
                <a:ea typeface="Arial Black"/>
                <a:cs typeface="Arial Black"/>
              </a:rPr>
              <a:t>-8</a:t>
            </a:r>
          </a:p>
        </p:txBody>
      </p:sp>
      <p:sp>
        <p:nvSpPr>
          <p:cNvPr id="83" name="WordArt 133"/>
          <p:cNvSpPr>
            <a:spLocks noChangeArrowheads="1" noChangeShapeType="1" noTextEdit="1"/>
          </p:cNvSpPr>
          <p:nvPr/>
        </p:nvSpPr>
        <p:spPr bwMode="auto">
          <a:xfrm>
            <a:off x="1936750" y="3124200"/>
            <a:ext cx="21590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latin typeface="Arial Black"/>
                <a:ea typeface="Arial Black"/>
                <a:cs typeface="Arial Black"/>
              </a:rPr>
              <a:t>-6</a:t>
            </a:r>
          </a:p>
        </p:txBody>
      </p:sp>
      <p:sp>
        <p:nvSpPr>
          <p:cNvPr id="84" name="WordArt 134"/>
          <p:cNvSpPr>
            <a:spLocks noChangeArrowheads="1" noChangeShapeType="1" noTextEdit="1"/>
          </p:cNvSpPr>
          <p:nvPr/>
        </p:nvSpPr>
        <p:spPr bwMode="auto">
          <a:xfrm>
            <a:off x="2368550" y="3124200"/>
            <a:ext cx="21590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latin typeface="Arial Black"/>
                <a:ea typeface="Arial Black"/>
                <a:cs typeface="Arial Black"/>
              </a:rPr>
              <a:t>-5</a:t>
            </a:r>
          </a:p>
        </p:txBody>
      </p:sp>
      <p:sp>
        <p:nvSpPr>
          <p:cNvPr id="85" name="WordArt 135"/>
          <p:cNvSpPr>
            <a:spLocks noChangeArrowheads="1" noChangeShapeType="1" noTextEdit="1"/>
          </p:cNvSpPr>
          <p:nvPr/>
        </p:nvSpPr>
        <p:spPr bwMode="auto">
          <a:xfrm>
            <a:off x="1576388" y="3124200"/>
            <a:ext cx="21590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latin typeface="Arial Black"/>
                <a:ea typeface="Arial Black"/>
                <a:cs typeface="Arial Black"/>
              </a:rPr>
              <a:t>-7</a:t>
            </a:r>
          </a:p>
        </p:txBody>
      </p:sp>
      <p:sp>
        <p:nvSpPr>
          <p:cNvPr id="86" name="WordArt 136"/>
          <p:cNvSpPr>
            <a:spLocks noChangeArrowheads="1" noChangeShapeType="1" noTextEdit="1"/>
          </p:cNvSpPr>
          <p:nvPr/>
        </p:nvSpPr>
        <p:spPr bwMode="auto">
          <a:xfrm>
            <a:off x="2728913" y="3124200"/>
            <a:ext cx="21590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latin typeface="Arial Black"/>
                <a:ea typeface="Arial Black"/>
                <a:cs typeface="Arial Black"/>
              </a:rPr>
              <a:t>-4</a:t>
            </a:r>
          </a:p>
        </p:txBody>
      </p:sp>
      <p:sp>
        <p:nvSpPr>
          <p:cNvPr id="87" name="WordArt 137"/>
          <p:cNvSpPr>
            <a:spLocks noChangeArrowheads="1" noChangeShapeType="1" noTextEdit="1"/>
          </p:cNvSpPr>
          <p:nvPr/>
        </p:nvSpPr>
        <p:spPr bwMode="auto">
          <a:xfrm>
            <a:off x="3160713" y="3124200"/>
            <a:ext cx="21590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latin typeface="Arial Black"/>
                <a:ea typeface="Arial Black"/>
                <a:cs typeface="Arial Black"/>
              </a:rPr>
              <a:t>-3</a:t>
            </a:r>
          </a:p>
        </p:txBody>
      </p:sp>
      <p:sp>
        <p:nvSpPr>
          <p:cNvPr id="88" name="WordArt 138"/>
          <p:cNvSpPr>
            <a:spLocks noChangeArrowheads="1" noChangeShapeType="1" noTextEdit="1"/>
          </p:cNvSpPr>
          <p:nvPr/>
        </p:nvSpPr>
        <p:spPr bwMode="auto">
          <a:xfrm>
            <a:off x="3521075" y="3124200"/>
            <a:ext cx="214313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latin typeface="Arial Black"/>
                <a:ea typeface="Arial Black"/>
                <a:cs typeface="Arial Black"/>
              </a:rPr>
              <a:t>-2</a:t>
            </a:r>
          </a:p>
        </p:txBody>
      </p:sp>
      <p:grpSp>
        <p:nvGrpSpPr>
          <p:cNvPr id="89" name="Group 165"/>
          <p:cNvGrpSpPr>
            <a:grpSpLocks/>
          </p:cNvGrpSpPr>
          <p:nvPr/>
        </p:nvGrpSpPr>
        <p:grpSpPr bwMode="auto">
          <a:xfrm>
            <a:off x="304800" y="2416175"/>
            <a:ext cx="8458200" cy="381000"/>
            <a:chOff x="192" y="1728"/>
            <a:chExt cx="5328" cy="240"/>
          </a:xfrm>
        </p:grpSpPr>
        <p:sp>
          <p:nvSpPr>
            <p:cNvPr id="90" name="Line 141"/>
            <p:cNvSpPr>
              <a:spLocks noChangeShapeType="1"/>
            </p:cNvSpPr>
            <p:nvPr/>
          </p:nvSpPr>
          <p:spPr bwMode="auto">
            <a:xfrm>
              <a:off x="192" y="1824"/>
              <a:ext cx="532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" name="Line 142"/>
            <p:cNvSpPr>
              <a:spLocks noChangeShapeType="1"/>
            </p:cNvSpPr>
            <p:nvPr/>
          </p:nvSpPr>
          <p:spPr bwMode="auto">
            <a:xfrm>
              <a:off x="278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2" name="Line 143"/>
            <p:cNvSpPr>
              <a:spLocks noChangeShapeType="1"/>
            </p:cNvSpPr>
            <p:nvPr/>
          </p:nvSpPr>
          <p:spPr bwMode="auto">
            <a:xfrm>
              <a:off x="302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3" name="Line 144"/>
            <p:cNvSpPr>
              <a:spLocks noChangeShapeType="1"/>
            </p:cNvSpPr>
            <p:nvPr/>
          </p:nvSpPr>
          <p:spPr bwMode="auto">
            <a:xfrm>
              <a:off x="326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" name="Line 145"/>
            <p:cNvSpPr>
              <a:spLocks noChangeShapeType="1"/>
            </p:cNvSpPr>
            <p:nvPr/>
          </p:nvSpPr>
          <p:spPr bwMode="auto">
            <a:xfrm>
              <a:off x="350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5" name="Line 146"/>
            <p:cNvSpPr>
              <a:spLocks noChangeShapeType="1"/>
            </p:cNvSpPr>
            <p:nvPr/>
          </p:nvSpPr>
          <p:spPr bwMode="auto">
            <a:xfrm>
              <a:off x="374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6" name="Line 147"/>
            <p:cNvSpPr>
              <a:spLocks noChangeShapeType="1"/>
            </p:cNvSpPr>
            <p:nvPr/>
          </p:nvSpPr>
          <p:spPr bwMode="auto">
            <a:xfrm>
              <a:off x="398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7" name="Line 148"/>
            <p:cNvSpPr>
              <a:spLocks noChangeShapeType="1"/>
            </p:cNvSpPr>
            <p:nvPr/>
          </p:nvSpPr>
          <p:spPr bwMode="auto">
            <a:xfrm>
              <a:off x="422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8" name="Line 149"/>
            <p:cNvSpPr>
              <a:spLocks noChangeShapeType="1"/>
            </p:cNvSpPr>
            <p:nvPr/>
          </p:nvSpPr>
          <p:spPr bwMode="auto">
            <a:xfrm>
              <a:off x="446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9" name="Line 150"/>
            <p:cNvSpPr>
              <a:spLocks noChangeShapeType="1"/>
            </p:cNvSpPr>
            <p:nvPr/>
          </p:nvSpPr>
          <p:spPr bwMode="auto">
            <a:xfrm>
              <a:off x="470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0" name="Line 151"/>
            <p:cNvSpPr>
              <a:spLocks noChangeShapeType="1"/>
            </p:cNvSpPr>
            <p:nvPr/>
          </p:nvSpPr>
          <p:spPr bwMode="auto">
            <a:xfrm>
              <a:off x="494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" name="Line 152"/>
            <p:cNvSpPr>
              <a:spLocks noChangeShapeType="1"/>
            </p:cNvSpPr>
            <p:nvPr/>
          </p:nvSpPr>
          <p:spPr bwMode="auto">
            <a:xfrm>
              <a:off x="518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2" name="Line 156"/>
            <p:cNvSpPr>
              <a:spLocks noChangeShapeType="1"/>
            </p:cNvSpPr>
            <p:nvPr/>
          </p:nvSpPr>
          <p:spPr bwMode="auto">
            <a:xfrm>
              <a:off x="62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3" name="Line 157"/>
            <p:cNvSpPr>
              <a:spLocks noChangeShapeType="1"/>
            </p:cNvSpPr>
            <p:nvPr/>
          </p:nvSpPr>
          <p:spPr bwMode="auto">
            <a:xfrm>
              <a:off x="86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4" name="Line 158"/>
            <p:cNvSpPr>
              <a:spLocks noChangeShapeType="1"/>
            </p:cNvSpPr>
            <p:nvPr/>
          </p:nvSpPr>
          <p:spPr bwMode="auto">
            <a:xfrm>
              <a:off x="110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5" name="Line 159"/>
            <p:cNvSpPr>
              <a:spLocks noChangeShapeType="1"/>
            </p:cNvSpPr>
            <p:nvPr/>
          </p:nvSpPr>
          <p:spPr bwMode="auto">
            <a:xfrm>
              <a:off x="134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6" name="Line 160"/>
            <p:cNvSpPr>
              <a:spLocks noChangeShapeType="1"/>
            </p:cNvSpPr>
            <p:nvPr/>
          </p:nvSpPr>
          <p:spPr bwMode="auto">
            <a:xfrm>
              <a:off x="158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7" name="Line 161"/>
            <p:cNvSpPr>
              <a:spLocks noChangeShapeType="1"/>
            </p:cNvSpPr>
            <p:nvPr/>
          </p:nvSpPr>
          <p:spPr bwMode="auto">
            <a:xfrm>
              <a:off x="182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8" name="Line 162"/>
            <p:cNvSpPr>
              <a:spLocks noChangeShapeType="1"/>
            </p:cNvSpPr>
            <p:nvPr/>
          </p:nvSpPr>
          <p:spPr bwMode="auto">
            <a:xfrm>
              <a:off x="206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9" name="Line 163"/>
            <p:cNvSpPr>
              <a:spLocks noChangeShapeType="1"/>
            </p:cNvSpPr>
            <p:nvPr/>
          </p:nvSpPr>
          <p:spPr bwMode="auto">
            <a:xfrm>
              <a:off x="230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0" name="Line 164"/>
            <p:cNvSpPr>
              <a:spLocks noChangeShapeType="1"/>
            </p:cNvSpPr>
            <p:nvPr/>
          </p:nvSpPr>
          <p:spPr bwMode="auto">
            <a:xfrm>
              <a:off x="2544" y="1728"/>
              <a:ext cx="0" cy="24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11" name="Text Box 95"/>
          <p:cNvSpPr txBox="1">
            <a:spLocks noChangeArrowheads="1"/>
          </p:cNvSpPr>
          <p:nvPr/>
        </p:nvSpPr>
        <p:spPr bwMode="auto">
          <a:xfrm>
            <a:off x="1431925" y="4232701"/>
            <a:ext cx="32686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dirty="0">
                <a:cs typeface="Arial" charset="0"/>
              </a:rPr>
              <a:t>These new numbers are negative numbers.</a:t>
            </a:r>
          </a:p>
        </p:txBody>
      </p:sp>
      <p:sp>
        <p:nvSpPr>
          <p:cNvPr id="112" name="WordArt 96"/>
          <p:cNvSpPr>
            <a:spLocks noChangeArrowheads="1" noChangeShapeType="1" noTextEdit="1"/>
          </p:cNvSpPr>
          <p:nvPr/>
        </p:nvSpPr>
        <p:spPr bwMode="auto">
          <a:xfrm>
            <a:off x="5868081" y="4459288"/>
            <a:ext cx="1728788" cy="431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63500" dist="38099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  <a:ea typeface="Impact"/>
                <a:cs typeface="Impact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105452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111" grpId="0"/>
      <p:bldP spid="1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Negative Numbers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are negative numbers?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Negative Numbers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8" name="Text Box 4"/>
          <p:cNvSpPr txBox="1">
            <a:spLocks noChangeArrowheads="1"/>
          </p:cNvSpPr>
          <p:nvPr/>
        </p:nvSpPr>
        <p:spPr bwMode="auto">
          <a:xfrm>
            <a:off x="1395107" y="3392151"/>
            <a:ext cx="66411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GB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Arial" charset="0"/>
              </a:rPr>
              <a:t>Watch these videos on Negative Numbers:</a:t>
            </a:r>
            <a:endParaRPr lang="en-GB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24698" y="3955143"/>
            <a:ext cx="5912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dirty="0">
                <a:hlinkClick r:id="rId2"/>
              </a:rPr>
              <a:t>https://www.youtube.com/watch?v=</a:t>
            </a:r>
            <a:r>
              <a:rPr lang="en-GB" dirty="0" smtClean="0">
                <a:hlinkClick r:id="rId2"/>
              </a:rPr>
              <a:t>6U1kCOuNpR4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395107" y="4572000"/>
            <a:ext cx="7288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dirty="0">
                <a:hlinkClick r:id="rId3"/>
              </a:rPr>
              <a:t>https://www.bbc.co.uk/bitesize/topics/znwj6sg/articles/zxthnbk</a:t>
            </a:r>
            <a:r>
              <a:rPr lang="en-GB" dirty="0"/>
              <a:t> 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700011" y="5373524"/>
            <a:ext cx="6832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dirty="0">
                <a:hlinkClick r:id="rId4"/>
              </a:rPr>
              <a:t>https://www.bbc.co.uk/bitesize/clips/</a:t>
            </a:r>
            <a:r>
              <a:rPr lang="en-GB" dirty="0" smtClean="0">
                <a:hlinkClick r:id="rId4"/>
              </a:rPr>
              <a:t>zcr9jxs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64078" y="1415143"/>
            <a:ext cx="79017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Numbers don't just stop at zero. When you count backwards from zero, you go into negative numbers</a:t>
            </a:r>
            <a:r>
              <a:rPr lang="en-GB" sz="2000" dirty="0" smtClean="0"/>
              <a:t>. </a:t>
            </a:r>
            <a:endParaRPr lang="en-GB" sz="2000" dirty="0"/>
          </a:p>
        </p:txBody>
      </p:sp>
      <p:sp>
        <p:nvSpPr>
          <p:cNvPr id="66" name="Rounded Rectangle 65"/>
          <p:cNvSpPr/>
          <p:nvPr/>
        </p:nvSpPr>
        <p:spPr>
          <a:xfrm>
            <a:off x="1964705" y="2336521"/>
            <a:ext cx="4774139" cy="708631"/>
          </a:xfrm>
          <a:prstGeom prst="roundRect">
            <a:avLst>
              <a:gd name="adj" fmla="val 50000"/>
            </a:avLst>
          </a:prstGeom>
          <a:solidFill>
            <a:srgbClr val="FEE6B2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68" name="Text Box 95"/>
          <p:cNvSpPr txBox="1">
            <a:spLocks noChangeArrowheads="1"/>
          </p:cNvSpPr>
          <p:nvPr/>
        </p:nvSpPr>
        <p:spPr bwMode="auto">
          <a:xfrm>
            <a:off x="2773558" y="2336521"/>
            <a:ext cx="326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1800" b="1" dirty="0" smtClean="0">
                <a:cs typeface="Arial" charset="0"/>
              </a:rPr>
              <a:t>Zero, 0, is neither positive nor negative. </a:t>
            </a:r>
            <a:endParaRPr lang="en-GB" sz="1800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657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utoUpdateAnimBg="0"/>
      <p:bldP spid="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Negative Numbers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15448" y="1189564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are negative numbers?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Negative Numbers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5" name="Rectangle 4"/>
          <p:cNvSpPr>
            <a:spLocks noChangeArrowheads="1"/>
          </p:cNvSpPr>
          <p:nvPr/>
        </p:nvSpPr>
        <p:spPr bwMode="auto">
          <a:xfrm>
            <a:off x="952242" y="1466385"/>
            <a:ext cx="3276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r>
              <a:rPr lang="en-US" sz="2400" dirty="0">
                <a:solidFill>
                  <a:schemeClr val="tx2"/>
                </a:solidFill>
              </a:rPr>
              <a:t>The temperature</a:t>
            </a:r>
            <a:br>
              <a:rPr lang="en-US" sz="2400" dirty="0">
                <a:solidFill>
                  <a:schemeClr val="tx2"/>
                </a:solidFill>
              </a:rPr>
            </a:br>
            <a:r>
              <a:rPr lang="en-US" sz="2400" dirty="0">
                <a:solidFill>
                  <a:schemeClr val="tx2"/>
                </a:solidFill>
              </a:rPr>
              <a:t>scale is often seen vertically.</a:t>
            </a:r>
            <a:endParaRPr lang="en-US" sz="4000" dirty="0">
              <a:solidFill>
                <a:schemeClr val="tx2"/>
              </a:solidFill>
            </a:endParaRPr>
          </a:p>
        </p:txBody>
      </p:sp>
      <p:sp>
        <p:nvSpPr>
          <p:cNvPr id="67" name="Rectangle 5"/>
          <p:cNvSpPr>
            <a:spLocks noChangeArrowheads="1"/>
          </p:cNvSpPr>
          <p:nvPr/>
        </p:nvSpPr>
        <p:spPr bwMode="auto">
          <a:xfrm>
            <a:off x="625252" y="4343400"/>
            <a:ext cx="3276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r>
              <a:rPr lang="en-US" sz="2400" dirty="0">
                <a:solidFill>
                  <a:schemeClr val="tx2"/>
                </a:solidFill>
              </a:rPr>
              <a:t>As the temperature goes below freezing we use negative numbers.</a:t>
            </a:r>
            <a:endParaRPr lang="en-US" sz="4000" dirty="0">
              <a:solidFill>
                <a:schemeClr val="tx2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9731" t="15129" r="52469" b="13662"/>
          <a:stretch/>
        </p:blipFill>
        <p:spPr>
          <a:xfrm>
            <a:off x="4900647" y="1466384"/>
            <a:ext cx="1398663" cy="4454705"/>
          </a:xfrm>
          <a:prstGeom prst="rect">
            <a:avLst/>
          </a:prstGeom>
        </p:spPr>
      </p:pic>
      <p:sp>
        <p:nvSpPr>
          <p:cNvPr id="69" name="Rectangle 34"/>
          <p:cNvSpPr>
            <a:spLocks noChangeArrowheads="1"/>
          </p:cNvSpPr>
          <p:nvPr/>
        </p:nvSpPr>
        <p:spPr bwMode="auto">
          <a:xfrm>
            <a:off x="5927331" y="3087727"/>
            <a:ext cx="3276600" cy="90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r>
              <a:rPr lang="en-US" sz="2400" dirty="0">
                <a:solidFill>
                  <a:schemeClr val="tx2"/>
                </a:solidFill>
              </a:rPr>
              <a:t>Water freezing</a:t>
            </a:r>
            <a:endParaRPr lang="en-US" sz="4000" dirty="0">
              <a:solidFill>
                <a:schemeClr val="tx2"/>
              </a:solidFill>
            </a:endParaRPr>
          </a:p>
        </p:txBody>
      </p:sp>
      <p:sp>
        <p:nvSpPr>
          <p:cNvPr id="70" name="Rectangle 35"/>
          <p:cNvSpPr>
            <a:spLocks noChangeArrowheads="1"/>
          </p:cNvSpPr>
          <p:nvPr/>
        </p:nvSpPr>
        <p:spPr bwMode="auto">
          <a:xfrm>
            <a:off x="5992599" y="1713099"/>
            <a:ext cx="3276600" cy="89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r>
              <a:rPr lang="en-US" sz="2400" dirty="0">
                <a:solidFill>
                  <a:srgbClr val="FF0000"/>
                </a:solidFill>
              </a:rPr>
              <a:t>Getting warmer</a:t>
            </a:r>
            <a:endParaRPr lang="en-US" sz="4000" dirty="0">
              <a:solidFill>
                <a:schemeClr val="tx2"/>
              </a:solidFill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5867400" y="4572000"/>
            <a:ext cx="3276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r>
              <a:rPr lang="en-US" sz="2400" dirty="0">
                <a:solidFill>
                  <a:schemeClr val="accent2"/>
                </a:solidFill>
              </a:rPr>
              <a:t>Getting colder</a:t>
            </a:r>
            <a:endParaRPr lang="en-US" sz="4000" dirty="0">
              <a:solidFill>
                <a:schemeClr val="tx2"/>
              </a:solidFill>
            </a:endParaRPr>
          </a:p>
        </p:txBody>
      </p:sp>
      <p:sp>
        <p:nvSpPr>
          <p:cNvPr id="13" name="5-Point Star 12"/>
          <p:cNvSpPr/>
          <p:nvPr/>
        </p:nvSpPr>
        <p:spPr>
          <a:xfrm>
            <a:off x="287524" y="2493904"/>
            <a:ext cx="2535093" cy="1824626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0</a:t>
            </a:r>
            <a:r>
              <a:rPr lang="en-GB" baseline="30000" dirty="0" smtClean="0"/>
              <a:t>o</a:t>
            </a:r>
            <a:r>
              <a:rPr lang="en-GB" dirty="0" smtClean="0"/>
              <a:t>C = water freezing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4349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7" grpId="0"/>
      <p:bldP spid="69" grpId="0"/>
      <p:bldP spid="70" grpId="0"/>
      <p:bldP spid="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Negative Numbers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are negative numbers?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Negative Numbers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6" name="Rectangle 2"/>
          <p:cNvSpPr txBox="1">
            <a:spLocks noChangeArrowheads="1"/>
          </p:cNvSpPr>
          <p:nvPr/>
        </p:nvSpPr>
        <p:spPr>
          <a:xfrm>
            <a:off x="1188244" y="1579781"/>
            <a:ext cx="7138987" cy="59702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Arial" charset="0"/>
              </a:rPr>
              <a:t>A number line can help us with negative numbers</a:t>
            </a:r>
            <a:endParaRPr lang="en-GB" sz="2400" dirty="0">
              <a:latin typeface="Arial" charset="0"/>
            </a:endParaRPr>
          </a:p>
        </p:txBody>
      </p:sp>
      <p:pic>
        <p:nvPicPr>
          <p:cNvPr id="68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8" t="14561" r="12370" b="72635"/>
          <a:stretch>
            <a:fillRect/>
          </a:stretch>
        </p:blipFill>
        <p:spPr bwMode="auto">
          <a:xfrm>
            <a:off x="625252" y="2330450"/>
            <a:ext cx="7920037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Text Box 6"/>
          <p:cNvSpPr txBox="1">
            <a:spLocks noChangeArrowheads="1"/>
          </p:cNvSpPr>
          <p:nvPr/>
        </p:nvSpPr>
        <p:spPr bwMode="auto">
          <a:xfrm>
            <a:off x="1138238" y="3503613"/>
            <a:ext cx="66246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70" name="Text Box 7"/>
          <p:cNvSpPr txBox="1">
            <a:spLocks noChangeArrowheads="1"/>
          </p:cNvSpPr>
          <p:nvPr/>
        </p:nvSpPr>
        <p:spPr bwMode="auto">
          <a:xfrm>
            <a:off x="922338" y="3360738"/>
            <a:ext cx="71564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2800" dirty="0"/>
              <a:t>Can you complete the following sequences?</a:t>
            </a:r>
          </a:p>
          <a:p>
            <a:pPr algn="ctr" eaLnBrk="1" hangingPunct="1"/>
            <a:r>
              <a:rPr lang="en-GB" sz="2800" dirty="0"/>
              <a:t>Use the number line to help.</a:t>
            </a:r>
          </a:p>
        </p:txBody>
      </p:sp>
      <p:sp>
        <p:nvSpPr>
          <p:cNvPr id="71" name="Text Box 8"/>
          <p:cNvSpPr txBox="1">
            <a:spLocks noChangeArrowheads="1"/>
          </p:cNvSpPr>
          <p:nvPr/>
        </p:nvSpPr>
        <p:spPr bwMode="auto">
          <a:xfrm>
            <a:off x="2722563" y="4511675"/>
            <a:ext cx="32623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800"/>
              <a:t>10,     , 4,     , -2,     </a:t>
            </a:r>
          </a:p>
        </p:txBody>
      </p:sp>
      <p:sp>
        <p:nvSpPr>
          <p:cNvPr id="72" name="Rectangle 9"/>
          <p:cNvSpPr>
            <a:spLocks noChangeArrowheads="1"/>
          </p:cNvSpPr>
          <p:nvPr/>
        </p:nvSpPr>
        <p:spPr bwMode="auto">
          <a:xfrm>
            <a:off x="3376613" y="4587875"/>
            <a:ext cx="431800" cy="3587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3" name="Rectangle 10"/>
          <p:cNvSpPr>
            <a:spLocks noChangeArrowheads="1"/>
          </p:cNvSpPr>
          <p:nvPr/>
        </p:nvSpPr>
        <p:spPr bwMode="auto">
          <a:xfrm>
            <a:off x="4325938" y="4573588"/>
            <a:ext cx="431800" cy="3587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4" name="Text Box 11"/>
          <p:cNvSpPr txBox="1">
            <a:spLocks noChangeArrowheads="1"/>
          </p:cNvSpPr>
          <p:nvPr/>
        </p:nvSpPr>
        <p:spPr bwMode="auto">
          <a:xfrm>
            <a:off x="2435226" y="5448300"/>
            <a:ext cx="31829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800"/>
              <a:t>-9,     , -1,     , 7,     </a:t>
            </a:r>
          </a:p>
        </p:txBody>
      </p:sp>
      <p:sp>
        <p:nvSpPr>
          <p:cNvPr id="75" name="Rectangle 12"/>
          <p:cNvSpPr>
            <a:spLocks noChangeArrowheads="1"/>
          </p:cNvSpPr>
          <p:nvPr/>
        </p:nvSpPr>
        <p:spPr bwMode="auto">
          <a:xfrm>
            <a:off x="3003551" y="5524500"/>
            <a:ext cx="431800" cy="3587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6" name="Rectangle 13"/>
          <p:cNvSpPr>
            <a:spLocks noChangeArrowheads="1"/>
          </p:cNvSpPr>
          <p:nvPr/>
        </p:nvSpPr>
        <p:spPr bwMode="auto">
          <a:xfrm>
            <a:off x="4095751" y="5510213"/>
            <a:ext cx="431800" cy="3587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7" name="Rectangle 14"/>
          <p:cNvSpPr>
            <a:spLocks noChangeArrowheads="1"/>
          </p:cNvSpPr>
          <p:nvPr/>
        </p:nvSpPr>
        <p:spPr bwMode="auto">
          <a:xfrm>
            <a:off x="5099051" y="5519738"/>
            <a:ext cx="431800" cy="35877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8" name="Text Box 15"/>
          <p:cNvSpPr txBox="1">
            <a:spLocks noChangeArrowheads="1"/>
          </p:cNvSpPr>
          <p:nvPr/>
        </p:nvSpPr>
        <p:spPr bwMode="auto">
          <a:xfrm>
            <a:off x="3298826" y="4584700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79" name="Text Box 16"/>
          <p:cNvSpPr txBox="1">
            <a:spLocks noChangeArrowheads="1"/>
          </p:cNvSpPr>
          <p:nvPr/>
        </p:nvSpPr>
        <p:spPr bwMode="auto">
          <a:xfrm>
            <a:off x="3427413" y="4556125"/>
            <a:ext cx="503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80" name="Text Box 17"/>
          <p:cNvSpPr txBox="1">
            <a:spLocks noChangeArrowheads="1"/>
          </p:cNvSpPr>
          <p:nvPr/>
        </p:nvSpPr>
        <p:spPr bwMode="auto">
          <a:xfrm>
            <a:off x="4364038" y="4525963"/>
            <a:ext cx="503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81" name="Text Box 18"/>
          <p:cNvSpPr txBox="1">
            <a:spLocks noChangeArrowheads="1"/>
          </p:cNvSpPr>
          <p:nvPr/>
        </p:nvSpPr>
        <p:spPr bwMode="auto">
          <a:xfrm>
            <a:off x="2981326" y="5476875"/>
            <a:ext cx="5032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>
                <a:solidFill>
                  <a:srgbClr val="FF0000"/>
                </a:solidFill>
              </a:rPr>
              <a:t>-5</a:t>
            </a:r>
          </a:p>
        </p:txBody>
      </p:sp>
      <p:sp>
        <p:nvSpPr>
          <p:cNvPr id="82" name="Text Box 19"/>
          <p:cNvSpPr txBox="1">
            <a:spLocks noChangeArrowheads="1"/>
          </p:cNvSpPr>
          <p:nvPr/>
        </p:nvSpPr>
        <p:spPr bwMode="auto">
          <a:xfrm>
            <a:off x="4119563" y="5462588"/>
            <a:ext cx="503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83" name="Text Box 20"/>
          <p:cNvSpPr txBox="1">
            <a:spLocks noChangeArrowheads="1"/>
          </p:cNvSpPr>
          <p:nvPr/>
        </p:nvSpPr>
        <p:spPr bwMode="auto">
          <a:xfrm>
            <a:off x="5041901" y="5462588"/>
            <a:ext cx="5762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>
                <a:solidFill>
                  <a:srgbClr val="FF0000"/>
                </a:solidFill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2882654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  <p:bldP spid="82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Negative Numbers</a:t>
            </a:r>
            <a:endParaRPr lang="en-GB" b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15448" y="1189564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are negative numbers?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Negative Numbers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40" y="1399935"/>
            <a:ext cx="8697432" cy="82272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64078" y="2498608"/>
            <a:ext cx="79017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chemeClr val="accent6">
                    <a:lumMod val="75000"/>
                  </a:schemeClr>
                </a:solidFill>
              </a:rPr>
              <a:t>You can use this number line to help you when working with negative numbers.</a:t>
            </a:r>
            <a:endParaRPr lang="en-GB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3753" y="3359917"/>
            <a:ext cx="6404930" cy="238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8584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323</Words>
  <Application>Microsoft Macintosh PowerPoint</Application>
  <PresentationFormat>On-screen Show (4:3)</PresentationFormat>
  <Paragraphs>89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24</cp:revision>
  <dcterms:created xsi:type="dcterms:W3CDTF">2020-03-25T17:04:57Z</dcterms:created>
  <dcterms:modified xsi:type="dcterms:W3CDTF">2020-06-12T15:59:11Z</dcterms:modified>
</cp:coreProperties>
</file>