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3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999"/>
    <a:srgbClr val="4DC37D"/>
    <a:srgbClr val="426A49"/>
    <a:srgbClr val="83A2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8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6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48649" units="1/cm"/>
          <inkml:channelProperty channel="T" name="resolution" value="1" units="1/dev"/>
        </inkml:channelProperties>
      </inkml:inkSource>
      <inkml:timestamp xml:id="ts0" timeString="2020-06-04T11:12:40.873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14353 18984 0,'67'-22'55,"-67"-1"-53,22 23 0,-22-22 11,22 22-8,0-22 5,0 0-4,0-44 7,1 43-9,-23 1 3,44-22 3,-44 22-4,0 0 2,0 0 2,22-1-4,-22 1 4,0 0-2,22-22 8,-22 22 20,22 22 39,0 0 47,-44 22 109,22 0-222,0 0 6,0 0 0,-22 0-4,22 1 15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8FB85-9B47-4F62-8F66-DCD8DFC5A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493BCD-1C90-466A-8E3E-0B9EAE4D73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089CC0-CAC0-4AF2-9058-C91DF02CA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D3A14E-C966-4D02-989C-DA4F98611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9DE638-6797-4B38-B6BC-BC28AC33D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312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18CC2-05F8-4522-9432-67DF691EA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E8F11-F9FB-41CD-9EE6-061441280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DE5C8-EA8A-43F6-9D5C-583B583F2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BC7E9-916B-4133-B46D-3994B866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B6056-B06E-47C9-88CD-395D5B806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243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FBC6E-EF7D-4C56-AC12-0899FB41D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E856EB-A3F3-4C62-A285-D5895C147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1065AC-EC19-49C8-A794-4BF77F750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61C77E-C923-4FA0-8780-2F1662987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2C26A-646B-4631-A427-2407ECEE7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131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BAD2E-3BBF-40A0-A7A3-B49322EDF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E02B2-5759-4CF9-871B-A071CB8E4B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D8F53F-741F-4C9E-BDF4-04F770BD3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1B98A7-C968-4DBA-BBAF-140AFE4C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8CF924-A661-49D9-9273-9115AA429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0E3D21-7285-4AB9-BCA1-AC409973C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032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316DE-6546-43D1-86EF-4EF9001FF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13D187-5198-4D2A-9B9D-DA56333E3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51D4A3-64BC-4BAB-8C2E-F0F551E233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5F84D5-079D-416D-B8DC-1939F6EF2D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B1D39-ADC5-4557-B0C3-125BA54672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E8059E-4936-4340-87FE-C5AAE6AAF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5A6292-0C37-4EDA-82D1-B048990B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87C8F7-D38C-4D0A-94EE-3E12E6BFD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170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2ECAA-E5B5-4B20-8378-9FA748BAC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17DC5C-53B7-4228-9616-17AAE30E9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EEE491-CFAD-40F4-92D2-63A60B090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5D923E-10BE-42FC-BC70-00523F0D5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871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C8FEEA-129F-4833-A14B-D33D8606B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CC20BA-E14B-45EB-989A-8B3CF56A3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CC59BE-49E9-4EEE-96EF-2FE5E6670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187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5A7CD-F017-4F36-8A34-A0A556E9D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918E00-9243-442B-95D2-5D9257199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D8D2-2209-45DA-BB2E-AF710841BC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93F4FB-211F-4AF5-B38C-FF95CF2C4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2EF75E-B653-48E7-A978-25A1DD2D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3EDF01-2AA0-4C49-80BC-D1554F0FA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128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3052C-B879-4914-8D45-9F6448A92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E8DB6-0FCA-494B-B5F9-152DDC0150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CE50F-AA95-4EFE-9553-C65FB0185B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A2858-49D7-41D0-BD31-6895E7711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C80E26-9D89-44A6-AC16-66C2DF9DC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9B968F-EA7C-45B7-B92C-1A0687B3C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388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9E6B6-9B62-468C-BAE3-57760E15B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8EE489-A51B-4316-B516-891CFC3DAC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8F8E0E-4514-4C92-8240-F2C679A1E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E6374-EA6D-4A5B-AB6E-1925AC3FB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FC0CA-6596-4601-8EB7-EC8500CBE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99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3F5494-D10E-4C6E-888F-1475CCF263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047D6E-A794-4902-8ECC-826F114E24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61B8E-AF2A-4C78-AEE1-5C3CB84EC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532D09-FA02-4D42-BC92-119EBD449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ADA0C-4464-49DE-AA67-E68C6EDA7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941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F8A297-4104-446C-88D8-CCCBA7165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9828F-ABB7-4B41-95FC-FCE551526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94028-72EE-4A5B-BECE-B93E32018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3DBD5-4A18-468D-90FA-C60E211B1422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83ED7-D184-4958-88C9-59A427E6E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84BAE-F8D6-4A79-88EE-E678227C6A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1B1AD-B47D-422E-B088-937216B81D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206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Relationship Id="rId9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9C061-06F6-4258-865F-FFA6502D8B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flipV="1">
            <a:off x="5421086" y="-317242"/>
            <a:ext cx="559836" cy="46653"/>
          </a:xfrm>
        </p:spPr>
        <p:txBody>
          <a:bodyPr>
            <a:normAutofit fontScale="90000"/>
          </a:bodyPr>
          <a:lstStyle/>
          <a:p>
            <a:endParaRPr lang="en-GB" dirty="0">
              <a:noFill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C6D7C6B-65AB-4A2A-AFB2-FA95D45CBEC0}"/>
                  </a:ext>
                </a:extLst>
              </p14:cNvPr>
              <p14:cNvContentPartPr/>
              <p14:nvPr/>
            </p14:nvContentPartPr>
            <p14:xfrm>
              <a:off x="5167080" y="6666840"/>
              <a:ext cx="119880" cy="1677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C6D7C6B-65AB-4A2A-AFB2-FA95D45CBEC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157720" y="6657480"/>
                <a:ext cx="138600" cy="186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0093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107">
        <p14:vortex dir="r"/>
      </p:transition>
    </mc:Choice>
    <mc:Fallback>
      <p:transition spd="slow" advTm="4107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8B3745-6F16-469E-8106-E8ED294E6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dirty="0">
                <a:solidFill>
                  <a:srgbClr val="FFFFFF"/>
                </a:solidFill>
              </a:rPr>
              <a:t>Maps of Northern Ireland</a:t>
            </a:r>
          </a:p>
        </p:txBody>
      </p:sp>
      <p:pic>
        <p:nvPicPr>
          <p:cNvPr id="7" name="Picture 6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5478E66B-18E9-4C71-8BD6-5C4FCBC7B6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320040" y="964270"/>
            <a:ext cx="3425609" cy="2684558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F3883AF-019F-4666-99D9-4A56113800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385729" y="1054661"/>
            <a:ext cx="3433324" cy="250377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D2DC1A5E-A6D6-44E5-8739-38C856D2F5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045" y="872968"/>
            <a:ext cx="3423916" cy="2911791"/>
          </a:xfrm>
          <a:prstGeom prst="rect">
            <a:avLst/>
          </a:pr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36328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7823">
        <p14:honeycomb/>
      </p:transition>
    </mc:Choice>
    <mc:Fallback>
      <p:transition spd="slow" advTm="78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74B9D7-E085-4FC5-AE4F-115F7F737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38328"/>
            <a:ext cx="3877056" cy="224942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400" dirty="0"/>
              <a:t>Physical Maps of Northern Ireland</a:t>
            </a:r>
          </a:p>
        </p:txBody>
      </p:sp>
      <p:pic>
        <p:nvPicPr>
          <p:cNvPr id="5" name="Content Placeholder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D93E783E-D651-4B16-BFDA-1038781938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2" r="-2" b="3390"/>
          <a:stretch/>
        </p:blipFill>
        <p:spPr>
          <a:xfrm>
            <a:off x="8497948" y="0"/>
            <a:ext cx="3694051" cy="2872515"/>
          </a:xfrm>
          <a:prstGeom prst="rect">
            <a:avLst/>
          </a:prstGeom>
        </p:spPr>
      </p:pic>
      <p:pic>
        <p:nvPicPr>
          <p:cNvPr id="7" name="Content Placeholder 6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2FF61D75-84F1-4AC6-ADA2-51EB1793D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5862735" y="2964442"/>
            <a:ext cx="4998098" cy="37530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64568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200" advTm="6488">
        <p:dissolve/>
      </p:transition>
    </mc:Choice>
    <mc:Fallback>
      <p:transition spd="slow" advTm="6488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5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7071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382F27-21AE-4EEB-9C4A-EC1ADF9C2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rgbClr val="FFFFFF"/>
                </a:solidFill>
              </a:rPr>
              <a:t>Belfast</a:t>
            </a:r>
          </a:p>
        </p:txBody>
      </p:sp>
      <p:pic>
        <p:nvPicPr>
          <p:cNvPr id="11" name="Picture 10" descr="A picture containing building, outdoor, road, grass&#10;&#10;Description automatically generated">
            <a:extLst>
              <a:ext uri="{FF2B5EF4-FFF2-40B4-BE49-F238E27FC236}">
                <a16:creationId xmlns:a16="http://schemas.microsoft.com/office/drawing/2014/main" id="{2D679E52-EEBE-45AD-801F-A780BB6C45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3"/>
          <a:stretch/>
        </p:blipFill>
        <p:spPr>
          <a:xfrm>
            <a:off x="327549" y="2454903"/>
            <a:ext cx="3442801" cy="1956816"/>
          </a:xfrm>
          <a:prstGeom prst="rect">
            <a:avLst/>
          </a:prstGeom>
        </p:spPr>
      </p:pic>
      <p:pic>
        <p:nvPicPr>
          <p:cNvPr id="7" name="Picture 6" descr="A view of a building&#10;&#10;Description automatically generated">
            <a:extLst>
              <a:ext uri="{FF2B5EF4-FFF2-40B4-BE49-F238E27FC236}">
                <a16:creationId xmlns:a16="http://schemas.microsoft.com/office/drawing/2014/main" id="{2B41F8F0-325F-4408-B782-00B449EBEE4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2" r="1" b="1"/>
          <a:stretch/>
        </p:blipFill>
        <p:spPr>
          <a:xfrm rot="21600000">
            <a:off x="3942260" y="2454902"/>
            <a:ext cx="3442803" cy="1958184"/>
          </a:xfrm>
          <a:prstGeom prst="rect">
            <a:avLst/>
          </a:prstGeom>
        </p:spPr>
      </p:pic>
      <p:pic>
        <p:nvPicPr>
          <p:cNvPr id="9" name="Picture 8" descr="A large stone building&#10;&#10;Description automatically generated">
            <a:extLst>
              <a:ext uri="{FF2B5EF4-FFF2-40B4-BE49-F238E27FC236}">
                <a16:creationId xmlns:a16="http://schemas.microsoft.com/office/drawing/2014/main" id="{65F204C3-6670-4D6D-9118-A72CBC161D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08" r="-3" b="-3"/>
          <a:stretch/>
        </p:blipFill>
        <p:spPr>
          <a:xfrm>
            <a:off x="321732" y="4579450"/>
            <a:ext cx="3447288" cy="1956816"/>
          </a:xfrm>
          <a:prstGeom prst="rect">
            <a:avLst/>
          </a:prstGeom>
        </p:spPr>
      </p:pic>
      <p:pic>
        <p:nvPicPr>
          <p:cNvPr id="5" name="Picture 4" descr="A picture containing outdoor, airplane, water, boat&#10;&#10;Description automatically generated">
            <a:extLst>
              <a:ext uri="{FF2B5EF4-FFF2-40B4-BE49-F238E27FC236}">
                <a16:creationId xmlns:a16="http://schemas.microsoft.com/office/drawing/2014/main" id="{043E172E-63E8-451F-8469-424CCC26C2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88" r="-2" b="4281"/>
          <a:stretch/>
        </p:blipFill>
        <p:spPr>
          <a:xfrm>
            <a:off x="3941061" y="4572285"/>
            <a:ext cx="3447288" cy="1956816"/>
          </a:xfrm>
          <a:prstGeom prst="rect">
            <a:avLst/>
          </a:prstGeom>
        </p:spPr>
      </p:pic>
      <p:sp>
        <p:nvSpPr>
          <p:cNvPr id="23" name="Rectangle 17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BBAD0-B79E-4198-B535-D22B78748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7973" y="763523"/>
            <a:ext cx="3511296" cy="5330952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rgbClr val="FFFFFF"/>
                </a:solidFill>
              </a:rPr>
              <a:t>Belfast is the Capital City of Northern Ireland.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rgbClr val="FFFFFF"/>
                </a:solidFill>
              </a:rPr>
              <a:t>Belfast is 44.40 </a:t>
            </a:r>
            <a:r>
              <a:rPr lang="en-GB" sz="2200" dirty="0" err="1">
                <a:solidFill>
                  <a:srgbClr val="FFFFFF"/>
                </a:solidFill>
              </a:rPr>
              <a:t>sq.miles</a:t>
            </a:r>
            <a:r>
              <a:rPr lang="en-GB" sz="2200" dirty="0">
                <a:solidFill>
                  <a:srgbClr val="FFFFFF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rgbClr val="FFFFFF"/>
                </a:solidFill>
              </a:rPr>
              <a:t>Belfast has an approximate population of 333 900 people.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rgbClr val="FFFFFF"/>
                </a:solidFill>
              </a:rPr>
              <a:t>Belfast is home to Harland and Wolff Ship Yard.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rgbClr val="FFFFFF"/>
                </a:solidFill>
              </a:rPr>
              <a:t>In the 1970’s the Troubles hit Belfast worst than any part of Northern Ireland.</a:t>
            </a:r>
          </a:p>
          <a:p>
            <a:pPr marL="0" indent="0">
              <a:buNone/>
            </a:pPr>
            <a:endParaRPr lang="en-GB" sz="2200" dirty="0">
              <a:solidFill>
                <a:srgbClr val="FFFFFF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1309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513">
        <p15:prstTrans prst="wind"/>
      </p:transition>
    </mc:Choice>
    <mc:Fallback>
      <p:transition spd="slow" advTm="9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17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: Shape 19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lumMod val="95000"/>
              <a:lumOff val="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59EF46-6ABB-4E57-85EE-626021315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242" y="632990"/>
            <a:ext cx="4062643" cy="1043409"/>
          </a:xfrm>
        </p:spPr>
        <p:txBody>
          <a:bodyPr>
            <a:normAutofit/>
          </a:bodyPr>
          <a:lstStyle/>
          <a:p>
            <a:r>
              <a:rPr lang="en-GB" sz="3600"/>
              <a:t>Co. Fermanagh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FF116-5B37-40BF-B64F-2170D5656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1774372"/>
            <a:ext cx="4064409" cy="2754086"/>
          </a:xfrm>
        </p:spPr>
        <p:txBody>
          <a:bodyPr anchor="t"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1500" dirty="0"/>
              <a:t>County Fermanagh is the 2</a:t>
            </a:r>
            <a:r>
              <a:rPr lang="en-GB" sz="1500" baseline="30000" dirty="0"/>
              <a:t>nd</a:t>
            </a:r>
            <a:r>
              <a:rPr lang="en-GB" sz="1500" dirty="0"/>
              <a:t> smallest County  in Northern Ireland.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500" dirty="0"/>
              <a:t>It has an area of 714.7 sq. miles.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500" dirty="0"/>
              <a:t>Co. Fermanagh has a population of approx. 61 810 people.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500" dirty="0"/>
              <a:t>30% of Fermanagh is covered in lakes.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500" dirty="0"/>
              <a:t>Fermanagh’s nickname is the ‘Lakeland County’.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500" dirty="0"/>
              <a:t>It is the only County that does not touch the Lough Neagh.</a:t>
            </a:r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9170B3AD-7448-43F3-8905-90ACA7E26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87" y="1416768"/>
            <a:ext cx="5510771" cy="40244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3944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7951">
        <p159:morph option="byObject"/>
      </p:transition>
    </mc:Choice>
    <mc:Fallback>
      <p:transition spd="slow" advTm="79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0B8DCBA-FEED-46EF-A140-35B904015B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11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062849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656150"/>
            <a:ext cx="5590787" cy="14315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2326E6-93D7-496C-8B35-036F1B140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73940"/>
            <a:ext cx="4928291" cy="1035781"/>
          </a:xfrm>
        </p:spPr>
        <p:txBody>
          <a:bodyPr anchor="ctr">
            <a:normAutofit/>
          </a:bodyPr>
          <a:lstStyle/>
          <a:p>
            <a:r>
              <a:rPr lang="en-GB" sz="3600"/>
              <a:t>Co. Armagh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1048D-D14D-445D-BCA1-C9686BAFC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9" y="2524721"/>
            <a:ext cx="4991629" cy="3677123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Co. Armagh is the smallest County in Northern Ireland.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The size of Co. Armagh is 512 sq. miles.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The population is approx. 174 800 people.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Co. Armagh’s nickname is the ‘Orchard County’.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Its County town is Armagh.</a:t>
            </a:r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D5220DF8-D413-4B92-8159-C954196EBF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7" r="15659" b="2"/>
          <a:stretch/>
        </p:blipFill>
        <p:spPr>
          <a:xfrm>
            <a:off x="7090913" y="365759"/>
            <a:ext cx="4565417" cy="559344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92240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2148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5614">
        <p14:glitter pattern="hexagon"/>
      </p:transition>
    </mc:Choice>
    <mc:Fallback>
      <p:transition spd="slow" advTm="5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6C20283-73E0-40EC-8AD8-057F581F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28">
            <a:extLst>
              <a:ext uri="{FF2B5EF4-FFF2-40B4-BE49-F238E27FC236}">
                <a16:creationId xmlns:a16="http://schemas.microsoft.com/office/drawing/2014/main" id="{3FCC729B-E528-40C3-82D3-BA4375575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120" y="0"/>
            <a:ext cx="11218661" cy="6858000"/>
          </a:xfrm>
          <a:custGeom>
            <a:avLst/>
            <a:gdLst>
              <a:gd name="connsiteX0" fmla="*/ 0 w 11218661"/>
              <a:gd name="connsiteY0" fmla="*/ 0 h 6858000"/>
              <a:gd name="connsiteX1" fmla="*/ 8042507 w 11218661"/>
              <a:gd name="connsiteY1" fmla="*/ 0 h 6858000"/>
              <a:gd name="connsiteX2" fmla="*/ 11218661 w 11218661"/>
              <a:gd name="connsiteY2" fmla="*/ 6858000 h 6858000"/>
              <a:gd name="connsiteX3" fmla="*/ 0 w 1121866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18661" h="6858000">
                <a:moveTo>
                  <a:pt x="0" y="0"/>
                </a:moveTo>
                <a:lnTo>
                  <a:pt x="8042507" y="0"/>
                </a:lnTo>
                <a:lnTo>
                  <a:pt x="11218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 26">
            <a:extLst>
              <a:ext uri="{FF2B5EF4-FFF2-40B4-BE49-F238E27FC236}">
                <a16:creationId xmlns:a16="http://schemas.microsoft.com/office/drawing/2014/main" id="{58F1FB8D-1842-4A04-998D-6CF047AB2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420248" y="0"/>
            <a:ext cx="10771752" cy="6858000"/>
          </a:xfrm>
          <a:custGeom>
            <a:avLst/>
            <a:gdLst>
              <a:gd name="connsiteX0" fmla="*/ 0 w 10771752"/>
              <a:gd name="connsiteY0" fmla="*/ 0 h 6858000"/>
              <a:gd name="connsiteX1" fmla="*/ 7595598 w 10771752"/>
              <a:gd name="connsiteY1" fmla="*/ 0 h 6858000"/>
              <a:gd name="connsiteX2" fmla="*/ 10771752 w 10771752"/>
              <a:gd name="connsiteY2" fmla="*/ 6858000 h 6858000"/>
              <a:gd name="connsiteX3" fmla="*/ 0 w 1077175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71752" h="6858000">
                <a:moveTo>
                  <a:pt x="0" y="0"/>
                </a:moveTo>
                <a:lnTo>
                  <a:pt x="7595598" y="0"/>
                </a:lnTo>
                <a:lnTo>
                  <a:pt x="107717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ACB064-2CE1-49C2-9D9E-028503601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4039" y="365125"/>
            <a:ext cx="7164493" cy="1325563"/>
          </a:xfrm>
        </p:spPr>
        <p:txBody>
          <a:bodyPr>
            <a:normAutofit/>
          </a:bodyPr>
          <a:lstStyle/>
          <a:p>
            <a:r>
              <a:rPr lang="en-GB"/>
              <a:t>Co. Tyrone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29410-4324-4431-8304-D169E5178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7515" y="2022601"/>
            <a:ext cx="7161017" cy="415436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000" dirty="0"/>
              <a:t>Co. Tyrone is the biggest County in Northern Ireland.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/>
              <a:t>Its size is 1218 sq. miles.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/>
              <a:t>It has a population of approx. 178 000 people.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/>
              <a:t>Its nickname is the ‘Red Hand County’.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/>
              <a:t>Its County town is Omagh.</a:t>
            </a:r>
          </a:p>
        </p:txBody>
      </p:sp>
      <p:pic>
        <p:nvPicPr>
          <p:cNvPr id="7" name="Picture 6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BAEA6D95-8BE5-4EEE-8843-25673C3F6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01" y="2541864"/>
            <a:ext cx="3259362" cy="23992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99191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500" advTm="7083">
        <p:checker/>
      </p:transition>
    </mc:Choice>
    <mc:Fallback>
      <p:transition spd="slow" advTm="7083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6F0A0-8378-4799-BE38-9970C2F0E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277333" cy="1325563"/>
          </a:xfrm>
        </p:spPr>
        <p:txBody>
          <a:bodyPr>
            <a:normAutofit/>
          </a:bodyPr>
          <a:lstStyle/>
          <a:p>
            <a:r>
              <a:rPr lang="en-GB"/>
              <a:t>Co. Londonderry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35091-6311-4EC4-80FE-3B5624F332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5272888" cy="3181684"/>
          </a:xfrm>
        </p:spPr>
        <p:txBody>
          <a:bodyPr anchor="t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1800" dirty="0"/>
              <a:t>Co. Londonderry is the 4th largest County in Northern Ireland.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/>
              <a:t>County Londonderry has a total of 71 Towns/Villages.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/>
              <a:t>Co. Londonderry has an area of 801 sq. miles.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/>
              <a:t>It has a population of approx. 233 550 people.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/>
              <a:t>It is also known as Co. Derry.</a:t>
            </a:r>
          </a:p>
        </p:txBody>
      </p:sp>
      <p:sp>
        <p:nvSpPr>
          <p:cNvPr id="21" name="Freeform 49">
            <a:extLst>
              <a:ext uri="{FF2B5EF4-FFF2-40B4-BE49-F238E27FC236}">
                <a16:creationId xmlns:a16="http://schemas.microsoft.com/office/drawing/2014/main" id="{EF9B8DF2-C3F5-49A2-94D2-F7B65A0F1F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4" y="581159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11">
            <a:extLst>
              <a:ext uri="{FF2B5EF4-FFF2-40B4-BE49-F238E27FC236}">
                <a16:creationId xmlns:a16="http://schemas.microsoft.com/office/drawing/2014/main" id="{4330B6AC-E6AB-45E4-A303-C8DE90EB2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93318" y="760562"/>
            <a:ext cx="5298683" cy="6097438"/>
          </a:xfrm>
          <a:custGeom>
            <a:avLst/>
            <a:gdLst>
              <a:gd name="connsiteX0" fmla="*/ 3120528 w 5298683"/>
              <a:gd name="connsiteY0" fmla="*/ 0 h 6097438"/>
              <a:gd name="connsiteX1" fmla="*/ 5105473 w 5298683"/>
              <a:gd name="connsiteY1" fmla="*/ 712577 h 6097438"/>
              <a:gd name="connsiteX2" fmla="*/ 5298683 w 5298683"/>
              <a:gd name="connsiteY2" fmla="*/ 888178 h 6097438"/>
              <a:gd name="connsiteX3" fmla="*/ 5298683 w 5298683"/>
              <a:gd name="connsiteY3" fmla="*/ 5352876 h 6097438"/>
              <a:gd name="connsiteX4" fmla="*/ 5105473 w 5298683"/>
              <a:gd name="connsiteY4" fmla="*/ 5528477 h 6097438"/>
              <a:gd name="connsiteX5" fmla="*/ 4335177 w 5298683"/>
              <a:gd name="connsiteY5" fmla="*/ 5995828 h 6097438"/>
              <a:gd name="connsiteX6" fmla="*/ 4057556 w 5298683"/>
              <a:gd name="connsiteY6" fmla="*/ 6097438 h 6097438"/>
              <a:gd name="connsiteX7" fmla="*/ 2183499 w 5298683"/>
              <a:gd name="connsiteY7" fmla="*/ 6097438 h 6097438"/>
              <a:gd name="connsiteX8" fmla="*/ 1905878 w 5298683"/>
              <a:gd name="connsiteY8" fmla="*/ 5995828 h 6097438"/>
              <a:gd name="connsiteX9" fmla="*/ 0 w 5298683"/>
              <a:gd name="connsiteY9" fmla="*/ 3120527 h 6097438"/>
              <a:gd name="connsiteX10" fmla="*/ 3120528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1EEB32CF-E449-47B0-8404-A67A63D9A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2437716"/>
            <a:ext cx="3945463" cy="29841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5485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266">
        <p14:ferris dir="l"/>
      </p:transition>
    </mc:Choice>
    <mc:Fallback>
      <p:transition spd="slow" advTm="7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9F326-5B41-45AE-8490-B7E1DBC8D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>
            <a:normAutofit/>
          </a:bodyPr>
          <a:lstStyle/>
          <a:p>
            <a:r>
              <a:rPr lang="en-GB"/>
              <a:t>Co. Antrim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E85D2-C07E-4A98-B7BE-AC0959E6A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73288"/>
            <a:ext cx="3603171" cy="3639684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FFFFFF"/>
                </a:solidFill>
              </a:rPr>
              <a:t>Co. Antrim is the 2</a:t>
            </a:r>
            <a:r>
              <a:rPr lang="en-GB" sz="2000" baseline="30000" dirty="0">
                <a:solidFill>
                  <a:srgbClr val="FFFFFF"/>
                </a:solidFill>
              </a:rPr>
              <a:t>nd</a:t>
            </a:r>
            <a:r>
              <a:rPr lang="en-GB" sz="2000" dirty="0">
                <a:solidFill>
                  <a:srgbClr val="FFFFFF"/>
                </a:solidFill>
              </a:rPr>
              <a:t> largest County in Northern Ireland.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FFFFFF"/>
                </a:solidFill>
              </a:rPr>
              <a:t>The size of County Antrim is 1 176 sq. miles.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FFFFFF"/>
                </a:solidFill>
              </a:rPr>
              <a:t>The population is approx. 618 100 people.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FFFFFF"/>
                </a:solidFill>
              </a:rPr>
              <a:t>It is home to the Mountains  known as ‘The Glens of Antrim’.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srgbClr val="FFFFFF"/>
                </a:solidFill>
              </a:rPr>
              <a:t>County Antrim’s nickname is ‘The Glens County’.</a:t>
            </a:r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77C6A359-7D3A-4ADF-8240-9C8A16DD7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088" y="2283401"/>
            <a:ext cx="5170711" cy="3783447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804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7658">
        <p14:warp dir="in"/>
      </p:transition>
    </mc:Choice>
    <mc:Fallback>
      <p:transition spd="slow" advTm="76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137817A-6E43-41BF-8F21-9349BDFD27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6EB78EB-A2E8-4932-AE5B-B1CDD2449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478"/>
          </a:xfrm>
          <a:prstGeom prst="rect">
            <a:avLst/>
          </a:prstGeom>
          <a:solidFill>
            <a:srgbClr val="40404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9165BCC-1E0E-4BBB-80EC-7D632E894E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78"/>
            <a:ext cx="8719566" cy="6858956"/>
          </a:xfrm>
          <a:custGeom>
            <a:avLst/>
            <a:gdLst>
              <a:gd name="connsiteX0" fmla="*/ 941070 w 8719566"/>
              <a:gd name="connsiteY0" fmla="*/ 0 h 6858956"/>
              <a:gd name="connsiteX1" fmla="*/ 4471386 w 8719566"/>
              <a:gd name="connsiteY1" fmla="*/ 0 h 6858956"/>
              <a:gd name="connsiteX2" fmla="*/ 5537614 w 8719566"/>
              <a:gd name="connsiteY2" fmla="*/ 0 h 6858956"/>
              <a:gd name="connsiteX3" fmla="*/ 5543191 w 8719566"/>
              <a:gd name="connsiteY3" fmla="*/ 0 h 6858956"/>
              <a:gd name="connsiteX4" fmla="*/ 8719566 w 8719566"/>
              <a:gd name="connsiteY4" fmla="*/ 6858478 h 6858956"/>
              <a:gd name="connsiteX5" fmla="*/ 7778275 w 8719566"/>
              <a:gd name="connsiteY5" fmla="*/ 6858478 h 6858956"/>
              <a:gd name="connsiteX6" fmla="*/ 7778496 w 8719566"/>
              <a:gd name="connsiteY6" fmla="*/ 6858956 h 6858956"/>
              <a:gd name="connsiteX7" fmla="*/ 353941 w 8719566"/>
              <a:gd name="connsiteY7" fmla="*/ 6858956 h 6858956"/>
              <a:gd name="connsiteX8" fmla="*/ 354201 w 8719566"/>
              <a:gd name="connsiteY8" fmla="*/ 6858394 h 6858956"/>
              <a:gd name="connsiteX9" fmla="*/ 0 w 8719566"/>
              <a:gd name="connsiteY9" fmla="*/ 6858394 h 6858956"/>
              <a:gd name="connsiteX10" fmla="*/ 0 w 8719566"/>
              <a:gd name="connsiteY10" fmla="*/ 478 h 6858956"/>
              <a:gd name="connsiteX11" fmla="*/ 941070 w 8719566"/>
              <a:gd name="connsiteY11" fmla="*/ 478 h 6858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19566" h="6858956">
                <a:moveTo>
                  <a:pt x="941070" y="0"/>
                </a:moveTo>
                <a:lnTo>
                  <a:pt x="4471386" y="0"/>
                </a:lnTo>
                <a:lnTo>
                  <a:pt x="5537614" y="0"/>
                </a:lnTo>
                <a:lnTo>
                  <a:pt x="5543191" y="0"/>
                </a:lnTo>
                <a:lnTo>
                  <a:pt x="8719566" y="6858478"/>
                </a:lnTo>
                <a:lnTo>
                  <a:pt x="7778275" y="6858478"/>
                </a:lnTo>
                <a:lnTo>
                  <a:pt x="7778496" y="6858956"/>
                </a:lnTo>
                <a:lnTo>
                  <a:pt x="353941" y="6858956"/>
                </a:lnTo>
                <a:lnTo>
                  <a:pt x="354201" y="6858394"/>
                </a:lnTo>
                <a:lnTo>
                  <a:pt x="0" y="6858394"/>
                </a:lnTo>
                <a:lnTo>
                  <a:pt x="0" y="478"/>
                </a:lnTo>
                <a:lnTo>
                  <a:pt x="941070" y="4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E666307-0E6C-46AF-A4C1-BD5DFC103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29392"/>
            <a:ext cx="8391456" cy="6528608"/>
          </a:xfrm>
          <a:custGeom>
            <a:avLst/>
            <a:gdLst>
              <a:gd name="connsiteX0" fmla="*/ 0 w 8391456"/>
              <a:gd name="connsiteY0" fmla="*/ 0 h 6528608"/>
              <a:gd name="connsiteX1" fmla="*/ 941070 w 8391456"/>
              <a:gd name="connsiteY1" fmla="*/ 0 h 6528608"/>
              <a:gd name="connsiteX2" fmla="*/ 2906170 w 8391456"/>
              <a:gd name="connsiteY2" fmla="*/ 0 h 6528608"/>
              <a:gd name="connsiteX3" fmla="*/ 3847240 w 8391456"/>
              <a:gd name="connsiteY3" fmla="*/ 0 h 6528608"/>
              <a:gd name="connsiteX4" fmla="*/ 3940000 w 8391456"/>
              <a:gd name="connsiteY4" fmla="*/ 0 h 6528608"/>
              <a:gd name="connsiteX5" fmla="*/ 4411669 w 8391456"/>
              <a:gd name="connsiteY5" fmla="*/ 0 h 6528608"/>
              <a:gd name="connsiteX6" fmla="*/ 4881070 w 8391456"/>
              <a:gd name="connsiteY6" fmla="*/ 0 h 6528608"/>
              <a:gd name="connsiteX7" fmla="*/ 5352739 w 8391456"/>
              <a:gd name="connsiteY7" fmla="*/ 0 h 6528608"/>
              <a:gd name="connsiteX8" fmla="*/ 8391456 w 8391456"/>
              <a:gd name="connsiteY8" fmla="*/ 6528607 h 6528608"/>
              <a:gd name="connsiteX9" fmla="*/ 8056939 w 8391456"/>
              <a:gd name="connsiteY9" fmla="*/ 6528607 h 6528608"/>
              <a:gd name="connsiteX10" fmla="*/ 8056939 w 8391456"/>
              <a:gd name="connsiteY10" fmla="*/ 6528608 h 6528608"/>
              <a:gd name="connsiteX11" fmla="*/ 7115869 w 8391456"/>
              <a:gd name="connsiteY11" fmla="*/ 6528608 h 6528608"/>
              <a:gd name="connsiteX12" fmla="*/ 1516577 w 8391456"/>
              <a:gd name="connsiteY12" fmla="*/ 6528608 h 6528608"/>
              <a:gd name="connsiteX13" fmla="*/ 575507 w 8391456"/>
              <a:gd name="connsiteY13" fmla="*/ 6528608 h 6528608"/>
              <a:gd name="connsiteX14" fmla="*/ 575737 w 8391456"/>
              <a:gd name="connsiteY14" fmla="*/ 6528115 h 6528608"/>
              <a:gd name="connsiteX15" fmla="*/ 0 w 8391456"/>
              <a:gd name="connsiteY15" fmla="*/ 6528115 h 6528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391456" h="6528608">
                <a:moveTo>
                  <a:pt x="0" y="0"/>
                </a:moveTo>
                <a:lnTo>
                  <a:pt x="941070" y="0"/>
                </a:lnTo>
                <a:lnTo>
                  <a:pt x="2906170" y="0"/>
                </a:lnTo>
                <a:lnTo>
                  <a:pt x="3847240" y="0"/>
                </a:lnTo>
                <a:lnTo>
                  <a:pt x="3940000" y="0"/>
                </a:lnTo>
                <a:lnTo>
                  <a:pt x="4411669" y="0"/>
                </a:lnTo>
                <a:lnTo>
                  <a:pt x="4881070" y="0"/>
                </a:lnTo>
                <a:lnTo>
                  <a:pt x="5352739" y="0"/>
                </a:lnTo>
                <a:lnTo>
                  <a:pt x="8391456" y="6528607"/>
                </a:lnTo>
                <a:lnTo>
                  <a:pt x="8056939" y="6528607"/>
                </a:lnTo>
                <a:lnTo>
                  <a:pt x="8056939" y="6528608"/>
                </a:lnTo>
                <a:lnTo>
                  <a:pt x="7115869" y="6528608"/>
                </a:lnTo>
                <a:lnTo>
                  <a:pt x="1516577" y="6528608"/>
                </a:lnTo>
                <a:lnTo>
                  <a:pt x="575507" y="6528608"/>
                </a:lnTo>
                <a:lnTo>
                  <a:pt x="575737" y="6528115"/>
                </a:lnTo>
                <a:lnTo>
                  <a:pt x="0" y="6528115"/>
                </a:lnTo>
                <a:close/>
              </a:path>
            </a:pathLst>
          </a:custGeom>
          <a:solidFill>
            <a:srgbClr val="4E674B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DC9CF60B-33B1-406C-8706-EA1E068BC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5258"/>
            <a:ext cx="8139513" cy="6322742"/>
          </a:xfrm>
          <a:custGeom>
            <a:avLst/>
            <a:gdLst>
              <a:gd name="connsiteX0" fmla="*/ 0 w 8139513"/>
              <a:gd name="connsiteY0" fmla="*/ 0 h 6322742"/>
              <a:gd name="connsiteX1" fmla="*/ 941070 w 8139513"/>
              <a:gd name="connsiteY1" fmla="*/ 0 h 6322742"/>
              <a:gd name="connsiteX2" fmla="*/ 2797519 w 8139513"/>
              <a:gd name="connsiteY2" fmla="*/ 0 h 6322742"/>
              <a:gd name="connsiteX3" fmla="*/ 3738589 w 8139513"/>
              <a:gd name="connsiteY3" fmla="*/ 0 h 6322742"/>
              <a:gd name="connsiteX4" fmla="*/ 3798749 w 8139513"/>
              <a:gd name="connsiteY4" fmla="*/ 0 h 6322742"/>
              <a:gd name="connsiteX5" fmla="*/ 4255545 w 8139513"/>
              <a:gd name="connsiteY5" fmla="*/ 0 h 6322742"/>
              <a:gd name="connsiteX6" fmla="*/ 4739819 w 8139513"/>
              <a:gd name="connsiteY6" fmla="*/ 0 h 6322742"/>
              <a:gd name="connsiteX7" fmla="*/ 5196615 w 8139513"/>
              <a:gd name="connsiteY7" fmla="*/ 0 h 6322742"/>
              <a:gd name="connsiteX8" fmla="*/ 8139513 w 8139513"/>
              <a:gd name="connsiteY8" fmla="*/ 6322741 h 6322742"/>
              <a:gd name="connsiteX9" fmla="*/ 7815544 w 8139513"/>
              <a:gd name="connsiteY9" fmla="*/ 6322741 h 6322742"/>
              <a:gd name="connsiteX10" fmla="*/ 7815544 w 8139513"/>
              <a:gd name="connsiteY10" fmla="*/ 6322742 h 6322742"/>
              <a:gd name="connsiteX11" fmla="*/ 6874474 w 8139513"/>
              <a:gd name="connsiteY11" fmla="*/ 6322742 h 6322742"/>
              <a:gd name="connsiteX12" fmla="*/ 1481419 w 8139513"/>
              <a:gd name="connsiteY12" fmla="*/ 6322742 h 6322742"/>
              <a:gd name="connsiteX13" fmla="*/ 540349 w 8139513"/>
              <a:gd name="connsiteY13" fmla="*/ 6322742 h 6322742"/>
              <a:gd name="connsiteX14" fmla="*/ 540571 w 8139513"/>
              <a:gd name="connsiteY14" fmla="*/ 6322264 h 6322742"/>
              <a:gd name="connsiteX15" fmla="*/ 0 w 8139513"/>
              <a:gd name="connsiteY15" fmla="*/ 6322264 h 6322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139513" h="6322742">
                <a:moveTo>
                  <a:pt x="0" y="0"/>
                </a:moveTo>
                <a:lnTo>
                  <a:pt x="941070" y="0"/>
                </a:lnTo>
                <a:lnTo>
                  <a:pt x="2797519" y="0"/>
                </a:lnTo>
                <a:lnTo>
                  <a:pt x="3738589" y="0"/>
                </a:lnTo>
                <a:lnTo>
                  <a:pt x="3798749" y="0"/>
                </a:lnTo>
                <a:lnTo>
                  <a:pt x="4255545" y="0"/>
                </a:lnTo>
                <a:lnTo>
                  <a:pt x="4739819" y="0"/>
                </a:lnTo>
                <a:lnTo>
                  <a:pt x="5196615" y="0"/>
                </a:lnTo>
                <a:lnTo>
                  <a:pt x="8139513" y="6322741"/>
                </a:lnTo>
                <a:lnTo>
                  <a:pt x="7815544" y="6322741"/>
                </a:lnTo>
                <a:lnTo>
                  <a:pt x="7815544" y="6322742"/>
                </a:lnTo>
                <a:lnTo>
                  <a:pt x="6874474" y="6322742"/>
                </a:lnTo>
                <a:lnTo>
                  <a:pt x="1481419" y="6322742"/>
                </a:lnTo>
                <a:lnTo>
                  <a:pt x="540349" y="6322742"/>
                </a:lnTo>
                <a:lnTo>
                  <a:pt x="540571" y="6322264"/>
                </a:lnTo>
                <a:lnTo>
                  <a:pt x="0" y="6322264"/>
                </a:lnTo>
                <a:close/>
              </a:path>
            </a:pathLst>
          </a:custGeom>
          <a:solidFill>
            <a:srgbClr val="4E6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191EB8-C4B9-4110-A792-EB8898F24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4582868" cy="12527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Co. 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9D0CE-F28F-4DEE-9139-902A9FAFA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42032"/>
            <a:ext cx="5346940" cy="3538728"/>
          </a:xfrm>
        </p:spPr>
        <p:txBody>
          <a:bodyPr anchor="t"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Co. Down is the 3</a:t>
            </a:r>
            <a:r>
              <a:rPr lang="en-GB" sz="2000" baseline="30000" dirty="0">
                <a:solidFill>
                  <a:srgbClr val="FFFFFE"/>
                </a:solidFill>
              </a:rPr>
              <a:t>rd</a:t>
            </a:r>
            <a:r>
              <a:rPr lang="en-GB" sz="2000" dirty="0">
                <a:solidFill>
                  <a:srgbClr val="FFFFFE"/>
                </a:solidFill>
              </a:rPr>
              <a:t> largest County in Northern Ireland.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The size of Co. Down is 2466 sq. miles.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The population is approx.  531 665 people.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The Mourne Mountains are famous in Co. Down.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Its nickname is the ‘Mournes County’.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Known for the Comber Potato grown around Strangford Lough in Co. Down.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rgbClr val="FFFFFE"/>
                </a:solidFill>
              </a:rPr>
              <a:t>Its County town is Downpatrick.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000" dirty="0">
              <a:solidFill>
                <a:srgbClr val="FFFFFE"/>
              </a:solidFill>
            </a:endParaRPr>
          </a:p>
        </p:txBody>
      </p:sp>
      <p:pic>
        <p:nvPicPr>
          <p:cNvPr id="5" name="Picture 4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762192B3-DB18-47E0-BF9B-2F2643F8B0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533" y="1146156"/>
            <a:ext cx="3966394" cy="29784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4976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866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F9B80-A016-484A-828A-0ED51CB02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3600" y="1396289"/>
            <a:ext cx="5006336" cy="1325563"/>
          </a:xfrm>
        </p:spPr>
        <p:txBody>
          <a:bodyPr>
            <a:normAutofit/>
          </a:bodyPr>
          <a:lstStyle/>
          <a:p>
            <a:r>
              <a:rPr lang="en-GB" dirty="0"/>
              <a:t>Lough Neagh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32633B-2D3F-437B-84B0-6D62A8A657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94" y="1199769"/>
            <a:ext cx="4105275" cy="304416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B6A56-9820-4E9F-974F-C6A77C617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8044" y="2871982"/>
            <a:ext cx="5006336" cy="3181684"/>
          </a:xfrm>
        </p:spPr>
        <p:txBody>
          <a:bodyPr anchor="t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Lough Neagh is a large freshwater Lake in Northern Ireland.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It has a surface area of 151 sq. miles.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It is the largest lake in the UK.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The Lough Neagh touches every County apart from Co. Fermanagh.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It supplies 40% of Northern Ireland’s water.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932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8843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9467D-F70D-4F8B-B522-6A87189AA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4" y="525439"/>
            <a:ext cx="3336545" cy="1345306"/>
          </a:xfrm>
        </p:spPr>
        <p:txBody>
          <a:bodyPr>
            <a:normAutofit/>
          </a:bodyPr>
          <a:lstStyle/>
          <a:p>
            <a:r>
              <a:rPr lang="en-GB" sz="3600"/>
              <a:t>Tourist Attractions</a:t>
            </a:r>
          </a:p>
        </p:txBody>
      </p:sp>
      <p:pic>
        <p:nvPicPr>
          <p:cNvPr id="12" name="Picture 11" descr="A view of a building&#10;&#10;Description automatically generated">
            <a:extLst>
              <a:ext uri="{FF2B5EF4-FFF2-40B4-BE49-F238E27FC236}">
                <a16:creationId xmlns:a16="http://schemas.microsoft.com/office/drawing/2014/main" id="{0F8AF578-5AFB-4325-B14E-C5ECA0B8CF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2" r="20659" b="1"/>
          <a:stretch/>
        </p:blipFill>
        <p:spPr>
          <a:xfrm>
            <a:off x="-3717" y="-1"/>
            <a:ext cx="4613982" cy="4515954"/>
          </a:xfrm>
          <a:prstGeom prst="rect">
            <a:avLst/>
          </a:prstGeom>
        </p:spPr>
      </p:pic>
      <p:pic>
        <p:nvPicPr>
          <p:cNvPr id="8" name="Picture 7" descr="A large white building with a grassy field&#10;&#10;Description automatically generated">
            <a:extLst>
              <a:ext uri="{FF2B5EF4-FFF2-40B4-BE49-F238E27FC236}">
                <a16:creationId xmlns:a16="http://schemas.microsoft.com/office/drawing/2014/main" id="{5BC37BE3-A791-4F57-9B50-674AA98872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9" r="4096" b="-2"/>
          <a:stretch/>
        </p:blipFill>
        <p:spPr>
          <a:xfrm>
            <a:off x="4705442" y="-1"/>
            <a:ext cx="2829214" cy="2183054"/>
          </a:xfrm>
          <a:prstGeom prst="rect">
            <a:avLst/>
          </a:prstGeom>
        </p:spPr>
      </p:pic>
      <p:pic>
        <p:nvPicPr>
          <p:cNvPr id="14" name="Picture 13" descr="A picture containing outdoor, rock, water, beach&#10;&#10;Description automatically generated">
            <a:extLst>
              <a:ext uri="{FF2B5EF4-FFF2-40B4-BE49-F238E27FC236}">
                <a16:creationId xmlns:a16="http://schemas.microsoft.com/office/drawing/2014/main" id="{C2AB24E0-312D-4B4F-8B0F-39976D718A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5" r="3" b="3"/>
          <a:stretch/>
        </p:blipFill>
        <p:spPr>
          <a:xfrm>
            <a:off x="4705442" y="2274491"/>
            <a:ext cx="2825496" cy="2241463"/>
          </a:xfrm>
          <a:prstGeom prst="rect">
            <a:avLst/>
          </a:prstGeom>
        </p:spPr>
      </p:pic>
      <p:pic>
        <p:nvPicPr>
          <p:cNvPr id="6" name="Picture 5" descr="A house next to a body of water&#10;&#10;Description automatically generated">
            <a:extLst>
              <a:ext uri="{FF2B5EF4-FFF2-40B4-BE49-F238E27FC236}">
                <a16:creationId xmlns:a16="http://schemas.microsoft.com/office/drawing/2014/main" id="{4B2509E5-929C-4C56-8173-5184F0F489C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" r="11957" b="4"/>
          <a:stretch/>
        </p:blipFill>
        <p:spPr>
          <a:xfrm>
            <a:off x="-3717" y="4616536"/>
            <a:ext cx="2829212" cy="2241464"/>
          </a:xfrm>
          <a:prstGeom prst="rect">
            <a:avLst/>
          </a:prstGeom>
        </p:spPr>
      </p:pic>
      <p:pic>
        <p:nvPicPr>
          <p:cNvPr id="10" name="Picture 9" descr="A castle on top of a lush green field&#10;&#10;Description automatically generated">
            <a:extLst>
              <a:ext uri="{FF2B5EF4-FFF2-40B4-BE49-F238E27FC236}">
                <a16:creationId xmlns:a16="http://schemas.microsoft.com/office/drawing/2014/main" id="{0B1900D4-2612-43AC-861D-0E6397C6427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17" r="1" b="13347"/>
          <a:stretch/>
        </p:blipFill>
        <p:spPr>
          <a:xfrm>
            <a:off x="2913221" y="4607393"/>
            <a:ext cx="4614002" cy="225060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CC6B6-34A5-44F4-AB2B-A4D5BA3D44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7254" y="1870746"/>
            <a:ext cx="3879182" cy="4733254"/>
          </a:xfrm>
        </p:spPr>
        <p:txBody>
          <a:bodyPr>
            <a:normAutofit lnSpcReduction="10000"/>
          </a:bodyPr>
          <a:lstStyle/>
          <a:p>
            <a:r>
              <a:rPr lang="en-GB" sz="1050" dirty="0"/>
              <a:t>Carrick-a-Rede Rope Bridge</a:t>
            </a:r>
          </a:p>
          <a:p>
            <a:r>
              <a:rPr lang="en-GB" sz="1050" dirty="0"/>
              <a:t>Giants Causeway</a:t>
            </a:r>
          </a:p>
          <a:p>
            <a:r>
              <a:rPr lang="en-GB" sz="1050" dirty="0"/>
              <a:t>The Dark Hedges</a:t>
            </a:r>
          </a:p>
          <a:p>
            <a:r>
              <a:rPr lang="en-GB" sz="1050" dirty="0" err="1"/>
              <a:t>Lissan</a:t>
            </a:r>
            <a:r>
              <a:rPr lang="en-GB" sz="1050" dirty="0"/>
              <a:t> House</a:t>
            </a:r>
          </a:p>
          <a:p>
            <a:r>
              <a:rPr lang="en-GB" sz="1050" dirty="0"/>
              <a:t>Botanic Gardens</a:t>
            </a:r>
          </a:p>
          <a:p>
            <a:r>
              <a:rPr lang="en-GB" sz="1050" dirty="0"/>
              <a:t>Hillsborough Castle</a:t>
            </a:r>
          </a:p>
          <a:p>
            <a:r>
              <a:rPr lang="en-GB" sz="1050" dirty="0"/>
              <a:t>Stormont Buildings</a:t>
            </a:r>
          </a:p>
          <a:p>
            <a:r>
              <a:rPr lang="en-GB" sz="1050" dirty="0"/>
              <a:t>Grand Opera House</a:t>
            </a:r>
          </a:p>
          <a:p>
            <a:r>
              <a:rPr lang="en-GB" sz="1050" dirty="0"/>
              <a:t>HM Prison Crumlin Road</a:t>
            </a:r>
          </a:p>
          <a:p>
            <a:r>
              <a:rPr lang="en-GB" sz="1050" dirty="0"/>
              <a:t>St Georges Market</a:t>
            </a:r>
          </a:p>
          <a:p>
            <a:r>
              <a:rPr lang="en-GB" sz="1050" dirty="0"/>
              <a:t>Bushmills Distillery</a:t>
            </a:r>
          </a:p>
          <a:p>
            <a:r>
              <a:rPr lang="en-GB" sz="1050" dirty="0"/>
              <a:t>Ulster American Folk Park</a:t>
            </a:r>
          </a:p>
          <a:p>
            <a:r>
              <a:rPr lang="en-GB" sz="1050" dirty="0"/>
              <a:t>Ulster Folk &amp; Transport Museum</a:t>
            </a:r>
          </a:p>
          <a:p>
            <a:r>
              <a:rPr lang="en-GB" sz="1050" dirty="0"/>
              <a:t>Ulster Museum</a:t>
            </a:r>
          </a:p>
          <a:p>
            <a:r>
              <a:rPr lang="en-GB" sz="1050" dirty="0"/>
              <a:t>Castle Ward</a:t>
            </a:r>
          </a:p>
          <a:p>
            <a:r>
              <a:rPr lang="en-GB" sz="1050" dirty="0"/>
              <a:t>Mount Stewart House</a:t>
            </a:r>
          </a:p>
          <a:p>
            <a:r>
              <a:rPr lang="en-GB" sz="1050" dirty="0"/>
              <a:t>Titanic Belfast</a:t>
            </a:r>
          </a:p>
          <a:p>
            <a:r>
              <a:rPr lang="en-GB" sz="1050" dirty="0"/>
              <a:t>Florence Court</a:t>
            </a:r>
          </a:p>
          <a:p>
            <a:endParaRPr lang="en-GB" sz="700" dirty="0"/>
          </a:p>
          <a:p>
            <a:endParaRPr lang="en-GB" sz="700" dirty="0"/>
          </a:p>
          <a:p>
            <a:endParaRPr lang="en-GB" sz="7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766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3129">
        <p15:prstTrans prst="crush"/>
      </p:transition>
    </mc:Choice>
    <mc:Fallback>
      <p:transition spd="slow" advTm="131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3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2B91DB-3C0C-4EBB-A273-AE3628949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452" y="1610024"/>
            <a:ext cx="3058621" cy="1457002"/>
          </a:xfrm>
        </p:spPr>
        <p:txBody>
          <a:bodyPr anchor="b">
            <a:normAutofit/>
          </a:bodyPr>
          <a:lstStyle/>
          <a:p>
            <a:r>
              <a:rPr lang="en-GB" sz="4000" dirty="0"/>
              <a:t>NI Food &amp; Drink</a:t>
            </a:r>
          </a:p>
        </p:txBody>
      </p:sp>
      <p:grpSp>
        <p:nvGrpSpPr>
          <p:cNvPr id="21" name="Group 15">
            <a:extLst>
              <a:ext uri="{FF2B5EF4-FFF2-40B4-BE49-F238E27FC236}">
                <a16:creationId xmlns:a16="http://schemas.microsoft.com/office/drawing/2014/main" id="{770AE191-D2EA-45C9-A44D-830C188F7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2021" y="518649"/>
            <a:ext cx="1128382" cy="847206"/>
            <a:chOff x="8183879" y="1000124"/>
            <a:chExt cx="1562267" cy="1172973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23A0E4C1-B7A6-4637-AC51-4A5AE3841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id="{F4E8C039-CC58-44F3-8A7B-E0A934C1D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B89F0-9E89-4882-85F9-456AC64CE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450" y="3067026"/>
            <a:ext cx="3058623" cy="3272324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dirty="0"/>
              <a:t>Foods and Drinks served in Northern Ireland include: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Irish stew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Ulster Fry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Scones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Soda </a:t>
            </a:r>
            <a:r>
              <a:rPr lang="en-GB" sz="2000" dirty="0" err="1"/>
              <a:t>Farl</a:t>
            </a:r>
            <a:r>
              <a:rPr lang="en-GB" sz="2000" dirty="0"/>
              <a:t>, Potato Bread &amp; Wheaten Bread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Champ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Fifteens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/>
              <a:t>Irish Whiskey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000" dirty="0"/>
          </a:p>
        </p:txBody>
      </p:sp>
      <p:pic>
        <p:nvPicPr>
          <p:cNvPr id="7" name="Picture 6" descr="A plate of food&#10;&#10;Description automatically generated">
            <a:extLst>
              <a:ext uri="{FF2B5EF4-FFF2-40B4-BE49-F238E27FC236}">
                <a16:creationId xmlns:a16="http://schemas.microsoft.com/office/drawing/2014/main" id="{FA16F513-C99A-4070-AD3C-C49B38D733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3" r="4282" b="-1"/>
          <a:stretch/>
        </p:blipFill>
        <p:spPr>
          <a:xfrm>
            <a:off x="4636963" y="1"/>
            <a:ext cx="3731799" cy="3383280"/>
          </a:xfrm>
          <a:prstGeom prst="rect">
            <a:avLst/>
          </a:prstGeom>
        </p:spPr>
      </p:pic>
      <p:pic>
        <p:nvPicPr>
          <p:cNvPr id="5" name="Picture 4" descr="A piece of cake on a plate&#10;&#10;Description automatically generated">
            <a:extLst>
              <a:ext uri="{FF2B5EF4-FFF2-40B4-BE49-F238E27FC236}">
                <a16:creationId xmlns:a16="http://schemas.microsoft.com/office/drawing/2014/main" id="{174F183C-095F-4565-B96D-94D7C92A2D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318"/>
          <a:stretch/>
        </p:blipFill>
        <p:spPr>
          <a:xfrm>
            <a:off x="8460201" y="10"/>
            <a:ext cx="3731799" cy="3383270"/>
          </a:xfrm>
          <a:prstGeom prst="rect">
            <a:avLst/>
          </a:prstGeom>
        </p:spPr>
      </p:pic>
      <p:pic>
        <p:nvPicPr>
          <p:cNvPr id="6" name="Picture 5" descr="A bowl of food on a plate&#10;&#10;Description automatically generated">
            <a:extLst>
              <a:ext uri="{FF2B5EF4-FFF2-40B4-BE49-F238E27FC236}">
                <a16:creationId xmlns:a16="http://schemas.microsoft.com/office/drawing/2014/main" id="{9BCE7063-F7ED-4322-80D5-E21BB71CA4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963" y="3607265"/>
            <a:ext cx="3731798" cy="2273417"/>
          </a:xfrm>
          <a:prstGeom prst="rect">
            <a:avLst/>
          </a:prstGeom>
        </p:spPr>
      </p:pic>
      <p:pic>
        <p:nvPicPr>
          <p:cNvPr id="10" name="Picture 9" descr="A close up of a beverage&#10;&#10;Description automatically generated">
            <a:extLst>
              <a:ext uri="{FF2B5EF4-FFF2-40B4-BE49-F238E27FC236}">
                <a16:creationId xmlns:a16="http://schemas.microsoft.com/office/drawing/2014/main" id="{4000EEF9-69F8-4C1F-BF15-3FB557F152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201" y="3607265"/>
            <a:ext cx="3731799" cy="22734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2258409"/>
      </p:ext>
    </p:extLst>
  </p:cSld>
  <p:clrMapOvr>
    <a:masterClrMapping/>
  </p:clrMapOvr>
  <p:transition spd="slow" advTm="1004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78E0A-55FB-4A7B-B5C8-C88CBE7EB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712824" cy="1325563"/>
          </a:xfrm>
        </p:spPr>
        <p:txBody>
          <a:bodyPr>
            <a:normAutofit/>
          </a:bodyPr>
          <a:lstStyle/>
          <a:p>
            <a:r>
              <a:rPr lang="en-GB"/>
              <a:t>Mountains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209D8-23E5-49A0-AC9F-51DA1BAD3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800" dirty="0"/>
              <a:t> Mountain Ranges in Northern Ireland include: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The Mourne Mountains – which include </a:t>
            </a:r>
            <a:r>
              <a:rPr lang="en-GB" sz="1800" dirty="0" err="1"/>
              <a:t>Slieve</a:t>
            </a:r>
            <a:r>
              <a:rPr lang="en-GB" sz="1800" dirty="0"/>
              <a:t> </a:t>
            </a:r>
            <a:r>
              <a:rPr lang="en-GB" sz="1800" dirty="0" err="1"/>
              <a:t>Donard</a:t>
            </a:r>
            <a:r>
              <a:rPr lang="en-GB" sz="1800" dirty="0"/>
              <a:t>, </a:t>
            </a:r>
            <a:r>
              <a:rPr lang="en-GB" sz="1800" dirty="0" err="1"/>
              <a:t>Slieve</a:t>
            </a:r>
            <a:r>
              <a:rPr lang="en-GB" sz="1800" dirty="0"/>
              <a:t> </a:t>
            </a:r>
            <a:r>
              <a:rPr lang="en-GB" sz="1800" dirty="0" err="1"/>
              <a:t>Commedagh</a:t>
            </a:r>
            <a:r>
              <a:rPr lang="en-GB" sz="1800" dirty="0"/>
              <a:t> and </a:t>
            </a:r>
            <a:r>
              <a:rPr lang="en-GB" sz="1800" dirty="0" err="1"/>
              <a:t>Slieve</a:t>
            </a:r>
            <a:r>
              <a:rPr lang="en-GB" sz="1800" dirty="0"/>
              <a:t> </a:t>
            </a:r>
            <a:r>
              <a:rPr lang="en-GB" sz="1800" dirty="0" err="1"/>
              <a:t>Binnian</a:t>
            </a:r>
            <a:r>
              <a:rPr lang="en-GB" sz="18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The Glens of Antrim - which include </a:t>
            </a:r>
            <a:r>
              <a:rPr lang="en-GB" sz="1800" dirty="0" err="1"/>
              <a:t>Slemish</a:t>
            </a:r>
            <a:r>
              <a:rPr lang="en-GB" sz="1800" dirty="0"/>
              <a:t> Mountain and </a:t>
            </a:r>
            <a:r>
              <a:rPr lang="en-GB" sz="1800" dirty="0" err="1"/>
              <a:t>Tievebulliagh</a:t>
            </a:r>
            <a:r>
              <a:rPr lang="en-GB" sz="18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800" dirty="0"/>
              <a:t>The Sperrin Mountains – which include </a:t>
            </a:r>
            <a:r>
              <a:rPr lang="en-GB" sz="1800" dirty="0" err="1"/>
              <a:t>Sawel</a:t>
            </a:r>
            <a:r>
              <a:rPr lang="en-GB" sz="1800" dirty="0"/>
              <a:t> Mountain and </a:t>
            </a:r>
            <a:r>
              <a:rPr lang="en-GB" sz="1800" dirty="0" err="1"/>
              <a:t>Benbradagh</a:t>
            </a:r>
            <a:r>
              <a:rPr lang="en-GB" sz="18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4761" y="2650637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6859" y="0"/>
            <a:ext cx="4198060" cy="365020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picture containing grass, mountain, outdoor, nature&#10;&#10;Description automatically generated">
            <a:extLst>
              <a:ext uri="{FF2B5EF4-FFF2-40B4-BE49-F238E27FC236}">
                <a16:creationId xmlns:a16="http://schemas.microsoft.com/office/drawing/2014/main" id="{F99D59DF-BB38-4F6A-BC4C-5E2544ADAF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4" r="12633" b="1"/>
          <a:stretch/>
        </p:blipFill>
        <p:spPr>
          <a:xfrm>
            <a:off x="5969353" y="2815228"/>
            <a:ext cx="2788920" cy="278892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7" name="Picture 6" descr="A close up of a lush green hillside&#10;&#10;Description automatically generated">
            <a:extLst>
              <a:ext uri="{FF2B5EF4-FFF2-40B4-BE49-F238E27FC236}">
                <a16:creationId xmlns:a16="http://schemas.microsoft.com/office/drawing/2014/main" id="{01DCE478-6D17-4777-B58D-1CC47157CF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5" r="6599" b="1"/>
          <a:stretch/>
        </p:blipFill>
        <p:spPr>
          <a:xfrm>
            <a:off x="8160603" y="2"/>
            <a:ext cx="4034316" cy="3486455"/>
          </a:xfrm>
          <a:custGeom>
            <a:avLst/>
            <a:gdLst/>
            <a:ahLst/>
            <a:cxnLst/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</p:spPr>
      </p:pic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2B7592FE-10D1-4664-B623-353F47C8D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8132" y="4032250"/>
            <a:ext cx="3303868" cy="2825750"/>
          </a:xfrm>
          <a:custGeom>
            <a:avLst/>
            <a:gdLst>
              <a:gd name="connsiteX0" fmla="*/ 1888600 w 3303868"/>
              <a:gd name="connsiteY0" fmla="*/ 0 h 2825750"/>
              <a:gd name="connsiteX1" fmla="*/ 3224042 w 3303868"/>
              <a:gd name="connsiteY1" fmla="*/ 553158 h 2825750"/>
              <a:gd name="connsiteX2" fmla="*/ 3303868 w 3303868"/>
              <a:gd name="connsiteY2" fmla="*/ 640989 h 2825750"/>
              <a:gd name="connsiteX3" fmla="*/ 3303868 w 3303868"/>
              <a:gd name="connsiteY3" fmla="*/ 2825750 h 2825750"/>
              <a:gd name="connsiteX4" fmla="*/ 250380 w 3303868"/>
              <a:gd name="connsiteY4" fmla="*/ 2825750 h 2825750"/>
              <a:gd name="connsiteX5" fmla="*/ 227944 w 3303868"/>
              <a:gd name="connsiteY5" fmla="*/ 2788819 h 2825750"/>
              <a:gd name="connsiteX6" fmla="*/ 0 w 3303868"/>
              <a:gd name="connsiteY6" fmla="*/ 1888600 h 2825750"/>
              <a:gd name="connsiteX7" fmla="*/ 1888600 w 3303868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3868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303868" y="640989"/>
                </a:lnTo>
                <a:lnTo>
                  <a:pt x="3303868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field with a mountain in the background&#10;&#10;Description automatically generated">
            <a:extLst>
              <a:ext uri="{FF2B5EF4-FFF2-40B4-BE49-F238E27FC236}">
                <a16:creationId xmlns:a16="http://schemas.microsoft.com/office/drawing/2014/main" id="{479C70D5-C553-49E3-ABFF-3C58056CC2D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5" r="19361"/>
          <a:stretch/>
        </p:blipFill>
        <p:spPr>
          <a:xfrm>
            <a:off x="9053088" y="4197217"/>
            <a:ext cx="3138912" cy="2660795"/>
          </a:xfrm>
          <a:custGeom>
            <a:avLst/>
            <a:gdLst/>
            <a:ahLst/>
            <a:cxnLst/>
            <a:rect l="l" t="t" r="r" b="b"/>
            <a:pathLst>
              <a:path w="3138912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138912" y="741211"/>
                </a:lnTo>
                <a:lnTo>
                  <a:pt x="3138912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</p:spPr>
      </p:pic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1" name="Slide Zoom 10">
                <a:extLst>
                  <a:ext uri="{FF2B5EF4-FFF2-40B4-BE49-F238E27FC236}">
                    <a16:creationId xmlns:a16="http://schemas.microsoft.com/office/drawing/2014/main" id="{33EF1E0B-447C-4135-83C6-5FCA165BE2D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34005360"/>
                  </p:ext>
                </p:extLst>
              </p:nvPr>
            </p:nvGraphicFramePr>
            <p:xfrm>
              <a:off x="-1579772" y="90604"/>
              <a:ext cx="197022" cy="1548625"/>
            </p:xfrm>
            <a:graphic>
              <a:graphicData uri="http://schemas.microsoft.com/office/powerpoint/2016/slidezoom">
                <pslz:sldZm>
                  <pslz:sldZmObj sldId="269" cId="2441404883">
                    <pslz:zmPr id="{4E46075E-792F-4717-B553-C569ECDFCC23}" returnToParent="0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97022" cy="1548625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1" name="Slide Zoom 10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33EF1E0B-447C-4135-83C6-5FCA165BE2D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579772" y="90604"/>
                <a:ext cx="197022" cy="1548625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41404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Tm="7905">
        <p:fade/>
      </p:transition>
    </mc:Choice>
    <mc:Fallback>
      <p:transition spd="med" advTm="7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8FBB0-51D5-43CC-84B2-AE6486B90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9314" y="1396289"/>
            <a:ext cx="4375586" cy="1325563"/>
          </a:xfrm>
        </p:spPr>
        <p:txBody>
          <a:bodyPr>
            <a:normAutofit/>
          </a:bodyPr>
          <a:lstStyle/>
          <a:p>
            <a:r>
              <a:rPr lang="en-GB"/>
              <a:t>Rivers and Lakes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ED52484-C939-4951-85D6-79046BBC6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67397" cy="3481744"/>
          </a:xfrm>
          <a:custGeom>
            <a:avLst/>
            <a:gdLst>
              <a:gd name="connsiteX0" fmla="*/ 0 w 4067397"/>
              <a:gd name="connsiteY0" fmla="*/ 0 h 3481744"/>
              <a:gd name="connsiteX1" fmla="*/ 3741230 w 4067397"/>
              <a:gd name="connsiteY1" fmla="*/ 0 h 3481744"/>
              <a:gd name="connsiteX2" fmla="*/ 3789282 w 4067397"/>
              <a:gd name="connsiteY2" fmla="*/ 79096 h 3481744"/>
              <a:gd name="connsiteX3" fmla="*/ 4067397 w 4067397"/>
              <a:gd name="connsiteY3" fmla="*/ 1177456 h 3481744"/>
              <a:gd name="connsiteX4" fmla="*/ 1763109 w 4067397"/>
              <a:gd name="connsiteY4" fmla="*/ 3481744 h 3481744"/>
              <a:gd name="connsiteX5" fmla="*/ 133731 w 4067397"/>
              <a:gd name="connsiteY5" fmla="*/ 2806834 h 3481744"/>
              <a:gd name="connsiteX6" fmla="*/ 0 w 4067397"/>
              <a:gd name="connsiteY6" fmla="*/ 2659692 h 3481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67397" h="3481744">
                <a:moveTo>
                  <a:pt x="0" y="0"/>
                </a:moveTo>
                <a:lnTo>
                  <a:pt x="3741230" y="0"/>
                </a:lnTo>
                <a:lnTo>
                  <a:pt x="3789282" y="79096"/>
                </a:lnTo>
                <a:cubicBezTo>
                  <a:pt x="3966649" y="405598"/>
                  <a:pt x="4067397" y="779761"/>
                  <a:pt x="4067397" y="1177456"/>
                </a:cubicBezTo>
                <a:cubicBezTo>
                  <a:pt x="4067397" y="2450079"/>
                  <a:pt x="3035732" y="3481744"/>
                  <a:pt x="1763109" y="3481744"/>
                </a:cubicBezTo>
                <a:cubicBezTo>
                  <a:pt x="1126798" y="3481744"/>
                  <a:pt x="550726" y="3223828"/>
                  <a:pt x="133731" y="2806834"/>
                </a:cubicBezTo>
                <a:lnTo>
                  <a:pt x="0" y="2659692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23AC743-1CAC-4594-8F81-8E5C1E45B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5804" y="452999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picture containing tree&#10;&#10;Description automatically generated">
            <a:extLst>
              <a:ext uri="{FF2B5EF4-FFF2-40B4-BE49-F238E27FC236}">
                <a16:creationId xmlns:a16="http://schemas.microsoft.com/office/drawing/2014/main" id="{53E0F186-C738-4672-BAFA-53D44FD041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6" r="6924" b="4"/>
          <a:stretch/>
        </p:blipFill>
        <p:spPr>
          <a:xfrm>
            <a:off x="4792980" y="550469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645920" h="1645920">
                <a:moveTo>
                  <a:pt x="822960" y="0"/>
                </a:moveTo>
                <a:cubicBezTo>
                  <a:pt x="1277468" y="0"/>
                  <a:pt x="1645920" y="368452"/>
                  <a:pt x="1645920" y="822960"/>
                </a:cubicBezTo>
                <a:cubicBezTo>
                  <a:pt x="1645920" y="1277468"/>
                  <a:pt x="1277468" y="1645920"/>
                  <a:pt x="822960" y="1645920"/>
                </a:cubicBezTo>
                <a:cubicBezTo>
                  <a:pt x="368452" y="1645920"/>
                  <a:pt x="0" y="1277468"/>
                  <a:pt x="0" y="822960"/>
                </a:cubicBezTo>
                <a:cubicBezTo>
                  <a:pt x="0" y="368452"/>
                  <a:pt x="368452" y="0"/>
                  <a:pt x="822960" y="0"/>
                </a:cubicBezTo>
                <a:close/>
              </a:path>
            </a:pathLst>
          </a:custGeom>
        </p:spPr>
      </p:pic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DF8EA8C-4EAB-49EE-BBAB-78BE910D2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041056"/>
            <a:ext cx="3216344" cy="2816945"/>
          </a:xfrm>
          <a:custGeom>
            <a:avLst/>
            <a:gdLst>
              <a:gd name="connsiteX0" fmla="*/ 1360112 w 3216344"/>
              <a:gd name="connsiteY0" fmla="*/ 0 h 2816945"/>
              <a:gd name="connsiteX1" fmla="*/ 3216344 w 3216344"/>
              <a:gd name="connsiteY1" fmla="*/ 1856232 h 2816945"/>
              <a:gd name="connsiteX2" fmla="*/ 2992307 w 3216344"/>
              <a:gd name="connsiteY2" fmla="*/ 2741023 h 2816945"/>
              <a:gd name="connsiteX3" fmla="*/ 2946183 w 3216344"/>
              <a:gd name="connsiteY3" fmla="*/ 2816945 h 2816945"/>
              <a:gd name="connsiteX4" fmla="*/ 0 w 3216344"/>
              <a:gd name="connsiteY4" fmla="*/ 2816945 h 2816945"/>
              <a:gd name="connsiteX5" fmla="*/ 0 w 3216344"/>
              <a:gd name="connsiteY5" fmla="*/ 596005 h 2816945"/>
              <a:gd name="connsiteX6" fmla="*/ 47558 w 3216344"/>
              <a:gd name="connsiteY6" fmla="*/ 543678 h 2816945"/>
              <a:gd name="connsiteX7" fmla="*/ 1360112 w 3216344"/>
              <a:gd name="connsiteY7" fmla="*/ 0 h 281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16344" h="2816945">
                <a:moveTo>
                  <a:pt x="1360112" y="0"/>
                </a:moveTo>
                <a:cubicBezTo>
                  <a:pt x="2385281" y="0"/>
                  <a:pt x="3216344" y="831063"/>
                  <a:pt x="3216344" y="1856232"/>
                </a:cubicBezTo>
                <a:cubicBezTo>
                  <a:pt x="3216344" y="2176598"/>
                  <a:pt x="3135186" y="2478007"/>
                  <a:pt x="2992307" y="2741023"/>
                </a:cubicBezTo>
                <a:lnTo>
                  <a:pt x="2946183" y="2816945"/>
                </a:lnTo>
                <a:lnTo>
                  <a:pt x="0" y="2816945"/>
                </a:lnTo>
                <a:lnTo>
                  <a:pt x="0" y="596005"/>
                </a:lnTo>
                <a:lnTo>
                  <a:pt x="47558" y="543678"/>
                </a:lnTo>
                <a:cubicBezTo>
                  <a:pt x="383470" y="207766"/>
                  <a:pt x="847528" y="0"/>
                  <a:pt x="136011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5">
            <a:extLst>
              <a:ext uri="{FF2B5EF4-FFF2-40B4-BE49-F238E27FC236}">
                <a16:creationId xmlns:a16="http://schemas.microsoft.com/office/drawing/2014/main" id="{9973AF05-1CBD-4B57-BB0F-EAEF9F8FB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0935" y="2871982"/>
            <a:ext cx="2834640" cy="28346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A bridge over a body of water&#10;&#10;Description automatically generated">
            <a:extLst>
              <a:ext uri="{FF2B5EF4-FFF2-40B4-BE49-F238E27FC236}">
                <a16:creationId xmlns:a16="http://schemas.microsoft.com/office/drawing/2014/main" id="{7AFB9C3D-CDEF-443D-B42E-22AF13755E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3" r="875" b="-2"/>
          <a:stretch/>
        </p:blipFill>
        <p:spPr>
          <a:xfrm>
            <a:off x="3545527" y="3036574"/>
            <a:ext cx="2505456" cy="2505456"/>
          </a:xfrm>
          <a:custGeom>
            <a:avLst/>
            <a:gdLst/>
            <a:ahLst/>
            <a:cxnLst/>
            <a:rect l="l" t="t" r="r" b="b"/>
            <a:pathLst>
              <a:path w="2505456" h="2505456">
                <a:moveTo>
                  <a:pt x="1252728" y="0"/>
                </a:moveTo>
                <a:cubicBezTo>
                  <a:pt x="1944591" y="0"/>
                  <a:pt x="2505456" y="560865"/>
                  <a:pt x="2505456" y="1252728"/>
                </a:cubicBezTo>
                <a:cubicBezTo>
                  <a:pt x="2505456" y="1944591"/>
                  <a:pt x="1944591" y="2505456"/>
                  <a:pt x="1252728" y="2505456"/>
                </a:cubicBezTo>
                <a:cubicBezTo>
                  <a:pt x="560865" y="2505456"/>
                  <a:pt x="0" y="1944591"/>
                  <a:pt x="0" y="1252728"/>
                </a:cubicBezTo>
                <a:cubicBezTo>
                  <a:pt x="0" y="560865"/>
                  <a:pt x="560865" y="0"/>
                  <a:pt x="1252728" y="0"/>
                </a:cubicBezTo>
                <a:close/>
              </a:path>
            </a:pathLst>
          </a:custGeom>
        </p:spPr>
      </p:pic>
      <p:pic>
        <p:nvPicPr>
          <p:cNvPr id="15" name="Picture 14" descr="A large body of water&#10;&#10;Description automatically generated">
            <a:extLst>
              <a:ext uri="{FF2B5EF4-FFF2-40B4-BE49-F238E27FC236}">
                <a16:creationId xmlns:a16="http://schemas.microsoft.com/office/drawing/2014/main" id="{633A3673-DFDB-460B-8723-47D9ED3279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2" r="3774"/>
          <a:stretch/>
        </p:blipFill>
        <p:spPr>
          <a:xfrm>
            <a:off x="20" y="10"/>
            <a:ext cx="3904480" cy="3318836"/>
          </a:xfrm>
          <a:custGeom>
            <a:avLst/>
            <a:gdLst/>
            <a:ahLst/>
            <a:cxnLst/>
            <a:rect l="l" t="t" r="r" b="b"/>
            <a:pathLst>
              <a:path w="3904500" h="3318846">
                <a:moveTo>
                  <a:pt x="0" y="0"/>
                </a:moveTo>
                <a:lnTo>
                  <a:pt x="3550823" y="0"/>
                </a:lnTo>
                <a:lnTo>
                  <a:pt x="3646046" y="156742"/>
                </a:lnTo>
                <a:cubicBezTo>
                  <a:pt x="3810874" y="460163"/>
                  <a:pt x="3904500" y="807876"/>
                  <a:pt x="3904500" y="1177456"/>
                </a:cubicBezTo>
                <a:cubicBezTo>
                  <a:pt x="3904500" y="2360113"/>
                  <a:pt x="2945767" y="3318846"/>
                  <a:pt x="1763110" y="3318846"/>
                </a:cubicBezTo>
                <a:cubicBezTo>
                  <a:pt x="1097866" y="3318846"/>
                  <a:pt x="503472" y="3015497"/>
                  <a:pt x="110709" y="2539579"/>
                </a:cubicBezTo>
                <a:lnTo>
                  <a:pt x="0" y="2391530"/>
                </a:lnTo>
                <a:close/>
              </a:path>
            </a:pathLst>
          </a:custGeom>
        </p:spPr>
      </p:pic>
      <p:pic>
        <p:nvPicPr>
          <p:cNvPr id="11" name="Picture 10" descr="A path with trees on the side of a river&#10;&#10;Description automatically generated">
            <a:extLst>
              <a:ext uri="{FF2B5EF4-FFF2-40B4-BE49-F238E27FC236}">
                <a16:creationId xmlns:a16="http://schemas.microsoft.com/office/drawing/2014/main" id="{9F22D366-1667-4944-A1F7-3B028FF2437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4616"/>
          <a:stretch/>
        </p:blipFill>
        <p:spPr>
          <a:xfrm>
            <a:off x="1" y="4207014"/>
            <a:ext cx="3050387" cy="2654675"/>
          </a:xfrm>
          <a:custGeom>
            <a:avLst/>
            <a:gdLst/>
            <a:ahLst/>
            <a:cxnLst/>
            <a:rect l="l" t="t" r="r" b="b"/>
            <a:pathLst>
              <a:path w="3050387" h="2654675">
                <a:moveTo>
                  <a:pt x="1360112" y="0"/>
                </a:moveTo>
                <a:cubicBezTo>
                  <a:pt x="2293625" y="0"/>
                  <a:pt x="3050387" y="756762"/>
                  <a:pt x="3050387" y="1690275"/>
                </a:cubicBezTo>
                <a:cubicBezTo>
                  <a:pt x="3050387" y="2040343"/>
                  <a:pt x="2943967" y="2365554"/>
                  <a:pt x="2761715" y="2635324"/>
                </a:cubicBezTo>
                <a:lnTo>
                  <a:pt x="2747244" y="2654675"/>
                </a:lnTo>
                <a:lnTo>
                  <a:pt x="0" y="2654675"/>
                </a:lnTo>
                <a:lnTo>
                  <a:pt x="0" y="689742"/>
                </a:lnTo>
                <a:lnTo>
                  <a:pt x="55814" y="615103"/>
                </a:lnTo>
                <a:cubicBezTo>
                  <a:pt x="365835" y="239445"/>
                  <a:pt x="835011" y="0"/>
                  <a:pt x="1360112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32256-5C75-4A0B-A20F-F82F3B4E92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9313" y="2871982"/>
            <a:ext cx="4794998" cy="3100193"/>
          </a:xfrm>
        </p:spPr>
        <p:txBody>
          <a:bodyPr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sz="1400" dirty="0"/>
              <a:t>Rivers: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400" dirty="0"/>
              <a:t> River Bann – runs through Down, Armagh, Antrim and Londonderry.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400" dirty="0"/>
              <a:t> River Erne – runs through Tyrone.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400" dirty="0"/>
              <a:t> River Foyle – runs through Tyrone and Londonderry.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400" dirty="0"/>
              <a:t> River Lagan – runs through Down and Antrim.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400" dirty="0"/>
              <a:t> River Finn – runs through Tyrone.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1400" dirty="0"/>
              <a:t> Fane River – runs through Armagh.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Lakes: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Lough Neagh.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Upper Lough Erne.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400" dirty="0"/>
              <a:t>Lower Lough Erne.</a:t>
            </a:r>
          </a:p>
          <a:p>
            <a:pPr marL="0" indent="0">
              <a:buNone/>
            </a:pPr>
            <a:endParaRPr lang="en-GB" sz="1100" dirty="0"/>
          </a:p>
          <a:p>
            <a:pPr marL="0" indent="0">
              <a:buNone/>
            </a:pPr>
            <a:endParaRPr lang="en-GB" sz="1100" dirty="0"/>
          </a:p>
          <a:p>
            <a:pPr>
              <a:buFont typeface="Wingdings" panose="05000000000000000000" pitchFamily="2" charset="2"/>
              <a:buChar char="q"/>
            </a:pPr>
            <a:endParaRPr lang="en-GB" sz="11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A57AED-44FD-4811-AB95-92D75F71B92D}"/>
              </a:ext>
            </a:extLst>
          </p:cNvPr>
          <p:cNvSpPr txBox="1"/>
          <p:nvPr/>
        </p:nvSpPr>
        <p:spPr>
          <a:xfrm>
            <a:off x="5638800" y="297410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EBD45-DA2F-4A0B-B145-42EF250D29A8}"/>
              </a:ext>
            </a:extLst>
          </p:cNvPr>
          <p:cNvSpPr txBox="1"/>
          <p:nvPr/>
        </p:nvSpPr>
        <p:spPr>
          <a:xfrm>
            <a:off x="5671127" y="297410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34408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295">
        <p15:prstTrans prst="drape"/>
      </p:transition>
    </mc:Choice>
    <mc:Fallback>
      <p:transition spd="slow" advTm="112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CB593EA-2F98-479F-B4C4-F366571FA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group of people walking on a city street&#10;&#10;Description automatically generated">
            <a:extLst>
              <a:ext uri="{FF2B5EF4-FFF2-40B4-BE49-F238E27FC236}">
                <a16:creationId xmlns:a16="http://schemas.microsoft.com/office/drawing/2014/main" id="{CE04CD06-2277-4A26-9CC0-A77EA68C1F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3" r="18887" b="-2"/>
          <a:stretch/>
        </p:blipFill>
        <p:spPr>
          <a:xfrm>
            <a:off x="20" y="10"/>
            <a:ext cx="2970445" cy="3383269"/>
          </a:xfrm>
          <a:prstGeom prst="rect">
            <a:avLst/>
          </a:prstGeom>
        </p:spPr>
      </p:pic>
      <p:pic>
        <p:nvPicPr>
          <p:cNvPr id="13" name="Picture 12" descr="A person that is standing in the grass&#10;&#10;Description automatically generated">
            <a:extLst>
              <a:ext uri="{FF2B5EF4-FFF2-40B4-BE49-F238E27FC236}">
                <a16:creationId xmlns:a16="http://schemas.microsoft.com/office/drawing/2014/main" id="{E0C3672E-CE25-4409-889A-9775BD1969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9" r="6798" b="2"/>
          <a:stretch/>
        </p:blipFill>
        <p:spPr>
          <a:xfrm>
            <a:off x="3072956" y="10"/>
            <a:ext cx="2970465" cy="3383268"/>
          </a:xfrm>
          <a:prstGeom prst="rect">
            <a:avLst/>
          </a:prstGeom>
        </p:spPr>
      </p:pic>
      <p:pic>
        <p:nvPicPr>
          <p:cNvPr id="16" name="Picture 15" descr="A picture containing grass, outdoor, sport, game&#10;&#10;Description automatically generated">
            <a:extLst>
              <a:ext uri="{FF2B5EF4-FFF2-40B4-BE49-F238E27FC236}">
                <a16:creationId xmlns:a16="http://schemas.microsoft.com/office/drawing/2014/main" id="{4850D536-17F5-4E36-BB46-89F2F18DFFD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1" r="15048" b="-1"/>
          <a:stretch/>
        </p:blipFill>
        <p:spPr>
          <a:xfrm>
            <a:off x="6145909" y="10"/>
            <a:ext cx="2971800" cy="3383268"/>
          </a:xfrm>
          <a:prstGeom prst="rect">
            <a:avLst/>
          </a:prstGeom>
        </p:spPr>
      </p:pic>
      <p:pic>
        <p:nvPicPr>
          <p:cNvPr id="10" name="Picture 9" descr="A person wearing a hat&#10;&#10;Description automatically generated">
            <a:extLst>
              <a:ext uri="{FF2B5EF4-FFF2-40B4-BE49-F238E27FC236}">
                <a16:creationId xmlns:a16="http://schemas.microsoft.com/office/drawing/2014/main" id="{2491DE65-D16C-4697-8B20-2E92C8D48A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3" r="23648" b="-1"/>
          <a:stretch/>
        </p:blipFill>
        <p:spPr>
          <a:xfrm>
            <a:off x="9220200" y="10"/>
            <a:ext cx="2971800" cy="3383268"/>
          </a:xfrm>
          <a:prstGeom prst="rect">
            <a:avLst/>
          </a:prstGeom>
        </p:spPr>
      </p:pic>
      <p:pic>
        <p:nvPicPr>
          <p:cNvPr id="5" name="Picture 4" descr="A large brick building with green grass&#10;&#10;Description automatically generated">
            <a:extLst>
              <a:ext uri="{FF2B5EF4-FFF2-40B4-BE49-F238E27FC236}">
                <a16:creationId xmlns:a16="http://schemas.microsoft.com/office/drawing/2014/main" id="{9DF6322D-E972-401E-99AB-FBE57A64EB3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13268"/>
          <a:stretch/>
        </p:blipFill>
        <p:spPr>
          <a:xfrm>
            <a:off x="-1018" y="3474720"/>
            <a:ext cx="6044438" cy="338328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39BEB6D0-9E4E-4221-93D1-74ABECEE9E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5910" y="3474720"/>
            <a:ext cx="6046090" cy="3383281"/>
          </a:xfrm>
          <a:prstGeom prst="rect">
            <a:avLst/>
          </a:prstGeom>
          <a:solidFill>
            <a:srgbClr val="4F4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D52D2F-67C0-4633-A357-773F0CE0C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FFFF"/>
                </a:solidFill>
              </a:rPr>
              <a:t>Other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621DE-2EE4-4BA1-8C94-D8E58FE08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9648" y="4510585"/>
            <a:ext cx="5366610" cy="175873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endParaRPr lang="en-GB" sz="1000" dirty="0">
              <a:solidFill>
                <a:srgbClr val="FFFFFF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1000" dirty="0">
                <a:solidFill>
                  <a:srgbClr val="FFFFFF"/>
                </a:solidFill>
              </a:rPr>
              <a:t>Northern Ireland has a total population of  approx. 1,908, 250 people.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000" dirty="0">
                <a:solidFill>
                  <a:srgbClr val="FFFFFF"/>
                </a:solidFill>
              </a:rPr>
              <a:t>The Climate in Northern Ireland is mild, moist and changeable with abundant rainfall and a lack of temperature extremes.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000" dirty="0">
                <a:solidFill>
                  <a:srgbClr val="FFFFFF"/>
                </a:solidFill>
              </a:rPr>
              <a:t>It has the Largest lake in the UK.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000" dirty="0">
                <a:solidFill>
                  <a:srgbClr val="FFFFFF"/>
                </a:solidFill>
              </a:rPr>
              <a:t>Hillsborough Castle in Co. Down is residence to the Royal Family.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000" dirty="0">
                <a:solidFill>
                  <a:srgbClr val="FFFFFF"/>
                </a:solidFill>
              </a:rPr>
              <a:t>It has been home to famous people like George Best, Rory McIlroy, Liam </a:t>
            </a:r>
            <a:r>
              <a:rPr lang="en-GB" sz="1000" dirty="0" err="1">
                <a:solidFill>
                  <a:srgbClr val="FFFFFF"/>
                </a:solidFill>
              </a:rPr>
              <a:t>Neeson</a:t>
            </a:r>
            <a:r>
              <a:rPr lang="en-GB" sz="1000" dirty="0">
                <a:solidFill>
                  <a:srgbClr val="FFFFFF"/>
                </a:solidFill>
              </a:rPr>
              <a:t>, James Nesbitt, Christine Lampard, Patrick </a:t>
            </a:r>
            <a:r>
              <a:rPr lang="en-GB" sz="1000" dirty="0" err="1">
                <a:solidFill>
                  <a:srgbClr val="FFFFFF"/>
                </a:solidFill>
              </a:rPr>
              <a:t>Kielty</a:t>
            </a:r>
            <a:r>
              <a:rPr lang="en-GB" sz="1000" dirty="0">
                <a:solidFill>
                  <a:srgbClr val="FFFFFF"/>
                </a:solidFill>
              </a:rPr>
              <a:t> and Van Morrison.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74859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714">
        <p15:prstTrans prst="curtains"/>
      </p:transition>
    </mc:Choice>
    <mc:Fallback>
      <p:transition spd="slow" advTm="17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4D4C42-B714-4203-9C66-475FD335F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5031" y="1380754"/>
            <a:ext cx="5561938" cy="378129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br>
              <a:rPr lang="en-US" sz="6000" dirty="0"/>
            </a:br>
            <a:r>
              <a:rPr lang="en-US" sz="6000" dirty="0"/>
              <a:t>Thank You for watching my Presentation on Northern Ireland</a:t>
            </a:r>
            <a:br>
              <a:rPr lang="en-US" sz="6000" dirty="0"/>
            </a:br>
            <a:r>
              <a:rPr lang="en-US" sz="6000" dirty="0"/>
              <a:t>By Dawn Erwin</a:t>
            </a:r>
            <a:endParaRPr lang="en-US" sz="6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16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91">
        <p:circle/>
      </p:transition>
    </mc:Choice>
    <mc:Fallback>
      <p:transition spd="slow" advTm="4091">
        <p:circl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5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3|1.4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2|2.1|2.3|2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1|1.1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3|2.2|2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1|1|0.9|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781</Words>
  <Application>Microsoft Office PowerPoint</Application>
  <PresentationFormat>Widescreen</PresentationFormat>
  <Paragraphs>109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Courier New</vt:lpstr>
      <vt:lpstr>Wingdings</vt:lpstr>
      <vt:lpstr>Office Theme</vt:lpstr>
      <vt:lpstr>PowerPoint Presentation</vt:lpstr>
      <vt:lpstr>Maps of Northern Ireland</vt:lpstr>
      <vt:lpstr>Physical Maps of Northern Ireland</vt:lpstr>
      <vt:lpstr>Belfast</vt:lpstr>
      <vt:lpstr>Co. Fermanagh</vt:lpstr>
      <vt:lpstr>Co. Armagh</vt:lpstr>
      <vt:lpstr>Co. Tyrone</vt:lpstr>
      <vt:lpstr>Co. Londonderry</vt:lpstr>
      <vt:lpstr>Co. Antrim</vt:lpstr>
      <vt:lpstr>Co. Down</vt:lpstr>
      <vt:lpstr>Lough Neagh</vt:lpstr>
      <vt:lpstr>Tourist Attractions</vt:lpstr>
      <vt:lpstr>NI Food &amp; Drink</vt:lpstr>
      <vt:lpstr>Mountains</vt:lpstr>
      <vt:lpstr>Rivers and Lakes</vt:lpstr>
      <vt:lpstr>Other Facts</vt:lpstr>
      <vt:lpstr>     Thank You for watching my Presentation on Northern Ireland By Dawn Erwin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Donna Erwin</dc:creator>
  <cp:lastModifiedBy>Donna Erwin</cp:lastModifiedBy>
  <cp:revision>7</cp:revision>
  <dcterms:created xsi:type="dcterms:W3CDTF">2020-06-05T08:09:44Z</dcterms:created>
  <dcterms:modified xsi:type="dcterms:W3CDTF">2020-06-05T10:57:40Z</dcterms:modified>
</cp:coreProperties>
</file>