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 SemiBold" pitchFamily="2" charset="0"/>
      <p:bold r:id="rId14"/>
    </p:embeddedFont>
    <p:embeddedFont>
      <p:font typeface="Twinkl" pitchFamily="2" charset="0"/>
      <p:regular r:id="rId15"/>
      <p:bold r:id="rId16"/>
    </p:embeddedFont>
    <p:embeddedFont>
      <p:font typeface="Sassoon Infant Rg" panose="02000503030000020003" pitchFamily="50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34A"/>
    <a:srgbClr val="00B2F1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1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Draw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06023"/>
            <a:ext cx="7632700" cy="346939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Using a grid with coordinates</a:t>
            </a:r>
            <a:r>
              <a:rPr lang="en-GB" dirty="0" smtClean="0">
                <a:latin typeface="Twinkl" pitchFamily="50" charset="0"/>
              </a:rPr>
              <a:t>, </a:t>
            </a:r>
            <a:r>
              <a:rPr lang="en-GB" dirty="0">
                <a:latin typeface="Twinkl" pitchFamily="50" charset="0"/>
              </a:rPr>
              <a:t>draw the following shapes where one corner is at the given coordinates, writing the coordinates of the other corners:</a:t>
            </a:r>
          </a:p>
          <a:p>
            <a:endParaRPr lang="en-GB" dirty="0">
              <a:latin typeface="Twinkl" pitchFamily="50" charset="0"/>
            </a:endParaRPr>
          </a:p>
          <a:p>
            <a:pPr marL="514350" indent="-514350">
              <a:buAutoNum type="arabicPeriod"/>
            </a:pPr>
            <a:r>
              <a:rPr lang="en-GB" dirty="0">
                <a:latin typeface="Twinkl" pitchFamily="50" charset="0"/>
              </a:rPr>
              <a:t>A rectangle (-8,1)</a:t>
            </a:r>
          </a:p>
          <a:p>
            <a:pPr marL="514350" indent="-514350">
              <a:buAutoNum type="arabicPeriod"/>
            </a:pPr>
            <a:r>
              <a:rPr lang="en-GB" dirty="0">
                <a:latin typeface="Twinkl" pitchFamily="50" charset="0"/>
              </a:rPr>
              <a:t>An isosceles triangle (7,-3)</a:t>
            </a:r>
          </a:p>
          <a:p>
            <a:pPr marL="514350" indent="-514350">
              <a:buAutoNum type="arabicPeriod"/>
            </a:pPr>
            <a:r>
              <a:rPr lang="en-GB" dirty="0">
                <a:latin typeface="Twinkl" pitchFamily="50" charset="0"/>
              </a:rPr>
              <a:t>A square (5,8)</a:t>
            </a:r>
          </a:p>
          <a:p>
            <a:pPr marL="514350" indent="-514350">
              <a:buAutoNum type="arabicPeriod"/>
            </a:pPr>
            <a:r>
              <a:rPr lang="en-GB" dirty="0">
                <a:latin typeface="Twinkl" pitchFamily="50" charset="0"/>
              </a:rPr>
              <a:t>A parallelogram (-7,-4)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Share your shapes with a partner. </a:t>
            </a:r>
            <a:r>
              <a:rPr lang="en-GB" dirty="0" smtClean="0">
                <a:latin typeface="Twinkl" pitchFamily="50" charset="0"/>
              </a:rPr>
              <a:t>                                                                     Do </a:t>
            </a:r>
            <a:r>
              <a:rPr lang="en-GB" dirty="0">
                <a:latin typeface="Twinkl" pitchFamily="50" charset="0"/>
              </a:rPr>
              <a:t>all your shapes meet the criteria correctly?</a:t>
            </a:r>
          </a:p>
          <a:p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Challenge a partner to draw some shapes from one given corner.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Translate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75980"/>
            <a:ext cx="7710256" cy="125340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Here are the coordinates of a rectangle: (-7,2), (-1,2), (-7,6), (-1,6</a:t>
            </a:r>
            <a:r>
              <a:rPr lang="en-GB" dirty="0" smtClean="0">
                <a:latin typeface="Twinkl" pitchFamily="50" charset="0"/>
              </a:rPr>
              <a:t>).</a:t>
            </a:r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The point (-7,2) translates to (2,-3</a:t>
            </a:r>
            <a:r>
              <a:rPr lang="en-GB" dirty="0" smtClean="0">
                <a:latin typeface="Twinkl" pitchFamily="50" charset="0"/>
              </a:rPr>
              <a:t>).</a:t>
            </a:r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To which coordinates do the other 3 points translate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  <a:p>
            <a:r>
              <a:rPr lang="en-GB" dirty="0">
                <a:latin typeface="Twinkl" pitchFamily="50" charset="0"/>
              </a:rPr>
              <a:t>Check your answers by drawing the shapes on a coordinates grid.</a:t>
            </a:r>
          </a:p>
        </p:txBody>
      </p:sp>
      <p:sp>
        <p:nvSpPr>
          <p:cNvPr id="2" name="Rectangle 1"/>
          <p:cNvSpPr/>
          <p:nvPr/>
        </p:nvSpPr>
        <p:spPr>
          <a:xfrm>
            <a:off x="5477120" y="3133919"/>
            <a:ext cx="3533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Make your own questions on cards for others in your class, with a drawing showing the correct answer on the back.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49876" y="2970968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(-7,6)</a:t>
            </a:r>
            <a:endParaRPr lang="en-GB" sz="1400" dirty="0"/>
          </a:p>
        </p:txBody>
      </p:sp>
      <p:sp>
        <p:nvSpPr>
          <p:cNvPr id="54" name="Rectangle 53"/>
          <p:cNvSpPr/>
          <p:nvPr/>
        </p:nvSpPr>
        <p:spPr>
          <a:xfrm>
            <a:off x="5566980" y="2657522"/>
            <a:ext cx="1841893" cy="397933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973182" y="3014359"/>
            <a:ext cx="5122333" cy="3059944"/>
            <a:chOff x="965200" y="2861733"/>
            <a:chExt cx="5122333" cy="3059944"/>
          </a:xfrm>
        </p:grpSpPr>
        <p:grpSp>
          <p:nvGrpSpPr>
            <p:cNvPr id="89" name="Group 88"/>
            <p:cNvGrpSpPr/>
            <p:nvPr/>
          </p:nvGrpSpPr>
          <p:grpSpPr>
            <a:xfrm>
              <a:off x="965200" y="2861733"/>
              <a:ext cx="5122333" cy="3059944"/>
              <a:chOff x="2263557" y="1687177"/>
              <a:chExt cx="5122333" cy="3059944"/>
            </a:xfrm>
          </p:grpSpPr>
          <p:cxnSp>
            <p:nvCxnSpPr>
              <p:cNvPr id="90" name="Straight Connector 89"/>
              <p:cNvCxnSpPr/>
              <p:nvPr/>
            </p:nvCxnSpPr>
            <p:spPr>
              <a:xfrm>
                <a:off x="4445000" y="1687177"/>
                <a:ext cx="0" cy="3059944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 flipH="1">
                <a:off x="2263557" y="3688796"/>
                <a:ext cx="5122333" cy="0"/>
              </a:xfrm>
              <a:prstGeom prst="line">
                <a:avLst/>
              </a:prstGeom>
              <a:ln w="25400">
                <a:solidFill>
                  <a:schemeClr val="tx1"/>
                </a:solidFill>
                <a:head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Rectangle 105"/>
              <p:cNvSpPr/>
              <p:nvPr/>
            </p:nvSpPr>
            <p:spPr>
              <a:xfrm>
                <a:off x="4225720" y="2392248"/>
                <a:ext cx="184731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endParaRPr lang="en-US" sz="1100" dirty="0" smtClean="0">
                  <a:cs typeface="Twinkl"/>
                </a:endParaRPr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2938151" y="3002251"/>
              <a:ext cx="184731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endParaRPr lang="en-US" sz="1100" dirty="0" smtClean="0">
                <a:cs typeface="Twinkl"/>
              </a:endParaRPr>
            </a:p>
          </p:txBody>
        </p:sp>
      </p:grpSp>
      <p:sp>
        <p:nvSpPr>
          <p:cNvPr id="64" name="Rectangle 63"/>
          <p:cNvSpPr/>
          <p:nvPr/>
        </p:nvSpPr>
        <p:spPr>
          <a:xfrm>
            <a:off x="3751524" y="4737197"/>
            <a:ext cx="1733519" cy="1177692"/>
          </a:xfrm>
          <a:prstGeom prst="rect">
            <a:avLst/>
          </a:prstGeom>
          <a:noFill/>
          <a:ln w="19050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1085464" y="3278745"/>
            <a:ext cx="1779218" cy="1169897"/>
          </a:xfrm>
          <a:prstGeom prst="rect">
            <a:avLst/>
          </a:prstGeom>
          <a:noFill/>
          <a:ln w="19050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1061703" y="3240305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061703" y="4419256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2840921" y="3238945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2840921" y="4417896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3724336" y="4706549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724336" y="5885500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5455445" y="4708921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5454465" y="5871877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549875" y="4428342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(-7,2)</a:t>
            </a:r>
            <a:endParaRPr lang="en-GB" sz="1400" dirty="0"/>
          </a:p>
        </p:txBody>
      </p:sp>
      <p:sp>
        <p:nvSpPr>
          <p:cNvPr id="78" name="Rectangle 77"/>
          <p:cNvSpPr/>
          <p:nvPr/>
        </p:nvSpPr>
        <p:spPr>
          <a:xfrm>
            <a:off x="2510633" y="2948919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(-1,6)</a:t>
            </a:r>
            <a:endParaRPr lang="en-GB" sz="1400" dirty="0"/>
          </a:p>
        </p:txBody>
      </p:sp>
      <p:sp>
        <p:nvSpPr>
          <p:cNvPr id="79" name="Rectangle 78"/>
          <p:cNvSpPr/>
          <p:nvPr/>
        </p:nvSpPr>
        <p:spPr>
          <a:xfrm>
            <a:off x="2421139" y="4456691"/>
            <a:ext cx="6078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(-1,2)</a:t>
            </a:r>
            <a:endParaRPr lang="en-GB" sz="1400" dirty="0"/>
          </a:p>
        </p:txBody>
      </p:sp>
      <p:sp>
        <p:nvSpPr>
          <p:cNvPr id="80" name="Rectangle 79"/>
          <p:cNvSpPr/>
          <p:nvPr/>
        </p:nvSpPr>
        <p:spPr>
          <a:xfrm>
            <a:off x="3333901" y="4420821"/>
            <a:ext cx="5212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(2,1)</a:t>
            </a:r>
            <a:endParaRPr lang="en-GB" sz="1400" dirty="0"/>
          </a:p>
        </p:txBody>
      </p:sp>
      <p:sp>
        <p:nvSpPr>
          <p:cNvPr id="81" name="Rectangle 80"/>
          <p:cNvSpPr/>
          <p:nvPr/>
        </p:nvSpPr>
        <p:spPr>
          <a:xfrm>
            <a:off x="3279372" y="5931321"/>
            <a:ext cx="6094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(2,-3)</a:t>
            </a:r>
            <a:endParaRPr lang="en-GB" sz="1400" dirty="0"/>
          </a:p>
        </p:txBody>
      </p:sp>
      <p:sp>
        <p:nvSpPr>
          <p:cNvPr id="82" name="Rectangle 81"/>
          <p:cNvSpPr/>
          <p:nvPr/>
        </p:nvSpPr>
        <p:spPr>
          <a:xfrm>
            <a:off x="5356302" y="4419320"/>
            <a:ext cx="5293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(8,1)</a:t>
            </a:r>
            <a:endParaRPr lang="en-GB" sz="1400" dirty="0"/>
          </a:p>
        </p:txBody>
      </p:sp>
      <p:sp>
        <p:nvSpPr>
          <p:cNvPr id="83" name="Rectangle 82"/>
          <p:cNvSpPr/>
          <p:nvPr/>
        </p:nvSpPr>
        <p:spPr>
          <a:xfrm>
            <a:off x="5371255" y="5943028"/>
            <a:ext cx="6174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(8,-3)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91821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9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00"/>
                            </p:stCondLst>
                            <p:childTnLst>
                              <p:par>
                                <p:cTn id="8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6" dur="9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2" grpId="0"/>
      <p:bldP spid="45" grpId="0"/>
      <p:bldP spid="54" grpId="0" animBg="1"/>
      <p:bldP spid="64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Reflect on the x-axis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87704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This shape is drawn on the upper quadrants of a coordinates grid. Draw the complete grid o</a:t>
            </a:r>
            <a:r>
              <a:rPr lang="en-GB" dirty="0" smtClean="0">
                <a:latin typeface="Twinkl" pitchFamily="50" charset="0"/>
              </a:rPr>
              <a:t>n </a:t>
            </a:r>
            <a:r>
              <a:rPr lang="en-GB" dirty="0">
                <a:latin typeface="Twinkl" pitchFamily="50" charset="0"/>
              </a:rPr>
              <a:t>squared paper, copy the shape and reflect the shape on the x-axis</a:t>
            </a:r>
            <a:r>
              <a:rPr lang="en-GB" dirty="0" smtClean="0">
                <a:latin typeface="Twinkl" pitchFamily="50" charset="0"/>
              </a:rPr>
              <a:t>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06757" y="3132291"/>
            <a:ext cx="1998943" cy="397933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answers</a:t>
            </a:r>
            <a:endParaRPr lang="en-GB" dirty="0"/>
          </a:p>
        </p:txBody>
      </p:sp>
      <p:graphicFrame>
        <p:nvGraphicFramePr>
          <p:cNvPr id="101" name="Table 1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206856"/>
              </p:ext>
            </p:extLst>
          </p:nvPr>
        </p:nvGraphicFramePr>
        <p:xfrm>
          <a:off x="755650" y="2282010"/>
          <a:ext cx="4546752" cy="2212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</a:tblGrid>
              <a:tr h="276594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02" name="Freeform 101"/>
          <p:cNvSpPr/>
          <p:nvPr/>
        </p:nvSpPr>
        <p:spPr>
          <a:xfrm>
            <a:off x="764116" y="2550492"/>
            <a:ext cx="3692450" cy="1659558"/>
          </a:xfrm>
          <a:custGeom>
            <a:avLst/>
            <a:gdLst>
              <a:gd name="connsiteX0" fmla="*/ 0 w 4959927"/>
              <a:gd name="connsiteY0" fmla="*/ 1122218 h 2258291"/>
              <a:gd name="connsiteX1" fmla="*/ 1149927 w 4959927"/>
              <a:gd name="connsiteY1" fmla="*/ 13855 h 2258291"/>
              <a:gd name="connsiteX2" fmla="*/ 1898073 w 4959927"/>
              <a:gd name="connsiteY2" fmla="*/ 775855 h 2258291"/>
              <a:gd name="connsiteX3" fmla="*/ 3034146 w 4959927"/>
              <a:gd name="connsiteY3" fmla="*/ 775855 h 2258291"/>
              <a:gd name="connsiteX4" fmla="*/ 3782291 w 4959927"/>
              <a:gd name="connsiteY4" fmla="*/ 13855 h 2258291"/>
              <a:gd name="connsiteX5" fmla="*/ 4946073 w 4959927"/>
              <a:gd name="connsiteY5" fmla="*/ 0 h 2258291"/>
              <a:gd name="connsiteX6" fmla="*/ 4211782 w 4959927"/>
              <a:gd name="connsiteY6" fmla="*/ 775855 h 2258291"/>
              <a:gd name="connsiteX7" fmla="*/ 4959927 w 4959927"/>
              <a:gd name="connsiteY7" fmla="*/ 1496291 h 2258291"/>
              <a:gd name="connsiteX8" fmla="*/ 4225636 w 4959927"/>
              <a:gd name="connsiteY8" fmla="*/ 2258291 h 2258291"/>
              <a:gd name="connsiteX9" fmla="*/ 3463636 w 4959927"/>
              <a:gd name="connsiteY9" fmla="*/ 1510145 h 2258291"/>
              <a:gd name="connsiteX10" fmla="*/ 1911927 w 4959927"/>
              <a:gd name="connsiteY10" fmla="*/ 1510145 h 2258291"/>
              <a:gd name="connsiteX11" fmla="*/ 1163782 w 4959927"/>
              <a:gd name="connsiteY11" fmla="*/ 2244436 h 2258291"/>
              <a:gd name="connsiteX12" fmla="*/ 0 w 4959927"/>
              <a:gd name="connsiteY12" fmla="*/ 1122218 h 2258291"/>
              <a:gd name="connsiteX0" fmla="*/ 0 w 4978503"/>
              <a:gd name="connsiteY0" fmla="*/ 1114095 h 2250168"/>
              <a:gd name="connsiteX1" fmla="*/ 1149927 w 4978503"/>
              <a:gd name="connsiteY1" fmla="*/ 5732 h 2250168"/>
              <a:gd name="connsiteX2" fmla="*/ 1898073 w 4978503"/>
              <a:gd name="connsiteY2" fmla="*/ 767732 h 2250168"/>
              <a:gd name="connsiteX3" fmla="*/ 3034146 w 4978503"/>
              <a:gd name="connsiteY3" fmla="*/ 767732 h 2250168"/>
              <a:gd name="connsiteX4" fmla="*/ 3782291 w 4978503"/>
              <a:gd name="connsiteY4" fmla="*/ 5732 h 2250168"/>
              <a:gd name="connsiteX5" fmla="*/ 4978503 w 4978503"/>
              <a:gd name="connsiteY5" fmla="*/ 0 h 2250168"/>
              <a:gd name="connsiteX6" fmla="*/ 4211782 w 4978503"/>
              <a:gd name="connsiteY6" fmla="*/ 767732 h 2250168"/>
              <a:gd name="connsiteX7" fmla="*/ 4959927 w 4978503"/>
              <a:gd name="connsiteY7" fmla="*/ 1488168 h 2250168"/>
              <a:gd name="connsiteX8" fmla="*/ 4225636 w 4978503"/>
              <a:gd name="connsiteY8" fmla="*/ 2250168 h 2250168"/>
              <a:gd name="connsiteX9" fmla="*/ 3463636 w 4978503"/>
              <a:gd name="connsiteY9" fmla="*/ 1502022 h 2250168"/>
              <a:gd name="connsiteX10" fmla="*/ 1911927 w 4978503"/>
              <a:gd name="connsiteY10" fmla="*/ 1502022 h 2250168"/>
              <a:gd name="connsiteX11" fmla="*/ 1163782 w 4978503"/>
              <a:gd name="connsiteY11" fmla="*/ 2236313 h 2250168"/>
              <a:gd name="connsiteX12" fmla="*/ 0 w 4978503"/>
              <a:gd name="connsiteY12" fmla="*/ 1114095 h 2250168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34146 w 4974034"/>
              <a:gd name="connsiteY3" fmla="*/ 762000 h 2244436"/>
              <a:gd name="connsiteX4" fmla="*/ 3782291 w 4974034"/>
              <a:gd name="connsiteY4" fmla="*/ 0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34146 w 4974034"/>
              <a:gd name="connsiteY3" fmla="*/ 762000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24887 w 4974034"/>
              <a:gd name="connsiteY2" fmla="*/ 748568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59313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45906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1911927 w 4974034"/>
              <a:gd name="connsiteY10" fmla="*/ 1496290 h 2244436"/>
              <a:gd name="connsiteX11" fmla="*/ 1145906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1927 w 4974034"/>
              <a:gd name="connsiteY11" fmla="*/ 1496290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6396 w 4974034"/>
              <a:gd name="connsiteY11" fmla="*/ 1500767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6396 w 4974034"/>
              <a:gd name="connsiteY11" fmla="*/ 1500767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07458 w 4974034"/>
              <a:gd name="connsiteY11" fmla="*/ 1469423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07458 w 4974034"/>
              <a:gd name="connsiteY11" fmla="*/ 1496290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59927 w 4974034"/>
              <a:gd name="connsiteY7" fmla="*/ 1482436 h 2239958"/>
              <a:gd name="connsiteX8" fmla="*/ 4203291 w 4974034"/>
              <a:gd name="connsiteY8" fmla="*/ 2239958 h 2239958"/>
              <a:gd name="connsiteX9" fmla="*/ 3441291 w 4974034"/>
              <a:gd name="connsiteY9" fmla="*/ 1487334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441291 w 4974034"/>
              <a:gd name="connsiteY9" fmla="*/ 1487334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521732 w 4974034"/>
              <a:gd name="connsiteY9" fmla="*/ 1558978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441291 w 4974034"/>
              <a:gd name="connsiteY9" fmla="*/ 1935109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006210 w 4974034"/>
              <a:gd name="connsiteY6" fmla="*/ 766479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184968 w 4974034"/>
              <a:gd name="connsiteY6" fmla="*/ 757523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184968 w 4974034"/>
              <a:gd name="connsiteY6" fmla="*/ 748568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974034" h="2239958">
                <a:moveTo>
                  <a:pt x="0" y="1126273"/>
                </a:moveTo>
                <a:lnTo>
                  <a:pt x="1149927" y="0"/>
                </a:lnTo>
                <a:lnTo>
                  <a:pt x="1911480" y="753045"/>
                </a:lnTo>
                <a:lnTo>
                  <a:pt x="3052021" y="748567"/>
                </a:lnTo>
                <a:lnTo>
                  <a:pt x="3826981" y="4477"/>
                </a:lnTo>
                <a:lnTo>
                  <a:pt x="4974034" y="3224"/>
                </a:lnTo>
                <a:lnTo>
                  <a:pt x="4184968" y="748568"/>
                </a:lnTo>
                <a:lnTo>
                  <a:pt x="4968864" y="1486913"/>
                </a:lnTo>
                <a:lnTo>
                  <a:pt x="4203291" y="2239958"/>
                </a:lnTo>
                <a:cubicBezTo>
                  <a:pt x="4013346" y="2057742"/>
                  <a:pt x="3814465" y="1862094"/>
                  <a:pt x="3633457" y="1693311"/>
                </a:cubicBezTo>
                <a:cubicBezTo>
                  <a:pt x="3622614" y="1692507"/>
                  <a:pt x="3441951" y="1494682"/>
                  <a:pt x="3431108" y="1493878"/>
                </a:cubicBezTo>
                <a:lnTo>
                  <a:pt x="1907458" y="1496290"/>
                </a:lnTo>
                <a:lnTo>
                  <a:pt x="1145906" y="2239537"/>
                </a:lnTo>
                <a:lnTo>
                  <a:pt x="0" y="1126273"/>
                </a:lnTo>
                <a:close/>
              </a:path>
            </a:pathLst>
          </a:custGeom>
          <a:solidFill>
            <a:schemeClr val="dk1">
              <a:tint val="50000"/>
              <a:satMod val="300000"/>
              <a:alpha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3" name="Table 1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548082"/>
              </p:ext>
            </p:extLst>
          </p:nvPr>
        </p:nvGraphicFramePr>
        <p:xfrm>
          <a:off x="755650" y="4494243"/>
          <a:ext cx="4546752" cy="16595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  <a:gridCol w="284172"/>
              </a:tblGrid>
              <a:tr h="276594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  <a:tr h="276594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8201" marR="68201" marT="34101" marB="34101"/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8201" marR="68201" marT="34101" marB="34101"/>
                </a:tc>
              </a:tr>
            </a:tbl>
          </a:graphicData>
        </a:graphic>
      </p:graphicFrame>
      <p:sp>
        <p:nvSpPr>
          <p:cNvPr id="105" name="Rectangle 104"/>
          <p:cNvSpPr/>
          <p:nvPr/>
        </p:nvSpPr>
        <p:spPr>
          <a:xfrm>
            <a:off x="5419725" y="2189911"/>
            <a:ext cx="3095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Is it easier to keep the x-axis horizontal or to rotate it to the vertical? </a:t>
            </a:r>
            <a:endParaRPr lang="en-GB" dirty="0"/>
          </a:p>
        </p:txBody>
      </p:sp>
      <p:sp>
        <p:nvSpPr>
          <p:cNvPr id="106" name="Rectangle 105"/>
          <p:cNvSpPr/>
          <p:nvPr/>
        </p:nvSpPr>
        <p:spPr>
          <a:xfrm>
            <a:off x="5419725" y="3590077"/>
            <a:ext cx="32575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8000"/>
                </a:solidFill>
                <a:latin typeface="Twinkl" pitchFamily="50" charset="0"/>
              </a:rPr>
              <a:t>It is useful to position the </a:t>
            </a:r>
            <a:r>
              <a:rPr lang="en-GB" dirty="0" smtClean="0">
                <a:solidFill>
                  <a:srgbClr val="008000"/>
                </a:solidFill>
                <a:latin typeface="Twinkl" pitchFamily="50" charset="0"/>
              </a:rPr>
              <a:t>axis </a:t>
            </a:r>
            <a:r>
              <a:rPr lang="en-GB" dirty="0">
                <a:solidFill>
                  <a:srgbClr val="008000"/>
                </a:solidFill>
                <a:latin typeface="Twinkl" pitchFamily="50" charset="0"/>
              </a:rPr>
              <a:t>of symmetry vertically and hold the drawing vertically in front of your face. </a:t>
            </a:r>
            <a:endParaRPr lang="en-GB" dirty="0"/>
          </a:p>
        </p:txBody>
      </p:sp>
      <p:sp>
        <p:nvSpPr>
          <p:cNvPr id="107" name="Freeform 106"/>
          <p:cNvSpPr/>
          <p:nvPr/>
        </p:nvSpPr>
        <p:spPr>
          <a:xfrm flipV="1">
            <a:off x="765175" y="4218543"/>
            <a:ext cx="3692450" cy="1659558"/>
          </a:xfrm>
          <a:custGeom>
            <a:avLst/>
            <a:gdLst>
              <a:gd name="connsiteX0" fmla="*/ 0 w 4959927"/>
              <a:gd name="connsiteY0" fmla="*/ 1122218 h 2258291"/>
              <a:gd name="connsiteX1" fmla="*/ 1149927 w 4959927"/>
              <a:gd name="connsiteY1" fmla="*/ 13855 h 2258291"/>
              <a:gd name="connsiteX2" fmla="*/ 1898073 w 4959927"/>
              <a:gd name="connsiteY2" fmla="*/ 775855 h 2258291"/>
              <a:gd name="connsiteX3" fmla="*/ 3034146 w 4959927"/>
              <a:gd name="connsiteY3" fmla="*/ 775855 h 2258291"/>
              <a:gd name="connsiteX4" fmla="*/ 3782291 w 4959927"/>
              <a:gd name="connsiteY4" fmla="*/ 13855 h 2258291"/>
              <a:gd name="connsiteX5" fmla="*/ 4946073 w 4959927"/>
              <a:gd name="connsiteY5" fmla="*/ 0 h 2258291"/>
              <a:gd name="connsiteX6" fmla="*/ 4211782 w 4959927"/>
              <a:gd name="connsiteY6" fmla="*/ 775855 h 2258291"/>
              <a:gd name="connsiteX7" fmla="*/ 4959927 w 4959927"/>
              <a:gd name="connsiteY7" fmla="*/ 1496291 h 2258291"/>
              <a:gd name="connsiteX8" fmla="*/ 4225636 w 4959927"/>
              <a:gd name="connsiteY8" fmla="*/ 2258291 h 2258291"/>
              <a:gd name="connsiteX9" fmla="*/ 3463636 w 4959927"/>
              <a:gd name="connsiteY9" fmla="*/ 1510145 h 2258291"/>
              <a:gd name="connsiteX10" fmla="*/ 1911927 w 4959927"/>
              <a:gd name="connsiteY10" fmla="*/ 1510145 h 2258291"/>
              <a:gd name="connsiteX11" fmla="*/ 1163782 w 4959927"/>
              <a:gd name="connsiteY11" fmla="*/ 2244436 h 2258291"/>
              <a:gd name="connsiteX12" fmla="*/ 0 w 4959927"/>
              <a:gd name="connsiteY12" fmla="*/ 1122218 h 2258291"/>
              <a:gd name="connsiteX0" fmla="*/ 0 w 4978503"/>
              <a:gd name="connsiteY0" fmla="*/ 1114095 h 2250168"/>
              <a:gd name="connsiteX1" fmla="*/ 1149927 w 4978503"/>
              <a:gd name="connsiteY1" fmla="*/ 5732 h 2250168"/>
              <a:gd name="connsiteX2" fmla="*/ 1898073 w 4978503"/>
              <a:gd name="connsiteY2" fmla="*/ 767732 h 2250168"/>
              <a:gd name="connsiteX3" fmla="*/ 3034146 w 4978503"/>
              <a:gd name="connsiteY3" fmla="*/ 767732 h 2250168"/>
              <a:gd name="connsiteX4" fmla="*/ 3782291 w 4978503"/>
              <a:gd name="connsiteY4" fmla="*/ 5732 h 2250168"/>
              <a:gd name="connsiteX5" fmla="*/ 4978503 w 4978503"/>
              <a:gd name="connsiteY5" fmla="*/ 0 h 2250168"/>
              <a:gd name="connsiteX6" fmla="*/ 4211782 w 4978503"/>
              <a:gd name="connsiteY6" fmla="*/ 767732 h 2250168"/>
              <a:gd name="connsiteX7" fmla="*/ 4959927 w 4978503"/>
              <a:gd name="connsiteY7" fmla="*/ 1488168 h 2250168"/>
              <a:gd name="connsiteX8" fmla="*/ 4225636 w 4978503"/>
              <a:gd name="connsiteY8" fmla="*/ 2250168 h 2250168"/>
              <a:gd name="connsiteX9" fmla="*/ 3463636 w 4978503"/>
              <a:gd name="connsiteY9" fmla="*/ 1502022 h 2250168"/>
              <a:gd name="connsiteX10" fmla="*/ 1911927 w 4978503"/>
              <a:gd name="connsiteY10" fmla="*/ 1502022 h 2250168"/>
              <a:gd name="connsiteX11" fmla="*/ 1163782 w 4978503"/>
              <a:gd name="connsiteY11" fmla="*/ 2236313 h 2250168"/>
              <a:gd name="connsiteX12" fmla="*/ 0 w 4978503"/>
              <a:gd name="connsiteY12" fmla="*/ 1114095 h 2250168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34146 w 4974034"/>
              <a:gd name="connsiteY3" fmla="*/ 762000 h 2244436"/>
              <a:gd name="connsiteX4" fmla="*/ 3782291 w 4974034"/>
              <a:gd name="connsiteY4" fmla="*/ 0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34146 w 4974034"/>
              <a:gd name="connsiteY3" fmla="*/ 762000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898073 w 4974034"/>
              <a:gd name="connsiteY2" fmla="*/ 762000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24887 w 4974034"/>
              <a:gd name="connsiteY2" fmla="*/ 748568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6490 w 4974034"/>
              <a:gd name="connsiteY3" fmla="*/ 753045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0836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0836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63782 w 4974034"/>
              <a:gd name="connsiteY11" fmla="*/ 2230581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59313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63636 w 4974034"/>
              <a:gd name="connsiteY9" fmla="*/ 1496290 h 2244436"/>
              <a:gd name="connsiteX10" fmla="*/ 1911927 w 4974034"/>
              <a:gd name="connsiteY10" fmla="*/ 1496290 h 2244436"/>
              <a:gd name="connsiteX11" fmla="*/ 1145906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1911927 w 4974034"/>
              <a:gd name="connsiteY10" fmla="*/ 1496290 h 2244436"/>
              <a:gd name="connsiteX11" fmla="*/ 1145906 w 4974034"/>
              <a:gd name="connsiteY11" fmla="*/ 2239537 h 2244436"/>
              <a:gd name="connsiteX12" fmla="*/ 0 w 4974034"/>
              <a:gd name="connsiteY12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1927 w 4974034"/>
              <a:gd name="connsiteY11" fmla="*/ 1496290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6396 w 4974034"/>
              <a:gd name="connsiteY11" fmla="*/ 1500767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16396 w 4974034"/>
              <a:gd name="connsiteY11" fmla="*/ 1500767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07458 w 4974034"/>
              <a:gd name="connsiteY11" fmla="*/ 1469423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44436"/>
              <a:gd name="connsiteX1" fmla="*/ 1149927 w 4974034"/>
              <a:gd name="connsiteY1" fmla="*/ 0 h 2244436"/>
              <a:gd name="connsiteX2" fmla="*/ 1911480 w 4974034"/>
              <a:gd name="connsiteY2" fmla="*/ 753045 h 2244436"/>
              <a:gd name="connsiteX3" fmla="*/ 3052021 w 4974034"/>
              <a:gd name="connsiteY3" fmla="*/ 748567 h 2244436"/>
              <a:gd name="connsiteX4" fmla="*/ 3826981 w 4974034"/>
              <a:gd name="connsiteY4" fmla="*/ 4477 h 2244436"/>
              <a:gd name="connsiteX5" fmla="*/ 4974034 w 4974034"/>
              <a:gd name="connsiteY5" fmla="*/ 3224 h 2244436"/>
              <a:gd name="connsiteX6" fmla="*/ 4211782 w 4974034"/>
              <a:gd name="connsiteY6" fmla="*/ 762000 h 2244436"/>
              <a:gd name="connsiteX7" fmla="*/ 4959927 w 4974034"/>
              <a:gd name="connsiteY7" fmla="*/ 1482436 h 2244436"/>
              <a:gd name="connsiteX8" fmla="*/ 4225636 w 4974034"/>
              <a:gd name="connsiteY8" fmla="*/ 2244436 h 2244436"/>
              <a:gd name="connsiteX9" fmla="*/ 3441291 w 4974034"/>
              <a:gd name="connsiteY9" fmla="*/ 1487334 h 2244436"/>
              <a:gd name="connsiteX10" fmla="*/ 3422170 w 4974034"/>
              <a:gd name="connsiteY10" fmla="*/ 1493878 h 2244436"/>
              <a:gd name="connsiteX11" fmla="*/ 1907458 w 4974034"/>
              <a:gd name="connsiteY11" fmla="*/ 1496290 h 2244436"/>
              <a:gd name="connsiteX12" fmla="*/ 1145906 w 4974034"/>
              <a:gd name="connsiteY12" fmla="*/ 2239537 h 2244436"/>
              <a:gd name="connsiteX13" fmla="*/ 0 w 4974034"/>
              <a:gd name="connsiteY13" fmla="*/ 1126273 h 2244436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59927 w 4974034"/>
              <a:gd name="connsiteY7" fmla="*/ 1482436 h 2239958"/>
              <a:gd name="connsiteX8" fmla="*/ 4203291 w 4974034"/>
              <a:gd name="connsiteY8" fmla="*/ 2239958 h 2239958"/>
              <a:gd name="connsiteX9" fmla="*/ 3441291 w 4974034"/>
              <a:gd name="connsiteY9" fmla="*/ 1487334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441291 w 4974034"/>
              <a:gd name="connsiteY9" fmla="*/ 1487334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521732 w 4974034"/>
              <a:gd name="connsiteY9" fmla="*/ 1558978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441291 w 4974034"/>
              <a:gd name="connsiteY9" fmla="*/ 1935109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22170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211782 w 4974034"/>
              <a:gd name="connsiteY6" fmla="*/ 762000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006210 w 4974034"/>
              <a:gd name="connsiteY6" fmla="*/ 766479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184968 w 4974034"/>
              <a:gd name="connsiteY6" fmla="*/ 757523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  <a:gd name="connsiteX0" fmla="*/ 0 w 4974034"/>
              <a:gd name="connsiteY0" fmla="*/ 1126273 h 2239958"/>
              <a:gd name="connsiteX1" fmla="*/ 1149927 w 4974034"/>
              <a:gd name="connsiteY1" fmla="*/ 0 h 2239958"/>
              <a:gd name="connsiteX2" fmla="*/ 1911480 w 4974034"/>
              <a:gd name="connsiteY2" fmla="*/ 753045 h 2239958"/>
              <a:gd name="connsiteX3" fmla="*/ 3052021 w 4974034"/>
              <a:gd name="connsiteY3" fmla="*/ 748567 h 2239958"/>
              <a:gd name="connsiteX4" fmla="*/ 3826981 w 4974034"/>
              <a:gd name="connsiteY4" fmla="*/ 4477 h 2239958"/>
              <a:gd name="connsiteX5" fmla="*/ 4974034 w 4974034"/>
              <a:gd name="connsiteY5" fmla="*/ 3224 h 2239958"/>
              <a:gd name="connsiteX6" fmla="*/ 4184968 w 4974034"/>
              <a:gd name="connsiteY6" fmla="*/ 748568 h 2239958"/>
              <a:gd name="connsiteX7" fmla="*/ 4968864 w 4974034"/>
              <a:gd name="connsiteY7" fmla="*/ 1486913 h 2239958"/>
              <a:gd name="connsiteX8" fmla="*/ 4203291 w 4974034"/>
              <a:gd name="connsiteY8" fmla="*/ 2239958 h 2239958"/>
              <a:gd name="connsiteX9" fmla="*/ 3633457 w 4974034"/>
              <a:gd name="connsiteY9" fmla="*/ 1693311 h 2239958"/>
              <a:gd name="connsiteX10" fmla="*/ 3431108 w 4974034"/>
              <a:gd name="connsiteY10" fmla="*/ 1493878 h 2239958"/>
              <a:gd name="connsiteX11" fmla="*/ 1907458 w 4974034"/>
              <a:gd name="connsiteY11" fmla="*/ 1496290 h 2239958"/>
              <a:gd name="connsiteX12" fmla="*/ 1145906 w 4974034"/>
              <a:gd name="connsiteY12" fmla="*/ 2239537 h 2239958"/>
              <a:gd name="connsiteX13" fmla="*/ 0 w 4974034"/>
              <a:gd name="connsiteY13" fmla="*/ 1126273 h 2239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974034" h="2239958">
                <a:moveTo>
                  <a:pt x="0" y="1126273"/>
                </a:moveTo>
                <a:lnTo>
                  <a:pt x="1149927" y="0"/>
                </a:lnTo>
                <a:lnTo>
                  <a:pt x="1911480" y="753045"/>
                </a:lnTo>
                <a:lnTo>
                  <a:pt x="3052021" y="748567"/>
                </a:lnTo>
                <a:lnTo>
                  <a:pt x="3826981" y="4477"/>
                </a:lnTo>
                <a:lnTo>
                  <a:pt x="4974034" y="3224"/>
                </a:lnTo>
                <a:lnTo>
                  <a:pt x="4184968" y="748568"/>
                </a:lnTo>
                <a:lnTo>
                  <a:pt x="4968864" y="1486913"/>
                </a:lnTo>
                <a:lnTo>
                  <a:pt x="4203291" y="2239958"/>
                </a:lnTo>
                <a:cubicBezTo>
                  <a:pt x="4013346" y="2057742"/>
                  <a:pt x="3814465" y="1862094"/>
                  <a:pt x="3633457" y="1693311"/>
                </a:cubicBezTo>
                <a:cubicBezTo>
                  <a:pt x="3622614" y="1692507"/>
                  <a:pt x="3441951" y="1494682"/>
                  <a:pt x="3431108" y="1493878"/>
                </a:cubicBezTo>
                <a:lnTo>
                  <a:pt x="1907458" y="1496290"/>
                </a:lnTo>
                <a:lnTo>
                  <a:pt x="1145906" y="2239537"/>
                </a:lnTo>
                <a:lnTo>
                  <a:pt x="0" y="1126273"/>
                </a:lnTo>
                <a:close/>
              </a:path>
            </a:pathLst>
          </a:custGeom>
          <a:solidFill>
            <a:schemeClr val="dk1">
              <a:tint val="50000"/>
              <a:satMod val="300000"/>
              <a:alpha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8" name="Picture 10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450" y="4971597"/>
            <a:ext cx="1465903" cy="1446565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6134096" y="5048322"/>
            <a:ext cx="25431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Draw some of your own shapes on a grid for a partner to reflect on the x-axis.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 flipV="1">
            <a:off x="3027662" y="2119890"/>
            <a:ext cx="0" cy="47404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>
            <a:off x="5045933" y="4218543"/>
            <a:ext cx="411635" cy="98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Rectangle 113"/>
          <p:cNvSpPr/>
          <p:nvPr/>
        </p:nvSpPr>
        <p:spPr>
          <a:xfrm>
            <a:off x="5251750" y="4167481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Twinkl" pitchFamily="50" charset="0"/>
              </a:rPr>
              <a:t>x</a:t>
            </a:r>
            <a:endParaRPr lang="en-GB" dirty="0"/>
          </a:p>
        </p:txBody>
      </p:sp>
      <p:sp>
        <p:nvSpPr>
          <p:cNvPr id="115" name="Rectangle 114"/>
          <p:cNvSpPr/>
          <p:nvPr/>
        </p:nvSpPr>
        <p:spPr>
          <a:xfrm>
            <a:off x="2740079" y="1894775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Twinkl" pitchFamily="50" charset="0"/>
              </a:rPr>
              <a:t>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55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9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105" grpId="0"/>
      <p:bldP spid="10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Reflect on a </a:t>
            </a:r>
            <a:r>
              <a:rPr lang="en-GB" sz="3600" dirty="0" smtClean="0"/>
              <a:t>Vertical </a:t>
            </a:r>
            <a:r>
              <a:rPr lang="en-GB" sz="3600" dirty="0"/>
              <a:t>Line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04966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" pitchFamily="50" charset="0"/>
              </a:rPr>
              <a:t>Here is a shape draw on a coordinates grid. It is reflected on a vertical line which passes through the point (2,0).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516" y="4778278"/>
            <a:ext cx="71367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Write the coordinates of the reflected shape.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169" y="5622025"/>
            <a:ext cx="4155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Create some of your own reflections about lines other than the x or y-axes. </a:t>
            </a:r>
          </a:p>
        </p:txBody>
      </p:sp>
      <p:sp>
        <p:nvSpPr>
          <p:cNvPr id="64" name="Rectangle 63"/>
          <p:cNvSpPr/>
          <p:nvPr/>
        </p:nvSpPr>
        <p:spPr>
          <a:xfrm>
            <a:off x="755650" y="5199462"/>
            <a:ext cx="1841893" cy="397933"/>
          </a:xfrm>
          <a:prstGeom prst="rect">
            <a:avLst/>
          </a:prstGeom>
          <a:solidFill>
            <a:srgbClr val="7FC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820934" y="2194436"/>
            <a:ext cx="802892" cy="2813538"/>
          </a:xfrm>
          <a:custGeom>
            <a:avLst/>
            <a:gdLst>
              <a:gd name="connsiteX0" fmla="*/ 0 w 1135519"/>
              <a:gd name="connsiteY0" fmla="*/ 0 h 3979147"/>
              <a:gd name="connsiteX1" fmla="*/ 1135519 w 1135519"/>
              <a:gd name="connsiteY1" fmla="*/ 0 h 3979147"/>
              <a:gd name="connsiteX2" fmla="*/ 1135519 w 1135519"/>
              <a:gd name="connsiteY2" fmla="*/ 3979147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  <a:gd name="connsiteX0" fmla="*/ 0 w 1135519"/>
              <a:gd name="connsiteY0" fmla="*/ 0 h 3979147"/>
              <a:gd name="connsiteX1" fmla="*/ 1125470 w 1135519"/>
              <a:gd name="connsiteY1" fmla="*/ 864159 h 3979147"/>
              <a:gd name="connsiteX2" fmla="*/ 1135519 w 1135519"/>
              <a:gd name="connsiteY2" fmla="*/ 3979147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  <a:gd name="connsiteX0" fmla="*/ 0 w 1135519"/>
              <a:gd name="connsiteY0" fmla="*/ 0 h 3979147"/>
              <a:gd name="connsiteX1" fmla="*/ 1125470 w 1135519"/>
              <a:gd name="connsiteY1" fmla="*/ 864159 h 3979147"/>
              <a:gd name="connsiteX2" fmla="*/ 1135519 w 1135519"/>
              <a:gd name="connsiteY2" fmla="*/ 3185328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519" h="3979147">
                <a:moveTo>
                  <a:pt x="0" y="0"/>
                </a:moveTo>
                <a:lnTo>
                  <a:pt x="1125470" y="864159"/>
                </a:lnTo>
                <a:cubicBezTo>
                  <a:pt x="1128820" y="1902488"/>
                  <a:pt x="1132169" y="2146999"/>
                  <a:pt x="1135519" y="3185328"/>
                </a:cubicBezTo>
                <a:lnTo>
                  <a:pt x="0" y="3979147"/>
                </a:lnTo>
                <a:lnTo>
                  <a:pt x="0" y="0"/>
                </a:ln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5" name="Straight Connector 64"/>
          <p:cNvCxnSpPr/>
          <p:nvPr/>
        </p:nvCxnSpPr>
        <p:spPr>
          <a:xfrm>
            <a:off x="6008529" y="1963178"/>
            <a:ext cx="0" cy="3142837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356662" y="3984893"/>
            <a:ext cx="4042956" cy="0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6798207" y="2170398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6790185" y="1912204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(3,6)</a:t>
            </a:r>
            <a:endParaRPr lang="en-GB" sz="1400" dirty="0"/>
          </a:p>
        </p:txBody>
      </p:sp>
      <p:sp>
        <p:nvSpPr>
          <p:cNvPr id="71" name="Oval 70"/>
          <p:cNvSpPr/>
          <p:nvPr/>
        </p:nvSpPr>
        <p:spPr>
          <a:xfrm>
            <a:off x="6794196" y="4978203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7593077" y="4416039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7589066" y="2772954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6790185" y="4971588"/>
            <a:ext cx="6174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(3,-8)</a:t>
            </a:r>
            <a:endParaRPr lang="en-GB" sz="1400" dirty="0"/>
          </a:p>
        </p:txBody>
      </p:sp>
      <p:sp>
        <p:nvSpPr>
          <p:cNvPr id="76" name="Rectangle 75"/>
          <p:cNvSpPr/>
          <p:nvPr/>
        </p:nvSpPr>
        <p:spPr>
          <a:xfrm>
            <a:off x="7589066" y="4397285"/>
            <a:ext cx="6062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(7,-5)</a:t>
            </a:r>
            <a:endParaRPr lang="en-GB" sz="1400" dirty="0"/>
          </a:p>
        </p:txBody>
      </p:sp>
      <p:sp>
        <p:nvSpPr>
          <p:cNvPr id="77" name="Rectangle 76"/>
          <p:cNvSpPr/>
          <p:nvPr/>
        </p:nvSpPr>
        <p:spPr>
          <a:xfrm>
            <a:off x="7571786" y="2492547"/>
            <a:ext cx="5341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cs typeface="Twinkl"/>
              </a:rPr>
              <a:t>(7,3)</a:t>
            </a:r>
            <a:endParaRPr lang="en-GB" sz="14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552373" y="1853849"/>
            <a:ext cx="0" cy="342551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2"/>
          <p:cNvSpPr/>
          <p:nvPr/>
        </p:nvSpPr>
        <p:spPr>
          <a:xfrm flipH="1">
            <a:off x="5469036" y="2194436"/>
            <a:ext cx="802892" cy="2813538"/>
          </a:xfrm>
          <a:custGeom>
            <a:avLst/>
            <a:gdLst>
              <a:gd name="connsiteX0" fmla="*/ 0 w 1135519"/>
              <a:gd name="connsiteY0" fmla="*/ 0 h 3979147"/>
              <a:gd name="connsiteX1" fmla="*/ 1135519 w 1135519"/>
              <a:gd name="connsiteY1" fmla="*/ 0 h 3979147"/>
              <a:gd name="connsiteX2" fmla="*/ 1135519 w 1135519"/>
              <a:gd name="connsiteY2" fmla="*/ 3979147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  <a:gd name="connsiteX0" fmla="*/ 0 w 1135519"/>
              <a:gd name="connsiteY0" fmla="*/ 0 h 3979147"/>
              <a:gd name="connsiteX1" fmla="*/ 1125470 w 1135519"/>
              <a:gd name="connsiteY1" fmla="*/ 864159 h 3979147"/>
              <a:gd name="connsiteX2" fmla="*/ 1135519 w 1135519"/>
              <a:gd name="connsiteY2" fmla="*/ 3979147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  <a:gd name="connsiteX0" fmla="*/ 0 w 1135519"/>
              <a:gd name="connsiteY0" fmla="*/ 0 h 3979147"/>
              <a:gd name="connsiteX1" fmla="*/ 1125470 w 1135519"/>
              <a:gd name="connsiteY1" fmla="*/ 864159 h 3979147"/>
              <a:gd name="connsiteX2" fmla="*/ 1135519 w 1135519"/>
              <a:gd name="connsiteY2" fmla="*/ 3185328 h 3979147"/>
              <a:gd name="connsiteX3" fmla="*/ 0 w 1135519"/>
              <a:gd name="connsiteY3" fmla="*/ 3979147 h 3979147"/>
              <a:gd name="connsiteX4" fmla="*/ 0 w 1135519"/>
              <a:gd name="connsiteY4" fmla="*/ 0 h 397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519" h="3979147">
                <a:moveTo>
                  <a:pt x="0" y="0"/>
                </a:moveTo>
                <a:lnTo>
                  <a:pt x="1125470" y="864159"/>
                </a:lnTo>
                <a:cubicBezTo>
                  <a:pt x="1128820" y="1902488"/>
                  <a:pt x="1132169" y="2146999"/>
                  <a:pt x="1135519" y="3185328"/>
                </a:cubicBezTo>
                <a:lnTo>
                  <a:pt x="0" y="3979147"/>
                </a:lnTo>
                <a:lnTo>
                  <a:pt x="0" y="0"/>
                </a:lnTo>
                <a:close/>
              </a:path>
            </a:pathLst>
          </a:custGeom>
          <a:noFill/>
          <a:ln w="19050">
            <a:solidFill>
              <a:srgbClr val="7FC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947675" y="1853713"/>
            <a:ext cx="1639317" cy="3507167"/>
            <a:chOff x="4947675" y="1853713"/>
            <a:chExt cx="1639317" cy="3507167"/>
          </a:xfrm>
        </p:grpSpPr>
        <p:sp>
          <p:nvSpPr>
            <p:cNvPr id="81" name="Oval 80"/>
            <p:cNvSpPr/>
            <p:nvPr/>
          </p:nvSpPr>
          <p:spPr>
            <a:xfrm flipH="1">
              <a:off x="5446309" y="2777838"/>
              <a:ext cx="61498" cy="6149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/>
            <p:cNvSpPr/>
            <p:nvPr/>
          </p:nvSpPr>
          <p:spPr>
            <a:xfrm flipH="1">
              <a:off x="4980536" y="2488461"/>
              <a:ext cx="61106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>
                  <a:cs typeface="Twinkl"/>
                </a:rPr>
                <a:t>(-3,3)</a:t>
              </a:r>
              <a:endParaRPr lang="en-GB" sz="1400" dirty="0"/>
            </a:p>
          </p:txBody>
        </p:sp>
        <p:sp>
          <p:nvSpPr>
            <p:cNvPr id="83" name="Oval 82"/>
            <p:cNvSpPr/>
            <p:nvPr/>
          </p:nvSpPr>
          <p:spPr>
            <a:xfrm flipH="1">
              <a:off x="5442298" y="4418244"/>
              <a:ext cx="61498" cy="6149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 flipH="1">
              <a:off x="6241179" y="4974777"/>
              <a:ext cx="61498" cy="6149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 flipH="1">
              <a:off x="6242919" y="2175386"/>
              <a:ext cx="61498" cy="6149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Rectangle 88"/>
            <p:cNvSpPr/>
            <p:nvPr/>
          </p:nvSpPr>
          <p:spPr>
            <a:xfrm flipH="1">
              <a:off x="5956544" y="5053103"/>
              <a:ext cx="61747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>
                  <a:cs typeface="Twinkl"/>
                </a:rPr>
                <a:t>(1,-8)</a:t>
              </a:r>
              <a:endParaRPr lang="en-GB" sz="1400" dirty="0"/>
            </a:p>
          </p:txBody>
        </p:sp>
        <p:sp>
          <p:nvSpPr>
            <p:cNvPr id="90" name="Rectangle 89"/>
            <p:cNvSpPr/>
            <p:nvPr/>
          </p:nvSpPr>
          <p:spPr>
            <a:xfrm flipH="1">
              <a:off x="4947675" y="4465062"/>
              <a:ext cx="6767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>
                  <a:cs typeface="Twinkl"/>
                </a:rPr>
                <a:t>(-3,-5)</a:t>
              </a:r>
              <a:endParaRPr lang="en-GB" sz="1400" dirty="0"/>
            </a:p>
          </p:txBody>
        </p:sp>
        <p:sp>
          <p:nvSpPr>
            <p:cNvPr id="91" name="Rectangle 90"/>
            <p:cNvSpPr/>
            <p:nvPr/>
          </p:nvSpPr>
          <p:spPr>
            <a:xfrm flipH="1">
              <a:off x="6052871" y="1853713"/>
              <a:ext cx="53412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>
                  <a:cs typeface="Twinkl"/>
                </a:rPr>
                <a:t>(1,6)</a:t>
              </a:r>
              <a:endParaRPr lang="en-GB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1678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6" grpId="0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1526</TotalTime>
  <Words>374</Words>
  <Application>Microsoft Office PowerPoint</Application>
  <PresentationFormat>On-screen Show (4:3)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Twinkl SemiBold</vt:lpstr>
      <vt:lpstr>Twinkl</vt:lpstr>
      <vt:lpstr>Arial</vt:lpstr>
      <vt:lpstr>Sassoon Infant Rg</vt:lpstr>
      <vt:lpstr>Office Theme</vt:lpstr>
      <vt:lpstr>PowerPoint Presentation</vt:lpstr>
      <vt:lpstr>Draw</vt:lpstr>
      <vt:lpstr>Translate</vt:lpstr>
      <vt:lpstr>Reflect on the x-axis</vt:lpstr>
      <vt:lpstr>Reflect on a Vertical Line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Jonathan Seaton</cp:lastModifiedBy>
  <cp:revision>158</cp:revision>
  <dcterms:created xsi:type="dcterms:W3CDTF">2014-10-01T16:09:27Z</dcterms:created>
  <dcterms:modified xsi:type="dcterms:W3CDTF">2017-01-02T17:20:52Z</dcterms:modified>
</cp:coreProperties>
</file>