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333" r:id="rId3"/>
    <p:sldId id="322" r:id="rId4"/>
    <p:sldId id="320" r:id="rId5"/>
    <p:sldId id="324" r:id="rId6"/>
    <p:sldId id="328" r:id="rId7"/>
    <p:sldId id="329" r:id="rId8"/>
    <p:sldId id="332" r:id="rId9"/>
    <p:sldId id="334" r:id="rId10"/>
    <p:sldId id="339" r:id="rId11"/>
    <p:sldId id="335" r:id="rId12"/>
    <p:sldId id="336" r:id="rId13"/>
    <p:sldId id="343" r:id="rId14"/>
    <p:sldId id="340" r:id="rId15"/>
    <p:sldId id="341" r:id="rId16"/>
    <p:sldId id="342" r:id="rId17"/>
    <p:sldId id="344" r:id="rId18"/>
    <p:sldId id="345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A4E8F"/>
    <a:srgbClr val="EAEAEA"/>
    <a:srgbClr val="FFFFCC"/>
    <a:srgbClr val="B0B0B0"/>
    <a:srgbClr val="D7D7D7"/>
    <a:srgbClr val="DEA900"/>
    <a:srgbClr val="FF9900"/>
    <a:srgbClr val="A50021"/>
    <a:srgbClr val="CC9B00"/>
    <a:srgbClr val="33CC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583" autoAdjust="0"/>
    <p:restoredTop sz="91367" autoAdjust="0"/>
  </p:normalViewPr>
  <p:slideViewPr>
    <p:cSldViewPr snapToGrid="0">
      <p:cViewPr>
        <p:scale>
          <a:sx n="80" d="100"/>
          <a:sy n="80" d="100"/>
        </p:scale>
        <p:origin x="-2048" y="-7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36004" cy="36004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notesMaster" Target="notesMasters/notesMaster1.xml"/><Relationship Id="rId21" Type="http://schemas.openxmlformats.org/officeDocument/2006/relationships/printerSettings" Target="printerSettings/printerSettings1.bin"/><Relationship Id="rId22" Type="http://schemas.openxmlformats.org/officeDocument/2006/relationships/presProps" Target="presProps.xml"/><Relationship Id="rId23" Type="http://schemas.openxmlformats.org/officeDocument/2006/relationships/viewProps" Target="viewProps.xml"/><Relationship Id="rId24" Type="http://schemas.openxmlformats.org/officeDocument/2006/relationships/theme" Target="theme/theme1.xml"/><Relationship Id="rId25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563B88-925D-460D-8E76-164643B118EE}" type="datetimeFigureOut">
              <a:rPr lang="en-GB" smtClean="0"/>
              <a:pPr/>
              <a:t>25/04/2020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CDC2D2-7559-4A38-A0AC-8A137E53FC6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97033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25/04/2020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25/04/2020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25/04/2020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25/04/2020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25/04/2020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25/04/2020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25/04/2020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25/04/2020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25/04/2020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25/04/2020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25/04/2020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4B06B6-AFC6-4DF6-AF13-447355A9C5F3}" type="datetimeFigureOut">
              <a:rPr lang="en-GB" smtClean="0"/>
              <a:pPr/>
              <a:t>25/04/2020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Relationship Id="rId3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Relationship Id="rId3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Relationship Id="rId3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571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7" name="Group 16"/>
          <p:cNvGrpSpPr/>
          <p:nvPr/>
        </p:nvGrpSpPr>
        <p:grpSpPr>
          <a:xfrm>
            <a:off x="251520" y="6273652"/>
            <a:ext cx="8568952" cy="404664"/>
            <a:chOff x="251520" y="6273652"/>
            <a:chExt cx="8568952" cy="404664"/>
          </a:xfrm>
        </p:grpSpPr>
        <p:sp>
          <p:nvSpPr>
            <p:cNvPr id="10" name="Rounded Rectangle 9"/>
            <p:cNvSpPr/>
            <p:nvPr/>
          </p:nvSpPr>
          <p:spPr>
            <a:xfrm>
              <a:off x="251520" y="6273652"/>
              <a:ext cx="8568952" cy="404664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 w="1270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647564" y="6291318"/>
              <a:ext cx="6228692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 smtClean="0"/>
                <a:t>-  MATHS </a:t>
              </a:r>
              <a:r>
                <a:rPr lang="en-GB" b="1" smtClean="0"/>
                <a:t>TOPICS  KS2  -</a:t>
              </a:r>
              <a:endParaRPr lang="en-GB" b="1" dirty="0"/>
            </a:p>
          </p:txBody>
        </p:sp>
        <p:sp>
          <p:nvSpPr>
            <p:cNvPr id="8" name="Oval 7"/>
            <p:cNvSpPr/>
            <p:nvPr/>
          </p:nvSpPr>
          <p:spPr>
            <a:xfrm>
              <a:off x="287524" y="6306784"/>
              <a:ext cx="337728" cy="337728"/>
            </a:xfrm>
            <a:prstGeom prst="ellipse">
              <a:avLst/>
            </a:prstGeom>
            <a:solidFill>
              <a:srgbClr val="FFFF66"/>
            </a:solidFill>
            <a:ln w="635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30374" y="6321760"/>
              <a:ext cx="252028" cy="30777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 smtClean="0">
                  <a:solidFill>
                    <a:srgbClr val="003300"/>
                  </a:solidFill>
                </a:rPr>
                <a:t>N</a:t>
              </a:r>
              <a:endParaRPr lang="en-GB" sz="1400" b="1" dirty="0">
                <a:solidFill>
                  <a:srgbClr val="003300"/>
                </a:solidFill>
              </a:endParaRPr>
            </a:p>
          </p:txBody>
        </p:sp>
      </p:grpSp>
      <p:sp>
        <p:nvSpPr>
          <p:cNvPr id="16" name="Rounded Rectangle 15"/>
          <p:cNvSpPr/>
          <p:nvPr/>
        </p:nvSpPr>
        <p:spPr>
          <a:xfrm>
            <a:off x="773578" y="764704"/>
            <a:ext cx="7596844" cy="4644516"/>
          </a:xfrm>
          <a:prstGeom prst="roundRect">
            <a:avLst>
              <a:gd name="adj" fmla="val 15239"/>
            </a:avLst>
          </a:prstGeom>
          <a:solidFill>
            <a:srgbClr val="FFFF99"/>
          </a:solidFill>
          <a:ln w="1016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863588" y="1271082"/>
            <a:ext cx="741682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 smtClean="0"/>
              <a:t>Fractions</a:t>
            </a:r>
          </a:p>
        </p:txBody>
      </p:sp>
      <p:grpSp>
        <p:nvGrpSpPr>
          <p:cNvPr id="25" name="Group 23"/>
          <p:cNvGrpSpPr/>
          <p:nvPr/>
        </p:nvGrpSpPr>
        <p:grpSpPr>
          <a:xfrm>
            <a:off x="904203" y="4066211"/>
            <a:ext cx="1212384" cy="1212384"/>
            <a:chOff x="323528" y="1556792"/>
            <a:chExt cx="2223864" cy="2223864"/>
          </a:xfrm>
        </p:grpSpPr>
        <p:sp>
          <p:nvSpPr>
            <p:cNvPr id="26" name="Oval 25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7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28" name="Hexagon 27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28575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9" name="Octagon 28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28575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0" name="Decagon 29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28575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1" name="Regular Pentagon 30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28575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27125" y="1746250"/>
            <a:ext cx="6858000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GB" sz="3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/>
                <a:cs typeface="Comic Sans MS"/>
              </a:rPr>
              <a:t>Try some of these revision questions.</a:t>
            </a:r>
            <a:r>
              <a:rPr lang="en-GB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.</a:t>
            </a:r>
            <a:endParaRPr lang="en-GB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571414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Rounded Rectangle 63"/>
          <p:cNvSpPr/>
          <p:nvPr/>
        </p:nvSpPr>
        <p:spPr>
          <a:xfrm>
            <a:off x="223284" y="1294411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 smtClean="0">
                <a:solidFill>
                  <a:srgbClr val="003300"/>
                </a:solidFill>
              </a:rPr>
              <a:t>N</a:t>
            </a:r>
            <a:endParaRPr lang="en-GB" sz="1400" b="1" dirty="0">
              <a:solidFill>
                <a:srgbClr val="003300"/>
              </a:solidFill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Which one of these fractions is the biggest? </a:t>
            </a:r>
            <a:endParaRPr lang="en-GB" dirty="0">
              <a:solidFill>
                <a:schemeClr val="tx1"/>
              </a:solidFill>
            </a:endParaRPr>
          </a:p>
        </p:txBody>
      </p:sp>
      <p:grpSp>
        <p:nvGrpSpPr>
          <p:cNvPr id="2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dirty="0" smtClean="0"/>
                <a:t>Fractions</a:t>
              </a:r>
            </a:p>
          </p:txBody>
        </p:sp>
      </p:grpSp>
      <p:grpSp>
        <p:nvGrpSpPr>
          <p:cNvPr id="3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65" name="Rounded Rectangle 64"/>
          <p:cNvSpPr/>
          <p:nvPr/>
        </p:nvSpPr>
        <p:spPr>
          <a:xfrm>
            <a:off x="296692" y="1390608"/>
            <a:ext cx="4703933" cy="4705392"/>
          </a:xfrm>
          <a:prstGeom prst="roundRect">
            <a:avLst>
              <a:gd name="adj" fmla="val 4999"/>
            </a:avLst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09" name="Group 108"/>
          <p:cNvGrpSpPr/>
          <p:nvPr/>
        </p:nvGrpSpPr>
        <p:grpSpPr>
          <a:xfrm>
            <a:off x="1065528" y="1484230"/>
            <a:ext cx="2560663" cy="503333"/>
            <a:chOff x="895056" y="615014"/>
            <a:chExt cx="2560663" cy="620104"/>
          </a:xfrm>
        </p:grpSpPr>
        <p:sp>
          <p:nvSpPr>
            <p:cNvPr id="110" name="Rounded Rectangle 109"/>
            <p:cNvSpPr/>
            <p:nvPr/>
          </p:nvSpPr>
          <p:spPr>
            <a:xfrm>
              <a:off x="895056" y="615014"/>
              <a:ext cx="2560663" cy="620104"/>
            </a:xfrm>
            <a:prstGeom prst="roundRect">
              <a:avLst>
                <a:gd name="adj" fmla="val 34680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2" name="TextBox 111"/>
            <p:cNvSpPr txBox="1"/>
            <p:nvPr/>
          </p:nvSpPr>
          <p:spPr>
            <a:xfrm>
              <a:off x="1148172" y="640682"/>
              <a:ext cx="2054431" cy="56876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dirty="0" smtClean="0"/>
                <a:t>Example 1</a:t>
              </a:r>
              <a:endParaRPr lang="en-GB" sz="2400" b="1" dirty="0"/>
            </a:p>
          </p:txBody>
        </p:sp>
      </p:grpSp>
      <p:sp>
        <p:nvSpPr>
          <p:cNvPr id="6" name="TextBox 5"/>
          <p:cNvSpPr txBox="1"/>
          <p:nvPr/>
        </p:nvSpPr>
        <p:spPr>
          <a:xfrm>
            <a:off x="635001" y="2301876"/>
            <a:ext cx="4445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latin typeface="Chalkboard"/>
                <a:cs typeface="Chalkboard"/>
              </a:rPr>
              <a:t>1</a:t>
            </a:r>
            <a:endParaRPr lang="en-GB" sz="4400" dirty="0">
              <a:latin typeface="Chalkboard"/>
              <a:cs typeface="Chalkboard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635000" y="3279775"/>
            <a:ext cx="5334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Chalkboard"/>
                <a:cs typeface="Chalkboard"/>
              </a:rPr>
              <a:t>4</a:t>
            </a:r>
          </a:p>
        </p:txBody>
      </p:sp>
      <p:cxnSp>
        <p:nvCxnSpPr>
          <p:cNvPr id="16" name="Straight Connector 15"/>
          <p:cNvCxnSpPr/>
          <p:nvPr/>
        </p:nvCxnSpPr>
        <p:spPr>
          <a:xfrm flipV="1">
            <a:off x="428625" y="3190875"/>
            <a:ext cx="1047750" cy="1587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8" name="TextBox 37"/>
          <p:cNvSpPr txBox="1"/>
          <p:nvPr/>
        </p:nvSpPr>
        <p:spPr>
          <a:xfrm>
            <a:off x="2724151" y="2279652"/>
            <a:ext cx="35559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Chalkboard"/>
                <a:cs typeface="Chalkboard"/>
              </a:rPr>
              <a:t>3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2692400" y="3194050"/>
            <a:ext cx="5334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Chalkboard"/>
                <a:cs typeface="Chalkboard"/>
              </a:rPr>
              <a:t>4</a:t>
            </a:r>
          </a:p>
        </p:txBody>
      </p:sp>
      <p:cxnSp>
        <p:nvCxnSpPr>
          <p:cNvPr id="40" name="Straight Connector 39"/>
          <p:cNvCxnSpPr/>
          <p:nvPr/>
        </p:nvCxnSpPr>
        <p:spPr>
          <a:xfrm flipV="1">
            <a:off x="2374900" y="3168650"/>
            <a:ext cx="1047750" cy="1587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1619250" y="2968625"/>
            <a:ext cx="7302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halkboard"/>
                <a:cs typeface="Chalkboard"/>
              </a:rPr>
              <a:t>OR</a:t>
            </a:r>
            <a:endParaRPr lang="en-GB" sz="2400" dirty="0">
              <a:latin typeface="Chalkboard"/>
              <a:cs typeface="Chalkboard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60375" y="4540250"/>
            <a:ext cx="3651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25" name="TextBox 24"/>
          <p:cNvSpPr txBox="1"/>
          <p:nvPr/>
        </p:nvSpPr>
        <p:spPr>
          <a:xfrm>
            <a:off x="6064251" y="1857375"/>
            <a:ext cx="130175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halkboard"/>
                <a:cs typeface="Chalkboard"/>
              </a:rPr>
              <a:t>  3</a:t>
            </a:r>
          </a:p>
          <a:p>
            <a:r>
              <a:rPr lang="en-GB" sz="3200" dirty="0" smtClean="0">
                <a:latin typeface="Chalkboard"/>
                <a:cs typeface="Chalkboard"/>
              </a:rPr>
              <a:t>  </a:t>
            </a:r>
          </a:p>
          <a:p>
            <a:r>
              <a:rPr lang="en-GB" sz="3200" dirty="0" smtClean="0">
                <a:latin typeface="Chalkboard"/>
                <a:cs typeface="Chalkboard"/>
              </a:rPr>
              <a:t>  4</a:t>
            </a:r>
            <a:endParaRPr lang="en-GB" sz="3200" dirty="0">
              <a:latin typeface="Chalkboard"/>
              <a:cs typeface="Chalkboard"/>
            </a:endParaRPr>
          </a:p>
        </p:txBody>
      </p:sp>
      <p:cxnSp>
        <p:nvCxnSpPr>
          <p:cNvPr id="27" name="Straight Connector 26"/>
          <p:cNvCxnSpPr/>
          <p:nvPr/>
        </p:nvCxnSpPr>
        <p:spPr>
          <a:xfrm flipV="1">
            <a:off x="6127750" y="2635250"/>
            <a:ext cx="1063625" cy="1587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9444881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 animBg="1"/>
      <p:bldP spid="2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Rounded Rectangle 63"/>
          <p:cNvSpPr/>
          <p:nvPr/>
        </p:nvSpPr>
        <p:spPr>
          <a:xfrm>
            <a:off x="223284" y="1294411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 smtClean="0">
                <a:solidFill>
                  <a:srgbClr val="003300"/>
                </a:solidFill>
              </a:rPr>
              <a:t>N</a:t>
            </a:r>
            <a:endParaRPr lang="en-GB" sz="1400" b="1" dirty="0">
              <a:solidFill>
                <a:srgbClr val="003300"/>
              </a:solidFill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Which one of these fractions is the biggest? </a:t>
            </a:r>
            <a:endParaRPr lang="en-GB" dirty="0">
              <a:solidFill>
                <a:schemeClr val="tx1"/>
              </a:solidFill>
            </a:endParaRPr>
          </a:p>
        </p:txBody>
      </p:sp>
      <p:grpSp>
        <p:nvGrpSpPr>
          <p:cNvPr id="2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dirty="0" smtClean="0"/>
                <a:t>Fractions</a:t>
              </a:r>
            </a:p>
          </p:txBody>
        </p:sp>
      </p:grpSp>
      <p:grpSp>
        <p:nvGrpSpPr>
          <p:cNvPr id="3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65" name="Rounded Rectangle 64"/>
          <p:cNvSpPr/>
          <p:nvPr/>
        </p:nvSpPr>
        <p:spPr>
          <a:xfrm>
            <a:off x="296692" y="1390608"/>
            <a:ext cx="4703933" cy="4705392"/>
          </a:xfrm>
          <a:prstGeom prst="roundRect">
            <a:avLst>
              <a:gd name="adj" fmla="val 4999"/>
            </a:avLst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09" name="Group 108"/>
          <p:cNvGrpSpPr/>
          <p:nvPr/>
        </p:nvGrpSpPr>
        <p:grpSpPr>
          <a:xfrm>
            <a:off x="1065528" y="1484230"/>
            <a:ext cx="2560663" cy="503333"/>
            <a:chOff x="895056" y="615014"/>
            <a:chExt cx="2560663" cy="620104"/>
          </a:xfrm>
        </p:grpSpPr>
        <p:sp>
          <p:nvSpPr>
            <p:cNvPr id="110" name="Rounded Rectangle 109"/>
            <p:cNvSpPr/>
            <p:nvPr/>
          </p:nvSpPr>
          <p:spPr>
            <a:xfrm>
              <a:off x="895056" y="615014"/>
              <a:ext cx="2560663" cy="620104"/>
            </a:xfrm>
            <a:prstGeom prst="roundRect">
              <a:avLst>
                <a:gd name="adj" fmla="val 34680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2" name="TextBox 111"/>
            <p:cNvSpPr txBox="1"/>
            <p:nvPr/>
          </p:nvSpPr>
          <p:spPr>
            <a:xfrm>
              <a:off x="1148172" y="640682"/>
              <a:ext cx="2054431" cy="56876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dirty="0" smtClean="0"/>
                <a:t>Example 1</a:t>
              </a:r>
              <a:endParaRPr lang="en-GB" sz="2400" b="1" dirty="0"/>
            </a:p>
          </p:txBody>
        </p:sp>
      </p:grpSp>
      <p:sp>
        <p:nvSpPr>
          <p:cNvPr id="6" name="TextBox 5"/>
          <p:cNvSpPr txBox="1"/>
          <p:nvPr/>
        </p:nvSpPr>
        <p:spPr>
          <a:xfrm>
            <a:off x="666751" y="2397126"/>
            <a:ext cx="4445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Chalkboard"/>
                <a:cs typeface="Chalkboard"/>
              </a:rPr>
              <a:t>2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539749" y="3168650"/>
            <a:ext cx="103187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latin typeface="Chalkboard"/>
                <a:cs typeface="Chalkboard"/>
              </a:rPr>
              <a:t>10</a:t>
            </a:r>
            <a:endParaRPr lang="en-GB" sz="4400" dirty="0">
              <a:latin typeface="Chalkboard"/>
              <a:cs typeface="Chalkboard"/>
            </a:endParaRPr>
          </a:p>
        </p:txBody>
      </p:sp>
      <p:cxnSp>
        <p:nvCxnSpPr>
          <p:cNvPr id="16" name="Straight Connector 15"/>
          <p:cNvCxnSpPr/>
          <p:nvPr/>
        </p:nvCxnSpPr>
        <p:spPr>
          <a:xfrm flipV="1">
            <a:off x="428625" y="3190875"/>
            <a:ext cx="1047750" cy="1587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8" name="TextBox 37"/>
          <p:cNvSpPr txBox="1"/>
          <p:nvPr/>
        </p:nvSpPr>
        <p:spPr>
          <a:xfrm>
            <a:off x="2724151" y="2279652"/>
            <a:ext cx="35559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Chalkboard"/>
                <a:cs typeface="Chalkboard"/>
              </a:rPr>
              <a:t>6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2692400" y="3194050"/>
            <a:ext cx="159385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latin typeface="Chalkboard"/>
                <a:cs typeface="Chalkboard"/>
              </a:rPr>
              <a:t>10</a:t>
            </a:r>
            <a:endParaRPr lang="en-GB" sz="4400" dirty="0">
              <a:latin typeface="Chalkboard"/>
              <a:cs typeface="Chalkboard"/>
            </a:endParaRPr>
          </a:p>
        </p:txBody>
      </p:sp>
      <p:cxnSp>
        <p:nvCxnSpPr>
          <p:cNvPr id="40" name="Straight Connector 39"/>
          <p:cNvCxnSpPr/>
          <p:nvPr/>
        </p:nvCxnSpPr>
        <p:spPr>
          <a:xfrm flipV="1">
            <a:off x="2374900" y="3168650"/>
            <a:ext cx="1047750" cy="1587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1619250" y="2968625"/>
            <a:ext cx="7302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halkboard"/>
                <a:cs typeface="Chalkboard"/>
              </a:rPr>
              <a:t>OR</a:t>
            </a:r>
            <a:endParaRPr lang="en-GB" sz="2400" dirty="0">
              <a:latin typeface="Chalkboard"/>
              <a:cs typeface="Chalkboard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60375" y="4540250"/>
            <a:ext cx="3651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25" name="TextBox 24"/>
          <p:cNvSpPr txBox="1"/>
          <p:nvPr/>
        </p:nvSpPr>
        <p:spPr>
          <a:xfrm>
            <a:off x="6064251" y="1857375"/>
            <a:ext cx="130175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halkboard"/>
                <a:cs typeface="Chalkboard"/>
              </a:rPr>
              <a:t>  6</a:t>
            </a:r>
          </a:p>
          <a:p>
            <a:r>
              <a:rPr lang="en-GB" sz="3200" dirty="0" smtClean="0">
                <a:latin typeface="Chalkboard"/>
                <a:cs typeface="Chalkboard"/>
              </a:rPr>
              <a:t>  </a:t>
            </a:r>
          </a:p>
          <a:p>
            <a:r>
              <a:rPr lang="en-GB" sz="3200" dirty="0" smtClean="0">
                <a:latin typeface="Chalkboard"/>
                <a:cs typeface="Chalkboard"/>
              </a:rPr>
              <a:t>  10</a:t>
            </a:r>
            <a:endParaRPr lang="en-GB" sz="3200" dirty="0">
              <a:latin typeface="Chalkboard"/>
              <a:cs typeface="Chalkboard"/>
            </a:endParaRPr>
          </a:p>
        </p:txBody>
      </p:sp>
      <p:cxnSp>
        <p:nvCxnSpPr>
          <p:cNvPr id="27" name="Straight Connector 26"/>
          <p:cNvCxnSpPr/>
          <p:nvPr/>
        </p:nvCxnSpPr>
        <p:spPr>
          <a:xfrm flipV="1">
            <a:off x="6127750" y="2635250"/>
            <a:ext cx="1063625" cy="1587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9127552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 animBg="1"/>
      <p:bldP spid="2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Rounded Rectangle 63"/>
          <p:cNvSpPr/>
          <p:nvPr/>
        </p:nvSpPr>
        <p:spPr>
          <a:xfrm>
            <a:off x="223284" y="1294411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 smtClean="0">
                <a:solidFill>
                  <a:srgbClr val="003300"/>
                </a:solidFill>
              </a:rPr>
              <a:t>N</a:t>
            </a:r>
            <a:endParaRPr lang="en-GB" sz="1400" b="1" dirty="0">
              <a:solidFill>
                <a:srgbClr val="003300"/>
              </a:solidFill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222250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Write these fractions in order, from smallest to largest.</a:t>
            </a:r>
            <a:endParaRPr lang="en-GB" dirty="0">
              <a:solidFill>
                <a:schemeClr val="tx1"/>
              </a:solidFill>
            </a:endParaRPr>
          </a:p>
        </p:txBody>
      </p:sp>
      <p:grpSp>
        <p:nvGrpSpPr>
          <p:cNvPr id="2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dirty="0" smtClean="0"/>
                <a:t>Fractions</a:t>
              </a:r>
            </a:p>
          </p:txBody>
        </p:sp>
      </p:grpSp>
      <p:grpSp>
        <p:nvGrpSpPr>
          <p:cNvPr id="3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65" name="Rounded Rectangle 64"/>
          <p:cNvSpPr/>
          <p:nvPr/>
        </p:nvSpPr>
        <p:spPr>
          <a:xfrm>
            <a:off x="328442" y="1311233"/>
            <a:ext cx="4703933" cy="4705392"/>
          </a:xfrm>
          <a:prstGeom prst="roundRect">
            <a:avLst>
              <a:gd name="adj" fmla="val 4999"/>
            </a:avLst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09" name="Group 108"/>
          <p:cNvGrpSpPr/>
          <p:nvPr/>
        </p:nvGrpSpPr>
        <p:grpSpPr>
          <a:xfrm>
            <a:off x="1065528" y="1484230"/>
            <a:ext cx="2560663" cy="503333"/>
            <a:chOff x="895056" y="615014"/>
            <a:chExt cx="2560663" cy="620104"/>
          </a:xfrm>
        </p:grpSpPr>
        <p:sp>
          <p:nvSpPr>
            <p:cNvPr id="110" name="Rounded Rectangle 109"/>
            <p:cNvSpPr/>
            <p:nvPr/>
          </p:nvSpPr>
          <p:spPr>
            <a:xfrm>
              <a:off x="895056" y="615014"/>
              <a:ext cx="2560663" cy="620104"/>
            </a:xfrm>
            <a:prstGeom prst="roundRect">
              <a:avLst>
                <a:gd name="adj" fmla="val 34680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2" name="TextBox 111"/>
            <p:cNvSpPr txBox="1"/>
            <p:nvPr/>
          </p:nvSpPr>
          <p:spPr>
            <a:xfrm>
              <a:off x="1148172" y="640682"/>
              <a:ext cx="2054431" cy="56876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dirty="0" smtClean="0"/>
                <a:t>Example 1</a:t>
              </a:r>
              <a:endParaRPr lang="en-GB" sz="2400" b="1" dirty="0"/>
            </a:p>
          </p:txBody>
        </p:sp>
      </p:grpSp>
      <p:sp>
        <p:nvSpPr>
          <p:cNvPr id="6" name="TextBox 5"/>
          <p:cNvSpPr txBox="1"/>
          <p:nvPr/>
        </p:nvSpPr>
        <p:spPr>
          <a:xfrm>
            <a:off x="635001" y="2301876"/>
            <a:ext cx="4445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Chalkboard"/>
                <a:cs typeface="Chalkboard"/>
              </a:rPr>
              <a:t>2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650875" y="3168650"/>
            <a:ext cx="533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Chalkboard"/>
                <a:cs typeface="Chalkboard"/>
              </a:rPr>
              <a:t>6</a:t>
            </a:r>
          </a:p>
        </p:txBody>
      </p:sp>
      <p:cxnSp>
        <p:nvCxnSpPr>
          <p:cNvPr id="16" name="Straight Connector 15"/>
          <p:cNvCxnSpPr/>
          <p:nvPr/>
        </p:nvCxnSpPr>
        <p:spPr>
          <a:xfrm flipV="1">
            <a:off x="428625" y="3190875"/>
            <a:ext cx="1047750" cy="1587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8" name="TextBox 37"/>
          <p:cNvSpPr txBox="1"/>
          <p:nvPr/>
        </p:nvSpPr>
        <p:spPr>
          <a:xfrm>
            <a:off x="2105026" y="2359027"/>
            <a:ext cx="35559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Chalkboard"/>
                <a:cs typeface="Chalkboard"/>
              </a:rPr>
              <a:t>5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2152650" y="3209925"/>
            <a:ext cx="533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Chalkboard"/>
                <a:cs typeface="Chalkboard"/>
              </a:rPr>
              <a:t>6</a:t>
            </a:r>
          </a:p>
        </p:txBody>
      </p:sp>
      <p:cxnSp>
        <p:nvCxnSpPr>
          <p:cNvPr id="40" name="Straight Connector 39"/>
          <p:cNvCxnSpPr/>
          <p:nvPr/>
        </p:nvCxnSpPr>
        <p:spPr>
          <a:xfrm flipV="1">
            <a:off x="1835150" y="3168650"/>
            <a:ext cx="1047750" cy="1587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460375" y="4540250"/>
            <a:ext cx="3651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25" name="TextBox 24"/>
          <p:cNvSpPr txBox="1"/>
          <p:nvPr/>
        </p:nvSpPr>
        <p:spPr>
          <a:xfrm>
            <a:off x="6064251" y="1857375"/>
            <a:ext cx="130175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halkboard"/>
                <a:cs typeface="Chalkboard"/>
              </a:rPr>
              <a:t> </a:t>
            </a:r>
            <a:endParaRPr lang="en-GB" sz="3200" dirty="0">
              <a:latin typeface="Chalkboard"/>
              <a:cs typeface="Chalkboard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6762749" y="5397500"/>
            <a:ext cx="1603375" cy="4616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2400" dirty="0" smtClean="0">
                <a:latin typeface="Chalkboard"/>
                <a:cs typeface="Chalkboard"/>
              </a:rPr>
              <a:t> Largest</a:t>
            </a:r>
            <a:endParaRPr lang="en-GB" sz="2400" dirty="0">
              <a:latin typeface="Chalkboard"/>
              <a:cs typeface="Chalkboard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590925" y="3203575"/>
            <a:ext cx="533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Chalkboard"/>
                <a:cs typeface="Chalkboard"/>
              </a:rPr>
              <a:t>6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3590926" y="2400302"/>
            <a:ext cx="35559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Chalkboard"/>
                <a:cs typeface="Chalkboard"/>
              </a:rPr>
              <a:t>4</a:t>
            </a:r>
          </a:p>
        </p:txBody>
      </p:sp>
      <p:cxnSp>
        <p:nvCxnSpPr>
          <p:cNvPr id="42" name="Straight Connector 41"/>
          <p:cNvCxnSpPr/>
          <p:nvPr/>
        </p:nvCxnSpPr>
        <p:spPr>
          <a:xfrm flipV="1">
            <a:off x="3305175" y="3162300"/>
            <a:ext cx="1047750" cy="1587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3" name="TextBox 42"/>
          <p:cNvSpPr txBox="1"/>
          <p:nvPr/>
        </p:nvSpPr>
        <p:spPr>
          <a:xfrm>
            <a:off x="438149" y="5343525"/>
            <a:ext cx="1603375" cy="4616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2400" dirty="0" smtClean="0">
                <a:latin typeface="Chalkboard"/>
                <a:cs typeface="Chalkboard"/>
              </a:rPr>
              <a:t>Smallest</a:t>
            </a:r>
            <a:endParaRPr lang="en-GB" sz="2400" dirty="0">
              <a:latin typeface="Chalkboard"/>
              <a:cs typeface="Chalkboard"/>
            </a:endParaRPr>
          </a:p>
        </p:txBody>
      </p:sp>
    </p:spTree>
    <p:extLst>
      <p:ext uri="{BB962C8B-B14F-4D97-AF65-F5344CB8AC3E}">
        <p14:creationId xmlns:p14="http://schemas.microsoft.com/office/powerpoint/2010/main" val="135272487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 animBg="1"/>
      <p:bldP spid="25" grpId="0"/>
      <p:bldP spid="28" grpId="0" animBg="1"/>
      <p:bldP spid="4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Rounded Rectangle 63"/>
          <p:cNvSpPr/>
          <p:nvPr/>
        </p:nvSpPr>
        <p:spPr>
          <a:xfrm>
            <a:off x="0" y="1294411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 smtClean="0">
                <a:solidFill>
                  <a:srgbClr val="003300"/>
                </a:solidFill>
              </a:rPr>
              <a:t>N</a:t>
            </a:r>
            <a:endParaRPr lang="en-GB" sz="1400" b="1" dirty="0">
              <a:solidFill>
                <a:srgbClr val="003300"/>
              </a:solidFill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How would you calculate…</a:t>
            </a:r>
            <a:endParaRPr lang="en-GB" dirty="0">
              <a:solidFill>
                <a:schemeClr val="tx1"/>
              </a:solidFill>
            </a:endParaRPr>
          </a:p>
        </p:txBody>
      </p:sp>
      <p:grpSp>
        <p:nvGrpSpPr>
          <p:cNvPr id="2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dirty="0" smtClean="0"/>
                <a:t>Fractions</a:t>
              </a:r>
            </a:p>
          </p:txBody>
        </p:sp>
      </p:grpSp>
      <p:grpSp>
        <p:nvGrpSpPr>
          <p:cNvPr id="3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65" name="Rounded Rectangle 64"/>
          <p:cNvSpPr/>
          <p:nvPr/>
        </p:nvSpPr>
        <p:spPr>
          <a:xfrm>
            <a:off x="264942" y="1390608"/>
            <a:ext cx="4703933" cy="4705392"/>
          </a:xfrm>
          <a:prstGeom prst="roundRect">
            <a:avLst>
              <a:gd name="adj" fmla="val 4999"/>
            </a:avLst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  <a:latin typeface="Comic Sans MS" pitchFamily="66" charset="0"/>
            </a:endParaRPr>
          </a:p>
        </p:txBody>
      </p:sp>
      <p:grpSp>
        <p:nvGrpSpPr>
          <p:cNvPr id="109" name="Group 108"/>
          <p:cNvGrpSpPr/>
          <p:nvPr/>
        </p:nvGrpSpPr>
        <p:grpSpPr>
          <a:xfrm>
            <a:off x="1065528" y="1484230"/>
            <a:ext cx="2560663" cy="503333"/>
            <a:chOff x="895056" y="615014"/>
            <a:chExt cx="2560663" cy="620104"/>
          </a:xfrm>
        </p:grpSpPr>
        <p:sp>
          <p:nvSpPr>
            <p:cNvPr id="110" name="Rounded Rectangle 109"/>
            <p:cNvSpPr/>
            <p:nvPr/>
          </p:nvSpPr>
          <p:spPr>
            <a:xfrm>
              <a:off x="895056" y="615014"/>
              <a:ext cx="2560663" cy="620104"/>
            </a:xfrm>
            <a:prstGeom prst="roundRect">
              <a:avLst>
                <a:gd name="adj" fmla="val 34680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2" name="TextBox 111"/>
            <p:cNvSpPr txBox="1"/>
            <p:nvPr/>
          </p:nvSpPr>
          <p:spPr>
            <a:xfrm>
              <a:off x="1148172" y="640682"/>
              <a:ext cx="2054431" cy="56876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dirty="0" smtClean="0"/>
                <a:t>Example 3</a:t>
              </a:r>
              <a:endParaRPr lang="en-GB" sz="2400" b="1" dirty="0"/>
            </a:p>
          </p:txBody>
        </p:sp>
      </p:grpSp>
      <p:sp>
        <p:nvSpPr>
          <p:cNvPr id="20" name="TextBox 19"/>
          <p:cNvSpPr txBox="1"/>
          <p:nvPr/>
        </p:nvSpPr>
        <p:spPr>
          <a:xfrm>
            <a:off x="460375" y="4540250"/>
            <a:ext cx="3651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28" name="TextBox 27"/>
          <p:cNvSpPr txBox="1"/>
          <p:nvPr/>
        </p:nvSpPr>
        <p:spPr>
          <a:xfrm>
            <a:off x="571499" y="4810125"/>
            <a:ext cx="40798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halkboard"/>
                <a:cs typeface="Chalkboard"/>
              </a:rPr>
              <a:t>  </a:t>
            </a:r>
            <a:endParaRPr lang="en-GB" sz="2400" dirty="0">
              <a:latin typeface="Chalkboard"/>
              <a:cs typeface="Chalkboard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746126" y="2365375"/>
            <a:ext cx="130175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halkboard"/>
                <a:cs typeface="Chalkboard"/>
              </a:rPr>
              <a:t>  1</a:t>
            </a:r>
          </a:p>
          <a:p>
            <a:r>
              <a:rPr lang="en-GB" sz="3200" dirty="0" smtClean="0">
                <a:latin typeface="Chalkboard"/>
                <a:cs typeface="Chalkboard"/>
              </a:rPr>
              <a:t>  </a:t>
            </a:r>
          </a:p>
          <a:p>
            <a:r>
              <a:rPr lang="en-GB" sz="3200" dirty="0" smtClean="0">
                <a:latin typeface="Chalkboard"/>
                <a:cs typeface="Chalkboard"/>
              </a:rPr>
              <a:t>  5</a:t>
            </a:r>
            <a:endParaRPr lang="en-GB" sz="3200" dirty="0">
              <a:latin typeface="Chalkboard"/>
              <a:cs typeface="Chalkboard"/>
            </a:endParaRPr>
          </a:p>
        </p:txBody>
      </p:sp>
      <p:cxnSp>
        <p:nvCxnSpPr>
          <p:cNvPr id="9" name="Straight Connector 8"/>
          <p:cNvCxnSpPr/>
          <p:nvPr/>
        </p:nvCxnSpPr>
        <p:spPr>
          <a:xfrm>
            <a:off x="762000" y="3127375"/>
            <a:ext cx="936625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2047875" y="2857500"/>
            <a:ext cx="282575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o</a:t>
            </a:r>
            <a:r>
              <a:rPr lang="en-GB" sz="3200" dirty="0" smtClean="0"/>
              <a:t>f 60</a:t>
            </a:r>
            <a:endParaRPr lang="en-GB" sz="3200" dirty="0"/>
          </a:p>
        </p:txBody>
      </p:sp>
      <p:sp>
        <p:nvSpPr>
          <p:cNvPr id="13" name="TextBox 12"/>
          <p:cNvSpPr txBox="1"/>
          <p:nvPr/>
        </p:nvSpPr>
        <p:spPr>
          <a:xfrm>
            <a:off x="5381625" y="2524125"/>
            <a:ext cx="18415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12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24697385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Rounded Rectangle 63"/>
          <p:cNvSpPr/>
          <p:nvPr/>
        </p:nvSpPr>
        <p:spPr>
          <a:xfrm>
            <a:off x="0" y="1294411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 smtClean="0">
                <a:solidFill>
                  <a:srgbClr val="003300"/>
                </a:solidFill>
              </a:rPr>
              <a:t>N</a:t>
            </a:r>
            <a:endParaRPr lang="en-GB" sz="1400" b="1" dirty="0">
              <a:solidFill>
                <a:srgbClr val="003300"/>
              </a:solidFill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How would you calculate…</a:t>
            </a:r>
            <a:endParaRPr lang="en-GB" dirty="0">
              <a:solidFill>
                <a:schemeClr val="tx1"/>
              </a:solidFill>
            </a:endParaRPr>
          </a:p>
        </p:txBody>
      </p:sp>
      <p:grpSp>
        <p:nvGrpSpPr>
          <p:cNvPr id="2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dirty="0" smtClean="0"/>
                <a:t>Fractions</a:t>
              </a:r>
            </a:p>
          </p:txBody>
        </p:sp>
      </p:grpSp>
      <p:grpSp>
        <p:nvGrpSpPr>
          <p:cNvPr id="3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65" name="Rounded Rectangle 64"/>
          <p:cNvSpPr/>
          <p:nvPr/>
        </p:nvSpPr>
        <p:spPr>
          <a:xfrm>
            <a:off x="264942" y="1390608"/>
            <a:ext cx="4703933" cy="4705392"/>
          </a:xfrm>
          <a:prstGeom prst="roundRect">
            <a:avLst>
              <a:gd name="adj" fmla="val 4999"/>
            </a:avLst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  <a:latin typeface="Comic Sans MS" pitchFamily="66" charset="0"/>
            </a:endParaRPr>
          </a:p>
        </p:txBody>
      </p:sp>
      <p:grpSp>
        <p:nvGrpSpPr>
          <p:cNvPr id="109" name="Group 108"/>
          <p:cNvGrpSpPr/>
          <p:nvPr/>
        </p:nvGrpSpPr>
        <p:grpSpPr>
          <a:xfrm>
            <a:off x="1065528" y="1484230"/>
            <a:ext cx="2560663" cy="503333"/>
            <a:chOff x="895056" y="615014"/>
            <a:chExt cx="2560663" cy="620104"/>
          </a:xfrm>
        </p:grpSpPr>
        <p:sp>
          <p:nvSpPr>
            <p:cNvPr id="110" name="Rounded Rectangle 109"/>
            <p:cNvSpPr/>
            <p:nvPr/>
          </p:nvSpPr>
          <p:spPr>
            <a:xfrm>
              <a:off x="895056" y="615014"/>
              <a:ext cx="2560663" cy="620104"/>
            </a:xfrm>
            <a:prstGeom prst="roundRect">
              <a:avLst>
                <a:gd name="adj" fmla="val 34680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2" name="TextBox 111"/>
            <p:cNvSpPr txBox="1"/>
            <p:nvPr/>
          </p:nvSpPr>
          <p:spPr>
            <a:xfrm>
              <a:off x="1148172" y="640682"/>
              <a:ext cx="2054431" cy="56876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dirty="0" smtClean="0"/>
                <a:t>Example 4</a:t>
              </a:r>
              <a:endParaRPr lang="en-GB" sz="2400" b="1" dirty="0"/>
            </a:p>
          </p:txBody>
        </p:sp>
      </p:grpSp>
      <p:sp>
        <p:nvSpPr>
          <p:cNvPr id="20" name="TextBox 19"/>
          <p:cNvSpPr txBox="1"/>
          <p:nvPr/>
        </p:nvSpPr>
        <p:spPr>
          <a:xfrm>
            <a:off x="460375" y="4540250"/>
            <a:ext cx="3651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28" name="TextBox 27"/>
          <p:cNvSpPr txBox="1"/>
          <p:nvPr/>
        </p:nvSpPr>
        <p:spPr>
          <a:xfrm>
            <a:off x="571499" y="4810125"/>
            <a:ext cx="40798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halkboard"/>
                <a:cs typeface="Chalkboard"/>
              </a:rPr>
              <a:t>  </a:t>
            </a:r>
            <a:endParaRPr lang="en-GB" sz="2400" dirty="0">
              <a:latin typeface="Chalkboard"/>
              <a:cs typeface="Chalkboard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746126" y="2365375"/>
            <a:ext cx="130175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halkboard"/>
                <a:cs typeface="Chalkboard"/>
              </a:rPr>
              <a:t>  </a:t>
            </a:r>
            <a:r>
              <a:rPr lang="en-GB" sz="3200" dirty="0">
                <a:latin typeface="Chalkboard"/>
                <a:cs typeface="Chalkboard"/>
              </a:rPr>
              <a:t>3</a:t>
            </a:r>
            <a:endParaRPr lang="en-GB" sz="3200" dirty="0" smtClean="0">
              <a:latin typeface="Chalkboard"/>
              <a:cs typeface="Chalkboard"/>
            </a:endParaRPr>
          </a:p>
          <a:p>
            <a:r>
              <a:rPr lang="en-GB" sz="3200" dirty="0" smtClean="0">
                <a:latin typeface="Chalkboard"/>
                <a:cs typeface="Chalkboard"/>
              </a:rPr>
              <a:t>  </a:t>
            </a:r>
          </a:p>
          <a:p>
            <a:r>
              <a:rPr lang="en-GB" sz="3200" dirty="0" smtClean="0">
                <a:latin typeface="Chalkboard"/>
                <a:cs typeface="Chalkboard"/>
              </a:rPr>
              <a:t>  4</a:t>
            </a:r>
            <a:endParaRPr lang="en-GB" sz="3200" dirty="0">
              <a:latin typeface="Chalkboard"/>
              <a:cs typeface="Chalkboard"/>
            </a:endParaRPr>
          </a:p>
        </p:txBody>
      </p:sp>
      <p:cxnSp>
        <p:nvCxnSpPr>
          <p:cNvPr id="9" name="Straight Connector 8"/>
          <p:cNvCxnSpPr/>
          <p:nvPr/>
        </p:nvCxnSpPr>
        <p:spPr>
          <a:xfrm>
            <a:off x="762000" y="3127375"/>
            <a:ext cx="936625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2047875" y="2857500"/>
            <a:ext cx="282575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o</a:t>
            </a:r>
            <a:r>
              <a:rPr lang="en-GB" sz="3200" dirty="0" smtClean="0"/>
              <a:t>f 20</a:t>
            </a:r>
            <a:endParaRPr lang="en-GB" sz="3200" dirty="0"/>
          </a:p>
        </p:txBody>
      </p:sp>
      <p:sp>
        <p:nvSpPr>
          <p:cNvPr id="13" name="TextBox 12"/>
          <p:cNvSpPr txBox="1"/>
          <p:nvPr/>
        </p:nvSpPr>
        <p:spPr>
          <a:xfrm>
            <a:off x="5381625" y="2524125"/>
            <a:ext cx="18415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15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38912549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Rounded Rectangle 63"/>
          <p:cNvSpPr/>
          <p:nvPr/>
        </p:nvSpPr>
        <p:spPr>
          <a:xfrm>
            <a:off x="0" y="1294411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 smtClean="0">
                <a:solidFill>
                  <a:srgbClr val="003300"/>
                </a:solidFill>
              </a:rPr>
              <a:t>N</a:t>
            </a:r>
            <a:endParaRPr lang="en-GB" sz="1400" b="1" dirty="0">
              <a:solidFill>
                <a:srgbClr val="003300"/>
              </a:solidFill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How would you calculate…</a:t>
            </a:r>
            <a:endParaRPr lang="en-GB" dirty="0">
              <a:solidFill>
                <a:schemeClr val="tx1"/>
              </a:solidFill>
            </a:endParaRPr>
          </a:p>
        </p:txBody>
      </p:sp>
      <p:grpSp>
        <p:nvGrpSpPr>
          <p:cNvPr id="2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dirty="0" smtClean="0"/>
                <a:t>Fractions</a:t>
              </a:r>
            </a:p>
          </p:txBody>
        </p:sp>
      </p:grpSp>
      <p:grpSp>
        <p:nvGrpSpPr>
          <p:cNvPr id="3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65" name="Rounded Rectangle 64"/>
          <p:cNvSpPr/>
          <p:nvPr/>
        </p:nvSpPr>
        <p:spPr>
          <a:xfrm>
            <a:off x="264942" y="1390608"/>
            <a:ext cx="4703933" cy="4705392"/>
          </a:xfrm>
          <a:prstGeom prst="roundRect">
            <a:avLst>
              <a:gd name="adj" fmla="val 4999"/>
            </a:avLst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  <a:latin typeface="Comic Sans MS" pitchFamily="66" charset="0"/>
            </a:endParaRPr>
          </a:p>
        </p:txBody>
      </p:sp>
      <p:grpSp>
        <p:nvGrpSpPr>
          <p:cNvPr id="109" name="Group 108"/>
          <p:cNvGrpSpPr/>
          <p:nvPr/>
        </p:nvGrpSpPr>
        <p:grpSpPr>
          <a:xfrm>
            <a:off x="1065528" y="1484230"/>
            <a:ext cx="2560663" cy="503333"/>
            <a:chOff x="895056" y="615014"/>
            <a:chExt cx="2560663" cy="620104"/>
          </a:xfrm>
        </p:grpSpPr>
        <p:sp>
          <p:nvSpPr>
            <p:cNvPr id="110" name="Rounded Rectangle 109"/>
            <p:cNvSpPr/>
            <p:nvPr/>
          </p:nvSpPr>
          <p:spPr>
            <a:xfrm>
              <a:off x="895056" y="615014"/>
              <a:ext cx="2560663" cy="620104"/>
            </a:xfrm>
            <a:prstGeom prst="roundRect">
              <a:avLst>
                <a:gd name="adj" fmla="val 34680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2" name="TextBox 111"/>
            <p:cNvSpPr txBox="1"/>
            <p:nvPr/>
          </p:nvSpPr>
          <p:spPr>
            <a:xfrm>
              <a:off x="1148172" y="640682"/>
              <a:ext cx="2054431" cy="56876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dirty="0" smtClean="0"/>
                <a:t>Example 3</a:t>
              </a:r>
              <a:endParaRPr lang="en-GB" sz="2400" b="1" dirty="0"/>
            </a:p>
          </p:txBody>
        </p:sp>
      </p:grpSp>
      <p:sp>
        <p:nvSpPr>
          <p:cNvPr id="20" name="TextBox 19"/>
          <p:cNvSpPr txBox="1"/>
          <p:nvPr/>
        </p:nvSpPr>
        <p:spPr>
          <a:xfrm>
            <a:off x="460375" y="4540250"/>
            <a:ext cx="3651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28" name="TextBox 27"/>
          <p:cNvSpPr txBox="1"/>
          <p:nvPr/>
        </p:nvSpPr>
        <p:spPr>
          <a:xfrm>
            <a:off x="571499" y="4810125"/>
            <a:ext cx="40798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halkboard"/>
                <a:cs typeface="Chalkboard"/>
              </a:rPr>
              <a:t>  </a:t>
            </a:r>
            <a:endParaRPr lang="en-GB" sz="2400" dirty="0">
              <a:latin typeface="Chalkboard"/>
              <a:cs typeface="Chalkboard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047875" y="2857500"/>
            <a:ext cx="282575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-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381625" y="2524125"/>
            <a:ext cx="18415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4000" dirty="0"/>
          </a:p>
        </p:txBody>
      </p:sp>
      <p:sp>
        <p:nvSpPr>
          <p:cNvPr id="29" name="TextBox 28"/>
          <p:cNvSpPr txBox="1"/>
          <p:nvPr/>
        </p:nvSpPr>
        <p:spPr>
          <a:xfrm>
            <a:off x="2692401" y="2422525"/>
            <a:ext cx="130175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halkboard"/>
                <a:cs typeface="Chalkboard"/>
              </a:rPr>
              <a:t>  </a:t>
            </a:r>
            <a:r>
              <a:rPr lang="en-GB" sz="3200" dirty="0">
                <a:latin typeface="Chalkboard"/>
                <a:cs typeface="Chalkboard"/>
              </a:rPr>
              <a:t>2</a:t>
            </a:r>
            <a:endParaRPr lang="en-GB" sz="3200" dirty="0" smtClean="0">
              <a:latin typeface="Chalkboard"/>
              <a:cs typeface="Chalkboard"/>
            </a:endParaRPr>
          </a:p>
          <a:p>
            <a:r>
              <a:rPr lang="en-GB" sz="3200" dirty="0" smtClean="0">
                <a:latin typeface="Chalkboard"/>
                <a:cs typeface="Chalkboard"/>
              </a:rPr>
              <a:t>  </a:t>
            </a:r>
          </a:p>
          <a:p>
            <a:r>
              <a:rPr lang="en-GB" sz="3200" dirty="0" smtClean="0">
                <a:latin typeface="Chalkboard"/>
                <a:cs typeface="Chalkboard"/>
              </a:rPr>
              <a:t>  </a:t>
            </a:r>
            <a:r>
              <a:rPr lang="en-GB" sz="3200" dirty="0">
                <a:latin typeface="Chalkboard"/>
                <a:cs typeface="Chalkboard"/>
              </a:rPr>
              <a:t>8</a:t>
            </a:r>
          </a:p>
        </p:txBody>
      </p:sp>
      <p:cxnSp>
        <p:nvCxnSpPr>
          <p:cNvPr id="30" name="Straight Connector 29"/>
          <p:cNvCxnSpPr/>
          <p:nvPr/>
        </p:nvCxnSpPr>
        <p:spPr>
          <a:xfrm>
            <a:off x="2708275" y="3200400"/>
            <a:ext cx="936625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5480051" y="2320925"/>
            <a:ext cx="130175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halkboard"/>
                <a:cs typeface="Chalkboard"/>
              </a:rPr>
              <a:t> </a:t>
            </a:r>
            <a:r>
              <a:rPr lang="en-GB" sz="3200" dirty="0">
                <a:latin typeface="Chalkboard"/>
                <a:cs typeface="Chalkboard"/>
              </a:rPr>
              <a:t>6</a:t>
            </a:r>
            <a:endParaRPr lang="en-GB" sz="3200" dirty="0" smtClean="0">
              <a:latin typeface="Chalkboard"/>
              <a:cs typeface="Chalkboard"/>
            </a:endParaRPr>
          </a:p>
          <a:p>
            <a:r>
              <a:rPr lang="en-GB" sz="3200" dirty="0" smtClean="0">
                <a:latin typeface="Chalkboard"/>
                <a:cs typeface="Chalkboard"/>
              </a:rPr>
              <a:t>  </a:t>
            </a:r>
          </a:p>
          <a:p>
            <a:r>
              <a:rPr lang="en-GB" sz="3200" dirty="0" smtClean="0">
                <a:latin typeface="Chalkboard"/>
                <a:cs typeface="Chalkboard"/>
              </a:rPr>
              <a:t> 8</a:t>
            </a:r>
            <a:endParaRPr lang="en-GB" sz="3200" dirty="0">
              <a:latin typeface="Chalkboard"/>
              <a:cs typeface="Chalkboard"/>
            </a:endParaRPr>
          </a:p>
        </p:txBody>
      </p:sp>
      <p:cxnSp>
        <p:nvCxnSpPr>
          <p:cNvPr id="38" name="Straight Connector 37"/>
          <p:cNvCxnSpPr/>
          <p:nvPr/>
        </p:nvCxnSpPr>
        <p:spPr>
          <a:xfrm>
            <a:off x="5511800" y="3146425"/>
            <a:ext cx="936625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936625" y="2603500"/>
            <a:ext cx="92075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 smtClean="0"/>
              <a:t>1</a:t>
            </a:r>
            <a:endParaRPr lang="en-GB" sz="11500" dirty="0"/>
          </a:p>
        </p:txBody>
      </p:sp>
    </p:spTree>
    <p:extLst>
      <p:ext uri="{BB962C8B-B14F-4D97-AF65-F5344CB8AC3E}">
        <p14:creationId xmlns:p14="http://schemas.microsoft.com/office/powerpoint/2010/main" val="11786989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514217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=""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=""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=""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48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Step 1: Recognise Tenths And Hundredths</a:t>
            </a:r>
            <a:endParaRPr lang="en-GB" sz="4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0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400" b="1" u="sng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="" xmlns:a16="http://schemas.microsoft.com/office/drawing/2014/main" id="{9C98043F-F327-469C-AFFD-8AE7F5773C62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</p:spTree>
    <p:extLst>
      <p:ext uri="{BB962C8B-B14F-4D97-AF65-F5344CB8AC3E}">
        <p14:creationId xmlns:p14="http://schemas.microsoft.com/office/powerpoint/2010/main" val="29070901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=""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=""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=""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Introduction</a:t>
            </a:r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What fraction of each shape has been shaded? 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="" xmlns:a16="http://schemas.microsoft.com/office/drawing/2014/main" id="{9C98043F-F327-469C-AFFD-8AE7F5773C62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graphicFrame>
        <p:nvGraphicFramePr>
          <p:cNvPr id="11" name="Table 10">
            <a:extLst>
              <a:ext uri="{FF2B5EF4-FFF2-40B4-BE49-F238E27FC236}">
                <a16:creationId xmlns="" xmlns:a16="http://schemas.microsoft.com/office/drawing/2014/main" id="{E3BA2A1F-BC15-4E72-820A-0DE71941347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0356926"/>
              </p:ext>
            </p:extLst>
          </p:nvPr>
        </p:nvGraphicFramePr>
        <p:xfrm>
          <a:off x="1318826" y="2147649"/>
          <a:ext cx="2306720" cy="2306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0672">
                  <a:extLst>
                    <a:ext uri="{9D8B030D-6E8A-4147-A177-3AD203B41FA5}">
                      <a16:colId xmlns="" xmlns:a16="http://schemas.microsoft.com/office/drawing/2014/main" val="2171389766"/>
                    </a:ext>
                  </a:extLst>
                </a:gridCol>
                <a:gridCol w="230672">
                  <a:extLst>
                    <a:ext uri="{9D8B030D-6E8A-4147-A177-3AD203B41FA5}">
                      <a16:colId xmlns="" xmlns:a16="http://schemas.microsoft.com/office/drawing/2014/main" val="3957399018"/>
                    </a:ext>
                  </a:extLst>
                </a:gridCol>
                <a:gridCol w="230672">
                  <a:extLst>
                    <a:ext uri="{9D8B030D-6E8A-4147-A177-3AD203B41FA5}">
                      <a16:colId xmlns="" xmlns:a16="http://schemas.microsoft.com/office/drawing/2014/main" val="2744022708"/>
                    </a:ext>
                  </a:extLst>
                </a:gridCol>
                <a:gridCol w="230672">
                  <a:extLst>
                    <a:ext uri="{9D8B030D-6E8A-4147-A177-3AD203B41FA5}">
                      <a16:colId xmlns="" xmlns:a16="http://schemas.microsoft.com/office/drawing/2014/main" val="668996935"/>
                    </a:ext>
                  </a:extLst>
                </a:gridCol>
                <a:gridCol w="230672">
                  <a:extLst>
                    <a:ext uri="{9D8B030D-6E8A-4147-A177-3AD203B41FA5}">
                      <a16:colId xmlns="" xmlns:a16="http://schemas.microsoft.com/office/drawing/2014/main" val="3952501173"/>
                    </a:ext>
                  </a:extLst>
                </a:gridCol>
                <a:gridCol w="230672">
                  <a:extLst>
                    <a:ext uri="{9D8B030D-6E8A-4147-A177-3AD203B41FA5}">
                      <a16:colId xmlns="" xmlns:a16="http://schemas.microsoft.com/office/drawing/2014/main" val="662950850"/>
                    </a:ext>
                  </a:extLst>
                </a:gridCol>
                <a:gridCol w="230672">
                  <a:extLst>
                    <a:ext uri="{9D8B030D-6E8A-4147-A177-3AD203B41FA5}">
                      <a16:colId xmlns="" xmlns:a16="http://schemas.microsoft.com/office/drawing/2014/main" val="2434864174"/>
                    </a:ext>
                  </a:extLst>
                </a:gridCol>
                <a:gridCol w="230672">
                  <a:extLst>
                    <a:ext uri="{9D8B030D-6E8A-4147-A177-3AD203B41FA5}">
                      <a16:colId xmlns="" xmlns:a16="http://schemas.microsoft.com/office/drawing/2014/main" val="1686208377"/>
                    </a:ext>
                  </a:extLst>
                </a:gridCol>
                <a:gridCol w="230672">
                  <a:extLst>
                    <a:ext uri="{9D8B030D-6E8A-4147-A177-3AD203B41FA5}">
                      <a16:colId xmlns="" xmlns:a16="http://schemas.microsoft.com/office/drawing/2014/main" val="3352241175"/>
                    </a:ext>
                  </a:extLst>
                </a:gridCol>
                <a:gridCol w="230672">
                  <a:extLst>
                    <a:ext uri="{9D8B030D-6E8A-4147-A177-3AD203B41FA5}">
                      <a16:colId xmlns="" xmlns:a16="http://schemas.microsoft.com/office/drawing/2014/main" val="1543519791"/>
                    </a:ext>
                  </a:extLst>
                </a:gridCol>
              </a:tblGrid>
              <a:tr h="230672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924683927"/>
                  </a:ext>
                </a:extLst>
              </a:tr>
              <a:tr h="230672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0436651"/>
                  </a:ext>
                </a:extLst>
              </a:tr>
              <a:tr h="230672"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574265101"/>
                  </a:ext>
                </a:extLst>
              </a:tr>
              <a:tr h="230672"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604181132"/>
                  </a:ext>
                </a:extLst>
              </a:tr>
              <a:tr h="230672"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800125148"/>
                  </a:ext>
                </a:extLst>
              </a:tr>
              <a:tr h="230672"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546225567"/>
                  </a:ext>
                </a:extLst>
              </a:tr>
              <a:tr h="230672"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183643604"/>
                  </a:ext>
                </a:extLst>
              </a:tr>
              <a:tr h="230672"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755842368"/>
                  </a:ext>
                </a:extLst>
              </a:tr>
              <a:tr h="230672"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239923738"/>
                  </a:ext>
                </a:extLst>
              </a:tr>
              <a:tr h="230672"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371499194"/>
                  </a:ext>
                </a:extLst>
              </a:tr>
            </a:tbl>
          </a:graphicData>
        </a:graphic>
      </p:graphicFrame>
      <p:graphicFrame>
        <p:nvGraphicFramePr>
          <p:cNvPr id="12" name="Table 11">
            <a:extLst>
              <a:ext uri="{FF2B5EF4-FFF2-40B4-BE49-F238E27FC236}">
                <a16:creationId xmlns="" xmlns:a16="http://schemas.microsoft.com/office/drawing/2014/main" id="{EBCE2ACC-CCD0-4BB5-85A6-6AF45A85A23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65299244"/>
              </p:ext>
            </p:extLst>
          </p:nvPr>
        </p:nvGraphicFramePr>
        <p:xfrm>
          <a:off x="5518454" y="2147649"/>
          <a:ext cx="2306720" cy="2306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0672">
                  <a:extLst>
                    <a:ext uri="{9D8B030D-6E8A-4147-A177-3AD203B41FA5}">
                      <a16:colId xmlns="" xmlns:a16="http://schemas.microsoft.com/office/drawing/2014/main" val="2171389766"/>
                    </a:ext>
                  </a:extLst>
                </a:gridCol>
                <a:gridCol w="230672">
                  <a:extLst>
                    <a:ext uri="{9D8B030D-6E8A-4147-A177-3AD203B41FA5}">
                      <a16:colId xmlns="" xmlns:a16="http://schemas.microsoft.com/office/drawing/2014/main" val="3957399018"/>
                    </a:ext>
                  </a:extLst>
                </a:gridCol>
                <a:gridCol w="230672">
                  <a:extLst>
                    <a:ext uri="{9D8B030D-6E8A-4147-A177-3AD203B41FA5}">
                      <a16:colId xmlns="" xmlns:a16="http://schemas.microsoft.com/office/drawing/2014/main" val="2744022708"/>
                    </a:ext>
                  </a:extLst>
                </a:gridCol>
                <a:gridCol w="230672">
                  <a:extLst>
                    <a:ext uri="{9D8B030D-6E8A-4147-A177-3AD203B41FA5}">
                      <a16:colId xmlns="" xmlns:a16="http://schemas.microsoft.com/office/drawing/2014/main" val="668996935"/>
                    </a:ext>
                  </a:extLst>
                </a:gridCol>
                <a:gridCol w="230672">
                  <a:extLst>
                    <a:ext uri="{9D8B030D-6E8A-4147-A177-3AD203B41FA5}">
                      <a16:colId xmlns="" xmlns:a16="http://schemas.microsoft.com/office/drawing/2014/main" val="3952501173"/>
                    </a:ext>
                  </a:extLst>
                </a:gridCol>
                <a:gridCol w="230672">
                  <a:extLst>
                    <a:ext uri="{9D8B030D-6E8A-4147-A177-3AD203B41FA5}">
                      <a16:colId xmlns="" xmlns:a16="http://schemas.microsoft.com/office/drawing/2014/main" val="662950850"/>
                    </a:ext>
                  </a:extLst>
                </a:gridCol>
                <a:gridCol w="230672">
                  <a:extLst>
                    <a:ext uri="{9D8B030D-6E8A-4147-A177-3AD203B41FA5}">
                      <a16:colId xmlns="" xmlns:a16="http://schemas.microsoft.com/office/drawing/2014/main" val="2434864174"/>
                    </a:ext>
                  </a:extLst>
                </a:gridCol>
                <a:gridCol w="230672">
                  <a:extLst>
                    <a:ext uri="{9D8B030D-6E8A-4147-A177-3AD203B41FA5}">
                      <a16:colId xmlns="" xmlns:a16="http://schemas.microsoft.com/office/drawing/2014/main" val="1686208377"/>
                    </a:ext>
                  </a:extLst>
                </a:gridCol>
                <a:gridCol w="230672">
                  <a:extLst>
                    <a:ext uri="{9D8B030D-6E8A-4147-A177-3AD203B41FA5}">
                      <a16:colId xmlns="" xmlns:a16="http://schemas.microsoft.com/office/drawing/2014/main" val="3352241175"/>
                    </a:ext>
                  </a:extLst>
                </a:gridCol>
                <a:gridCol w="230672">
                  <a:extLst>
                    <a:ext uri="{9D8B030D-6E8A-4147-A177-3AD203B41FA5}">
                      <a16:colId xmlns="" xmlns:a16="http://schemas.microsoft.com/office/drawing/2014/main" val="1543519791"/>
                    </a:ext>
                  </a:extLst>
                </a:gridCol>
              </a:tblGrid>
              <a:tr h="230672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924683927"/>
                  </a:ext>
                </a:extLst>
              </a:tr>
              <a:tr h="230672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0436651"/>
                  </a:ext>
                </a:extLst>
              </a:tr>
              <a:tr h="230672"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574265101"/>
                  </a:ext>
                </a:extLst>
              </a:tr>
              <a:tr h="230672"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604181132"/>
                  </a:ext>
                </a:extLst>
              </a:tr>
              <a:tr h="230672"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800125148"/>
                  </a:ext>
                </a:extLst>
              </a:tr>
              <a:tr h="230672"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546225567"/>
                  </a:ext>
                </a:extLst>
              </a:tr>
              <a:tr h="230672"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183643604"/>
                  </a:ext>
                </a:extLst>
              </a:tr>
              <a:tr h="230672"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755842368"/>
                  </a:ext>
                </a:extLst>
              </a:tr>
              <a:tr h="230672"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239923738"/>
                  </a:ext>
                </a:extLst>
              </a:tr>
              <a:tr h="230672"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37149919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5175251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=""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=""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=""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Introduction</a:t>
            </a:r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What fraction of each shape has been shaded? 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="" xmlns:a16="http://schemas.microsoft.com/office/drawing/2014/main" id="{9C98043F-F327-469C-AFFD-8AE7F5773C62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graphicFrame>
        <p:nvGraphicFramePr>
          <p:cNvPr id="11" name="Table 10">
            <a:extLst>
              <a:ext uri="{FF2B5EF4-FFF2-40B4-BE49-F238E27FC236}">
                <a16:creationId xmlns="" xmlns:a16="http://schemas.microsoft.com/office/drawing/2014/main" id="{E3BA2A1F-BC15-4E72-820A-0DE719413475}"/>
              </a:ext>
            </a:extLst>
          </p:cNvPr>
          <p:cNvGraphicFramePr>
            <a:graphicFrameLocks noGrp="1"/>
          </p:cNvGraphicFramePr>
          <p:nvPr/>
        </p:nvGraphicFramePr>
        <p:xfrm>
          <a:off x="1318826" y="2147649"/>
          <a:ext cx="2306720" cy="2306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0672">
                  <a:extLst>
                    <a:ext uri="{9D8B030D-6E8A-4147-A177-3AD203B41FA5}">
                      <a16:colId xmlns="" xmlns:a16="http://schemas.microsoft.com/office/drawing/2014/main" val="2171389766"/>
                    </a:ext>
                  </a:extLst>
                </a:gridCol>
                <a:gridCol w="230672">
                  <a:extLst>
                    <a:ext uri="{9D8B030D-6E8A-4147-A177-3AD203B41FA5}">
                      <a16:colId xmlns="" xmlns:a16="http://schemas.microsoft.com/office/drawing/2014/main" val="3957399018"/>
                    </a:ext>
                  </a:extLst>
                </a:gridCol>
                <a:gridCol w="230672">
                  <a:extLst>
                    <a:ext uri="{9D8B030D-6E8A-4147-A177-3AD203B41FA5}">
                      <a16:colId xmlns="" xmlns:a16="http://schemas.microsoft.com/office/drawing/2014/main" val="2744022708"/>
                    </a:ext>
                  </a:extLst>
                </a:gridCol>
                <a:gridCol w="230672">
                  <a:extLst>
                    <a:ext uri="{9D8B030D-6E8A-4147-A177-3AD203B41FA5}">
                      <a16:colId xmlns="" xmlns:a16="http://schemas.microsoft.com/office/drawing/2014/main" val="668996935"/>
                    </a:ext>
                  </a:extLst>
                </a:gridCol>
                <a:gridCol w="230672">
                  <a:extLst>
                    <a:ext uri="{9D8B030D-6E8A-4147-A177-3AD203B41FA5}">
                      <a16:colId xmlns="" xmlns:a16="http://schemas.microsoft.com/office/drawing/2014/main" val="3952501173"/>
                    </a:ext>
                  </a:extLst>
                </a:gridCol>
                <a:gridCol w="230672">
                  <a:extLst>
                    <a:ext uri="{9D8B030D-6E8A-4147-A177-3AD203B41FA5}">
                      <a16:colId xmlns="" xmlns:a16="http://schemas.microsoft.com/office/drawing/2014/main" val="662950850"/>
                    </a:ext>
                  </a:extLst>
                </a:gridCol>
                <a:gridCol w="230672">
                  <a:extLst>
                    <a:ext uri="{9D8B030D-6E8A-4147-A177-3AD203B41FA5}">
                      <a16:colId xmlns="" xmlns:a16="http://schemas.microsoft.com/office/drawing/2014/main" val="2434864174"/>
                    </a:ext>
                  </a:extLst>
                </a:gridCol>
                <a:gridCol w="230672">
                  <a:extLst>
                    <a:ext uri="{9D8B030D-6E8A-4147-A177-3AD203B41FA5}">
                      <a16:colId xmlns="" xmlns:a16="http://schemas.microsoft.com/office/drawing/2014/main" val="1686208377"/>
                    </a:ext>
                  </a:extLst>
                </a:gridCol>
                <a:gridCol w="230672">
                  <a:extLst>
                    <a:ext uri="{9D8B030D-6E8A-4147-A177-3AD203B41FA5}">
                      <a16:colId xmlns="" xmlns:a16="http://schemas.microsoft.com/office/drawing/2014/main" val="3352241175"/>
                    </a:ext>
                  </a:extLst>
                </a:gridCol>
                <a:gridCol w="230672">
                  <a:extLst>
                    <a:ext uri="{9D8B030D-6E8A-4147-A177-3AD203B41FA5}">
                      <a16:colId xmlns="" xmlns:a16="http://schemas.microsoft.com/office/drawing/2014/main" val="1543519791"/>
                    </a:ext>
                  </a:extLst>
                </a:gridCol>
              </a:tblGrid>
              <a:tr h="230672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924683927"/>
                  </a:ext>
                </a:extLst>
              </a:tr>
              <a:tr h="230672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0436651"/>
                  </a:ext>
                </a:extLst>
              </a:tr>
              <a:tr h="230672"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574265101"/>
                  </a:ext>
                </a:extLst>
              </a:tr>
              <a:tr h="230672"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604181132"/>
                  </a:ext>
                </a:extLst>
              </a:tr>
              <a:tr h="230672"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800125148"/>
                  </a:ext>
                </a:extLst>
              </a:tr>
              <a:tr h="230672"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546225567"/>
                  </a:ext>
                </a:extLst>
              </a:tr>
              <a:tr h="230672"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183643604"/>
                  </a:ext>
                </a:extLst>
              </a:tr>
              <a:tr h="230672"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755842368"/>
                  </a:ext>
                </a:extLst>
              </a:tr>
              <a:tr h="230672"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239923738"/>
                  </a:ext>
                </a:extLst>
              </a:tr>
              <a:tr h="230672"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371499194"/>
                  </a:ext>
                </a:extLst>
              </a:tr>
            </a:tbl>
          </a:graphicData>
        </a:graphic>
      </p:graphicFrame>
      <p:graphicFrame>
        <p:nvGraphicFramePr>
          <p:cNvPr id="12" name="Table 11">
            <a:extLst>
              <a:ext uri="{FF2B5EF4-FFF2-40B4-BE49-F238E27FC236}">
                <a16:creationId xmlns="" xmlns:a16="http://schemas.microsoft.com/office/drawing/2014/main" id="{EBCE2ACC-CCD0-4BB5-85A6-6AF45A85A237}"/>
              </a:ext>
            </a:extLst>
          </p:cNvPr>
          <p:cNvGraphicFramePr>
            <a:graphicFrameLocks noGrp="1"/>
          </p:cNvGraphicFramePr>
          <p:nvPr/>
        </p:nvGraphicFramePr>
        <p:xfrm>
          <a:off x="5518454" y="2147649"/>
          <a:ext cx="2306720" cy="2306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0672">
                  <a:extLst>
                    <a:ext uri="{9D8B030D-6E8A-4147-A177-3AD203B41FA5}">
                      <a16:colId xmlns="" xmlns:a16="http://schemas.microsoft.com/office/drawing/2014/main" val="2171389766"/>
                    </a:ext>
                  </a:extLst>
                </a:gridCol>
                <a:gridCol w="230672">
                  <a:extLst>
                    <a:ext uri="{9D8B030D-6E8A-4147-A177-3AD203B41FA5}">
                      <a16:colId xmlns="" xmlns:a16="http://schemas.microsoft.com/office/drawing/2014/main" val="3957399018"/>
                    </a:ext>
                  </a:extLst>
                </a:gridCol>
                <a:gridCol w="230672">
                  <a:extLst>
                    <a:ext uri="{9D8B030D-6E8A-4147-A177-3AD203B41FA5}">
                      <a16:colId xmlns="" xmlns:a16="http://schemas.microsoft.com/office/drawing/2014/main" val="2744022708"/>
                    </a:ext>
                  </a:extLst>
                </a:gridCol>
                <a:gridCol w="230672">
                  <a:extLst>
                    <a:ext uri="{9D8B030D-6E8A-4147-A177-3AD203B41FA5}">
                      <a16:colId xmlns="" xmlns:a16="http://schemas.microsoft.com/office/drawing/2014/main" val="668996935"/>
                    </a:ext>
                  </a:extLst>
                </a:gridCol>
                <a:gridCol w="230672">
                  <a:extLst>
                    <a:ext uri="{9D8B030D-6E8A-4147-A177-3AD203B41FA5}">
                      <a16:colId xmlns="" xmlns:a16="http://schemas.microsoft.com/office/drawing/2014/main" val="3952501173"/>
                    </a:ext>
                  </a:extLst>
                </a:gridCol>
                <a:gridCol w="230672">
                  <a:extLst>
                    <a:ext uri="{9D8B030D-6E8A-4147-A177-3AD203B41FA5}">
                      <a16:colId xmlns="" xmlns:a16="http://schemas.microsoft.com/office/drawing/2014/main" val="662950850"/>
                    </a:ext>
                  </a:extLst>
                </a:gridCol>
                <a:gridCol w="230672">
                  <a:extLst>
                    <a:ext uri="{9D8B030D-6E8A-4147-A177-3AD203B41FA5}">
                      <a16:colId xmlns="" xmlns:a16="http://schemas.microsoft.com/office/drawing/2014/main" val="2434864174"/>
                    </a:ext>
                  </a:extLst>
                </a:gridCol>
                <a:gridCol w="230672">
                  <a:extLst>
                    <a:ext uri="{9D8B030D-6E8A-4147-A177-3AD203B41FA5}">
                      <a16:colId xmlns="" xmlns:a16="http://schemas.microsoft.com/office/drawing/2014/main" val="1686208377"/>
                    </a:ext>
                  </a:extLst>
                </a:gridCol>
                <a:gridCol w="230672">
                  <a:extLst>
                    <a:ext uri="{9D8B030D-6E8A-4147-A177-3AD203B41FA5}">
                      <a16:colId xmlns="" xmlns:a16="http://schemas.microsoft.com/office/drawing/2014/main" val="3352241175"/>
                    </a:ext>
                  </a:extLst>
                </a:gridCol>
                <a:gridCol w="230672">
                  <a:extLst>
                    <a:ext uri="{9D8B030D-6E8A-4147-A177-3AD203B41FA5}">
                      <a16:colId xmlns="" xmlns:a16="http://schemas.microsoft.com/office/drawing/2014/main" val="1543519791"/>
                    </a:ext>
                  </a:extLst>
                </a:gridCol>
              </a:tblGrid>
              <a:tr h="230672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924683927"/>
                  </a:ext>
                </a:extLst>
              </a:tr>
              <a:tr h="230672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0436651"/>
                  </a:ext>
                </a:extLst>
              </a:tr>
              <a:tr h="230672"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574265101"/>
                  </a:ext>
                </a:extLst>
              </a:tr>
              <a:tr h="230672"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604181132"/>
                  </a:ext>
                </a:extLst>
              </a:tr>
              <a:tr h="230672"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800125148"/>
                  </a:ext>
                </a:extLst>
              </a:tr>
              <a:tr h="230672"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546225567"/>
                  </a:ext>
                </a:extLst>
              </a:tr>
              <a:tr h="230672"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183643604"/>
                  </a:ext>
                </a:extLst>
              </a:tr>
              <a:tr h="230672"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755842368"/>
                  </a:ext>
                </a:extLst>
              </a:tr>
              <a:tr h="230672"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239923738"/>
                  </a:ext>
                </a:extLst>
              </a:tr>
              <a:tr h="230672"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371499194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C3B07131-856C-4D97-8A7B-0BEB597E5C1A}"/>
              </a:ext>
            </a:extLst>
          </p:cNvPr>
          <p:cNvSpPr txBox="1"/>
          <p:nvPr/>
        </p:nvSpPr>
        <p:spPr>
          <a:xfrm>
            <a:off x="1252165" y="4994029"/>
            <a:ext cx="2480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or</a:t>
            </a:r>
            <a:endParaRPr lang="en-GB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10" name="Table 9">
            <a:extLst>
              <a:ext uri="{FF2B5EF4-FFF2-40B4-BE49-F238E27FC236}">
                <a16:creationId xmlns="" xmlns:a16="http://schemas.microsoft.com/office/drawing/2014/main" id="{7BA74067-FBEF-409D-9BFB-1F605E16213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6444642"/>
              </p:ext>
            </p:extLst>
          </p:nvPr>
        </p:nvGraphicFramePr>
        <p:xfrm>
          <a:off x="2899756" y="4846542"/>
          <a:ext cx="428663" cy="70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8663">
                  <a:extLst>
                    <a:ext uri="{9D8B030D-6E8A-4147-A177-3AD203B41FA5}">
                      <a16:colId xmlns="" xmlns:a16="http://schemas.microsoft.com/office/drawing/2014/main" val="1745152069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10</a:t>
                      </a:r>
                      <a:endParaRPr lang="en-GB" sz="1800" b="1" i="0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791784082"/>
                  </a:ext>
                </a:extLst>
              </a:tr>
              <a:tr h="36000">
                <a:tc>
                  <a:txBody>
                    <a:bodyPr/>
                    <a:lstStyle/>
                    <a:p>
                      <a:pPr algn="ctr"/>
                      <a:r>
                        <a:rPr lang="en-GB" sz="100" b="1" i="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3652137836"/>
                  </a:ext>
                </a:extLst>
              </a:tr>
              <a:tr h="183600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100</a:t>
                      </a:r>
                      <a:endParaRPr lang="en-GB" sz="1050" b="1" i="0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887001668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="" xmlns:a16="http://schemas.microsoft.com/office/drawing/2014/main" id="{BC2A7E91-108B-4045-B0DA-FB7EDDD36EA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37869689"/>
              </p:ext>
            </p:extLst>
          </p:nvPr>
        </p:nvGraphicFramePr>
        <p:xfrm>
          <a:off x="1647297" y="4846542"/>
          <a:ext cx="428663" cy="70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8663">
                  <a:extLst>
                    <a:ext uri="{9D8B030D-6E8A-4147-A177-3AD203B41FA5}">
                      <a16:colId xmlns="" xmlns:a16="http://schemas.microsoft.com/office/drawing/2014/main" val="1745152069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791784082"/>
                  </a:ext>
                </a:extLst>
              </a:tr>
              <a:tr h="36000">
                <a:tc>
                  <a:txBody>
                    <a:bodyPr/>
                    <a:lstStyle/>
                    <a:p>
                      <a:pPr algn="ctr"/>
                      <a:r>
                        <a:rPr lang="en-GB" sz="100" b="1" i="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3652137836"/>
                  </a:ext>
                </a:extLst>
              </a:tr>
              <a:tr h="183600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10</a:t>
                      </a:r>
                      <a:endParaRPr lang="en-GB" sz="1050" b="1" i="0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887001668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="" xmlns:a16="http://schemas.microsoft.com/office/drawing/2014/main" id="{58683A03-02A9-485B-B09C-5F44B43D1FC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4127044"/>
              </p:ext>
            </p:extLst>
          </p:nvPr>
        </p:nvGraphicFramePr>
        <p:xfrm>
          <a:off x="6457482" y="4846542"/>
          <a:ext cx="428663" cy="70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8663">
                  <a:extLst>
                    <a:ext uri="{9D8B030D-6E8A-4147-A177-3AD203B41FA5}">
                      <a16:colId xmlns="" xmlns:a16="http://schemas.microsoft.com/office/drawing/2014/main" val="1745152069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791784082"/>
                  </a:ext>
                </a:extLst>
              </a:tr>
              <a:tr h="36000">
                <a:tc>
                  <a:txBody>
                    <a:bodyPr/>
                    <a:lstStyle/>
                    <a:p>
                      <a:pPr algn="ctr"/>
                      <a:r>
                        <a:rPr lang="en-GB" sz="100" b="1" i="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3652137836"/>
                  </a:ext>
                </a:extLst>
              </a:tr>
              <a:tr h="183600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100</a:t>
                      </a:r>
                      <a:endParaRPr lang="en-GB" sz="1050" b="1" i="0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88700166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9560931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1950" y="1560513"/>
            <a:ext cx="8229600" cy="1143000"/>
          </a:xfrm>
        </p:spPr>
        <p:txBody>
          <a:bodyPr/>
          <a:lstStyle/>
          <a:p>
            <a:r>
              <a:rPr lang="en-GB" dirty="0" smtClean="0"/>
              <a:t>Rule:</a:t>
            </a:r>
            <a:endParaRPr lang="en-GB" dirty="0"/>
          </a:p>
        </p:txBody>
      </p:sp>
      <p:sp>
        <p:nvSpPr>
          <p:cNvPr id="5" name="5-Point Star 4"/>
          <p:cNvSpPr/>
          <p:nvPr/>
        </p:nvSpPr>
        <p:spPr>
          <a:xfrm>
            <a:off x="1428750" y="2460625"/>
            <a:ext cx="6350000" cy="4143375"/>
          </a:xfrm>
          <a:prstGeom prst="star5">
            <a:avLst/>
          </a:prstGeom>
          <a:gradFill flip="none" rotWithShape="1">
            <a:gsLst>
              <a:gs pos="0">
                <a:schemeClr val="accent6">
                  <a:tint val="50000"/>
                  <a:satMod val="300000"/>
                  <a:alpha val="98000"/>
                </a:schemeClr>
              </a:gs>
              <a:gs pos="35000">
                <a:schemeClr val="accent6">
                  <a:tint val="37000"/>
                  <a:satMod val="300000"/>
                  <a:alpha val="98000"/>
                </a:schemeClr>
              </a:gs>
              <a:gs pos="100000">
                <a:schemeClr val="accent6">
                  <a:tint val="15000"/>
                  <a:satMod val="350000"/>
                  <a:alpha val="98000"/>
                </a:schemeClr>
              </a:gs>
            </a:gsLst>
            <a:lin ang="16200000" scaled="1"/>
            <a:tileRect/>
          </a:gra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3302000" y="3921125"/>
            <a:ext cx="35560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halkboard"/>
                <a:cs typeface="Chalkboard"/>
              </a:rPr>
              <a:t>Divide the number  </a:t>
            </a:r>
          </a:p>
          <a:p>
            <a:r>
              <a:rPr lang="en-GB" sz="2800" dirty="0">
                <a:latin typeface="Chalkboard"/>
                <a:cs typeface="Chalkboard"/>
              </a:rPr>
              <a:t> </a:t>
            </a:r>
            <a:r>
              <a:rPr lang="en-GB" sz="2800" dirty="0" smtClean="0">
                <a:latin typeface="Chalkboard"/>
                <a:cs typeface="Chalkboard"/>
              </a:rPr>
              <a:t>   by the</a:t>
            </a:r>
          </a:p>
          <a:p>
            <a:r>
              <a:rPr lang="en-GB" sz="2800" dirty="0" smtClean="0">
                <a:latin typeface="Chalkboard"/>
                <a:cs typeface="Chalkboard"/>
              </a:rPr>
              <a:t> denominator of </a:t>
            </a:r>
          </a:p>
          <a:p>
            <a:r>
              <a:rPr lang="en-GB" sz="2800" dirty="0" smtClean="0">
                <a:latin typeface="Chalkboard"/>
                <a:cs typeface="Chalkboard"/>
              </a:rPr>
              <a:t>  the fraction</a:t>
            </a:r>
            <a:r>
              <a:rPr lang="en-GB" dirty="0" smtClean="0"/>
              <a:t>. </a:t>
            </a:r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412750" y="476250"/>
            <a:ext cx="798512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/>
                <a:cs typeface="Comic Sans MS"/>
              </a:rPr>
              <a:t>Do you remember how to find a fraction of a number? </a:t>
            </a:r>
            <a:endParaRPr lang="en-GB" sz="2800" dirty="0">
              <a:latin typeface="Comic Sans MS"/>
              <a:cs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413588738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Rounded Rectangle 63"/>
          <p:cNvSpPr/>
          <p:nvPr/>
        </p:nvSpPr>
        <p:spPr>
          <a:xfrm>
            <a:off x="0" y="1294411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 smtClean="0">
                <a:solidFill>
                  <a:srgbClr val="003300"/>
                </a:solidFill>
              </a:rPr>
              <a:t>N</a:t>
            </a:r>
            <a:endParaRPr lang="en-GB" sz="1400" b="1" dirty="0">
              <a:solidFill>
                <a:srgbClr val="003300"/>
              </a:solidFill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How would you calculate…</a:t>
            </a:r>
            <a:endParaRPr lang="en-GB" dirty="0">
              <a:solidFill>
                <a:schemeClr val="tx1"/>
              </a:solidFill>
            </a:endParaRPr>
          </a:p>
        </p:txBody>
      </p:sp>
      <p:grpSp>
        <p:nvGrpSpPr>
          <p:cNvPr id="2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dirty="0" smtClean="0"/>
                <a:t>Fractions</a:t>
              </a:r>
            </a:p>
          </p:txBody>
        </p:sp>
      </p:grpSp>
      <p:grpSp>
        <p:nvGrpSpPr>
          <p:cNvPr id="3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65" name="Rounded Rectangle 64"/>
          <p:cNvSpPr/>
          <p:nvPr/>
        </p:nvSpPr>
        <p:spPr>
          <a:xfrm>
            <a:off x="264942" y="1390608"/>
            <a:ext cx="4703933" cy="4705392"/>
          </a:xfrm>
          <a:prstGeom prst="roundRect">
            <a:avLst>
              <a:gd name="adj" fmla="val 4999"/>
            </a:avLst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  <a:latin typeface="Comic Sans MS" pitchFamily="66" charset="0"/>
            </a:endParaRPr>
          </a:p>
        </p:txBody>
      </p:sp>
      <p:grpSp>
        <p:nvGrpSpPr>
          <p:cNvPr id="109" name="Group 108"/>
          <p:cNvGrpSpPr/>
          <p:nvPr/>
        </p:nvGrpSpPr>
        <p:grpSpPr>
          <a:xfrm>
            <a:off x="1065528" y="1484230"/>
            <a:ext cx="2560663" cy="503333"/>
            <a:chOff x="895056" y="615014"/>
            <a:chExt cx="2560663" cy="620104"/>
          </a:xfrm>
        </p:grpSpPr>
        <p:sp>
          <p:nvSpPr>
            <p:cNvPr id="110" name="Rounded Rectangle 109"/>
            <p:cNvSpPr/>
            <p:nvPr/>
          </p:nvSpPr>
          <p:spPr>
            <a:xfrm>
              <a:off x="895056" y="615014"/>
              <a:ext cx="2560663" cy="620104"/>
            </a:xfrm>
            <a:prstGeom prst="roundRect">
              <a:avLst>
                <a:gd name="adj" fmla="val 34680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2" name="TextBox 111"/>
            <p:cNvSpPr txBox="1"/>
            <p:nvPr/>
          </p:nvSpPr>
          <p:spPr>
            <a:xfrm>
              <a:off x="1148172" y="640682"/>
              <a:ext cx="2054431" cy="56876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dirty="0" smtClean="0"/>
                <a:t>Example </a:t>
              </a:r>
              <a:r>
                <a:rPr lang="en-GB" sz="2400" b="1" dirty="0"/>
                <a:t>1</a:t>
              </a:r>
            </a:p>
          </p:txBody>
        </p:sp>
      </p:grpSp>
      <p:sp>
        <p:nvSpPr>
          <p:cNvPr id="20" name="TextBox 19"/>
          <p:cNvSpPr txBox="1"/>
          <p:nvPr/>
        </p:nvSpPr>
        <p:spPr>
          <a:xfrm>
            <a:off x="460375" y="4540250"/>
            <a:ext cx="3651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28" name="TextBox 27"/>
          <p:cNvSpPr txBox="1"/>
          <p:nvPr/>
        </p:nvSpPr>
        <p:spPr>
          <a:xfrm>
            <a:off x="571499" y="4810125"/>
            <a:ext cx="40798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halkboard"/>
                <a:cs typeface="Chalkboard"/>
              </a:rPr>
              <a:t>  </a:t>
            </a:r>
            <a:endParaRPr lang="en-GB" sz="2400" dirty="0">
              <a:latin typeface="Chalkboard"/>
              <a:cs typeface="Chalkboard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746126" y="2365375"/>
            <a:ext cx="130175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halkboard"/>
                <a:cs typeface="Chalkboard"/>
              </a:rPr>
              <a:t>  1</a:t>
            </a:r>
          </a:p>
          <a:p>
            <a:r>
              <a:rPr lang="en-GB" sz="3200" dirty="0" smtClean="0">
                <a:latin typeface="Chalkboard"/>
                <a:cs typeface="Chalkboard"/>
              </a:rPr>
              <a:t>  </a:t>
            </a:r>
          </a:p>
          <a:p>
            <a:r>
              <a:rPr lang="en-GB" sz="3200" dirty="0" smtClean="0">
                <a:latin typeface="Chalkboard"/>
                <a:cs typeface="Chalkboard"/>
              </a:rPr>
              <a:t>  100</a:t>
            </a:r>
            <a:endParaRPr lang="en-GB" sz="3200" dirty="0">
              <a:latin typeface="Chalkboard"/>
              <a:cs typeface="Chalkboard"/>
            </a:endParaRPr>
          </a:p>
        </p:txBody>
      </p:sp>
      <p:cxnSp>
        <p:nvCxnSpPr>
          <p:cNvPr id="9" name="Straight Connector 8"/>
          <p:cNvCxnSpPr/>
          <p:nvPr/>
        </p:nvCxnSpPr>
        <p:spPr>
          <a:xfrm>
            <a:off x="762000" y="3127375"/>
            <a:ext cx="936625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2047875" y="2857500"/>
            <a:ext cx="282575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Of 400</a:t>
            </a:r>
            <a:endParaRPr lang="en-GB" sz="3200" dirty="0"/>
          </a:p>
        </p:txBody>
      </p:sp>
      <p:sp>
        <p:nvSpPr>
          <p:cNvPr id="13" name="TextBox 12"/>
          <p:cNvSpPr txBox="1"/>
          <p:nvPr/>
        </p:nvSpPr>
        <p:spPr>
          <a:xfrm>
            <a:off x="5381625" y="2524125"/>
            <a:ext cx="18415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233427743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Rounded Rectangle 63"/>
          <p:cNvSpPr/>
          <p:nvPr/>
        </p:nvSpPr>
        <p:spPr>
          <a:xfrm>
            <a:off x="0" y="1294411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 smtClean="0">
                <a:solidFill>
                  <a:srgbClr val="003300"/>
                </a:solidFill>
              </a:rPr>
              <a:t>N</a:t>
            </a:r>
            <a:endParaRPr lang="en-GB" sz="1400" b="1" dirty="0">
              <a:solidFill>
                <a:srgbClr val="003300"/>
              </a:solidFill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How would you calculate…</a:t>
            </a:r>
            <a:endParaRPr lang="en-GB" dirty="0">
              <a:solidFill>
                <a:schemeClr val="tx1"/>
              </a:solidFill>
            </a:endParaRPr>
          </a:p>
        </p:txBody>
      </p:sp>
      <p:grpSp>
        <p:nvGrpSpPr>
          <p:cNvPr id="2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dirty="0" smtClean="0"/>
                <a:t>Fractions</a:t>
              </a:r>
            </a:p>
          </p:txBody>
        </p:sp>
      </p:grpSp>
      <p:grpSp>
        <p:nvGrpSpPr>
          <p:cNvPr id="3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65" name="Rounded Rectangle 64"/>
          <p:cNvSpPr/>
          <p:nvPr/>
        </p:nvSpPr>
        <p:spPr>
          <a:xfrm>
            <a:off x="264942" y="1390608"/>
            <a:ext cx="4703933" cy="4705392"/>
          </a:xfrm>
          <a:prstGeom prst="roundRect">
            <a:avLst>
              <a:gd name="adj" fmla="val 4999"/>
            </a:avLst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  <a:latin typeface="Comic Sans MS" pitchFamily="66" charset="0"/>
            </a:endParaRPr>
          </a:p>
        </p:txBody>
      </p:sp>
      <p:grpSp>
        <p:nvGrpSpPr>
          <p:cNvPr id="109" name="Group 108"/>
          <p:cNvGrpSpPr/>
          <p:nvPr/>
        </p:nvGrpSpPr>
        <p:grpSpPr>
          <a:xfrm>
            <a:off x="1065528" y="1484230"/>
            <a:ext cx="2560663" cy="503333"/>
            <a:chOff x="895056" y="615014"/>
            <a:chExt cx="2560663" cy="620104"/>
          </a:xfrm>
        </p:grpSpPr>
        <p:sp>
          <p:nvSpPr>
            <p:cNvPr id="110" name="Rounded Rectangle 109"/>
            <p:cNvSpPr/>
            <p:nvPr/>
          </p:nvSpPr>
          <p:spPr>
            <a:xfrm>
              <a:off x="895056" y="615014"/>
              <a:ext cx="2560663" cy="620104"/>
            </a:xfrm>
            <a:prstGeom prst="roundRect">
              <a:avLst>
                <a:gd name="adj" fmla="val 34680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2" name="TextBox 111"/>
            <p:cNvSpPr txBox="1"/>
            <p:nvPr/>
          </p:nvSpPr>
          <p:spPr>
            <a:xfrm>
              <a:off x="1148172" y="640682"/>
              <a:ext cx="2054431" cy="56876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dirty="0" smtClean="0"/>
                <a:t>Example </a:t>
              </a:r>
              <a:r>
                <a:rPr lang="en-GB" sz="2400" b="1" dirty="0"/>
                <a:t>2</a:t>
              </a:r>
            </a:p>
          </p:txBody>
        </p:sp>
      </p:grpSp>
      <p:sp>
        <p:nvSpPr>
          <p:cNvPr id="20" name="TextBox 19"/>
          <p:cNvSpPr txBox="1"/>
          <p:nvPr/>
        </p:nvSpPr>
        <p:spPr>
          <a:xfrm>
            <a:off x="460375" y="4540250"/>
            <a:ext cx="3651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28" name="TextBox 27"/>
          <p:cNvSpPr txBox="1"/>
          <p:nvPr/>
        </p:nvSpPr>
        <p:spPr>
          <a:xfrm>
            <a:off x="571499" y="4810125"/>
            <a:ext cx="40798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halkboard"/>
                <a:cs typeface="Chalkboard"/>
              </a:rPr>
              <a:t>  </a:t>
            </a:r>
            <a:endParaRPr lang="en-GB" sz="2400" dirty="0">
              <a:latin typeface="Chalkboard"/>
              <a:cs typeface="Chalkboard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746126" y="2365375"/>
            <a:ext cx="130175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halkboard"/>
                <a:cs typeface="Chalkboard"/>
              </a:rPr>
              <a:t>  1</a:t>
            </a:r>
          </a:p>
          <a:p>
            <a:r>
              <a:rPr lang="en-GB" sz="3200" dirty="0" smtClean="0">
                <a:latin typeface="Chalkboard"/>
                <a:cs typeface="Chalkboard"/>
              </a:rPr>
              <a:t>  </a:t>
            </a:r>
          </a:p>
          <a:p>
            <a:r>
              <a:rPr lang="en-GB" sz="3200" dirty="0" smtClean="0">
                <a:latin typeface="Chalkboard"/>
                <a:cs typeface="Chalkboard"/>
              </a:rPr>
              <a:t>  100</a:t>
            </a:r>
            <a:endParaRPr lang="en-GB" sz="3200" dirty="0">
              <a:latin typeface="Chalkboard"/>
              <a:cs typeface="Chalkboard"/>
            </a:endParaRPr>
          </a:p>
        </p:txBody>
      </p:sp>
      <p:cxnSp>
        <p:nvCxnSpPr>
          <p:cNvPr id="9" name="Straight Connector 8"/>
          <p:cNvCxnSpPr/>
          <p:nvPr/>
        </p:nvCxnSpPr>
        <p:spPr>
          <a:xfrm>
            <a:off x="762000" y="3127375"/>
            <a:ext cx="936625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2047875" y="2857500"/>
            <a:ext cx="282575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Of 6200</a:t>
            </a:r>
            <a:endParaRPr lang="en-GB" sz="3200" dirty="0"/>
          </a:p>
        </p:txBody>
      </p:sp>
      <p:sp>
        <p:nvSpPr>
          <p:cNvPr id="13" name="TextBox 12"/>
          <p:cNvSpPr txBox="1"/>
          <p:nvPr/>
        </p:nvSpPr>
        <p:spPr>
          <a:xfrm>
            <a:off x="5381625" y="2524125"/>
            <a:ext cx="18415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62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233427743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Rounded Rectangle 63"/>
          <p:cNvSpPr/>
          <p:nvPr/>
        </p:nvSpPr>
        <p:spPr>
          <a:xfrm>
            <a:off x="0" y="1294411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 smtClean="0">
                <a:solidFill>
                  <a:srgbClr val="003300"/>
                </a:solidFill>
              </a:rPr>
              <a:t>N</a:t>
            </a:r>
            <a:endParaRPr lang="en-GB" sz="1400" b="1" dirty="0">
              <a:solidFill>
                <a:srgbClr val="003300"/>
              </a:solidFill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How would you calculate…</a:t>
            </a:r>
            <a:endParaRPr lang="en-GB" dirty="0">
              <a:solidFill>
                <a:schemeClr val="tx1"/>
              </a:solidFill>
            </a:endParaRPr>
          </a:p>
        </p:txBody>
      </p:sp>
      <p:grpSp>
        <p:nvGrpSpPr>
          <p:cNvPr id="2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dirty="0" smtClean="0"/>
                <a:t>Fractions</a:t>
              </a:r>
            </a:p>
          </p:txBody>
        </p:sp>
      </p:grpSp>
      <p:grpSp>
        <p:nvGrpSpPr>
          <p:cNvPr id="3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65" name="Rounded Rectangle 64"/>
          <p:cNvSpPr/>
          <p:nvPr/>
        </p:nvSpPr>
        <p:spPr>
          <a:xfrm>
            <a:off x="264942" y="1390608"/>
            <a:ext cx="4703933" cy="4705392"/>
          </a:xfrm>
          <a:prstGeom prst="roundRect">
            <a:avLst>
              <a:gd name="adj" fmla="val 4999"/>
            </a:avLst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  <a:latin typeface="Comic Sans MS" pitchFamily="66" charset="0"/>
            </a:endParaRPr>
          </a:p>
        </p:txBody>
      </p:sp>
      <p:grpSp>
        <p:nvGrpSpPr>
          <p:cNvPr id="109" name="Group 108"/>
          <p:cNvGrpSpPr/>
          <p:nvPr/>
        </p:nvGrpSpPr>
        <p:grpSpPr>
          <a:xfrm>
            <a:off x="1065528" y="1484230"/>
            <a:ext cx="2560663" cy="503333"/>
            <a:chOff x="895056" y="615014"/>
            <a:chExt cx="2560663" cy="620104"/>
          </a:xfrm>
        </p:grpSpPr>
        <p:sp>
          <p:nvSpPr>
            <p:cNvPr id="110" name="Rounded Rectangle 109"/>
            <p:cNvSpPr/>
            <p:nvPr/>
          </p:nvSpPr>
          <p:spPr>
            <a:xfrm>
              <a:off x="895056" y="615014"/>
              <a:ext cx="2560663" cy="620104"/>
            </a:xfrm>
            <a:prstGeom prst="roundRect">
              <a:avLst>
                <a:gd name="adj" fmla="val 34680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2" name="TextBox 111"/>
            <p:cNvSpPr txBox="1"/>
            <p:nvPr/>
          </p:nvSpPr>
          <p:spPr>
            <a:xfrm>
              <a:off x="1148172" y="640682"/>
              <a:ext cx="2054431" cy="56876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dirty="0" smtClean="0"/>
                <a:t>Example </a:t>
              </a:r>
              <a:r>
                <a:rPr lang="en-GB" sz="2400" b="1" dirty="0"/>
                <a:t>3</a:t>
              </a:r>
            </a:p>
          </p:txBody>
        </p:sp>
      </p:grpSp>
      <p:sp>
        <p:nvSpPr>
          <p:cNvPr id="20" name="TextBox 19"/>
          <p:cNvSpPr txBox="1"/>
          <p:nvPr/>
        </p:nvSpPr>
        <p:spPr>
          <a:xfrm>
            <a:off x="460375" y="4540250"/>
            <a:ext cx="3651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28" name="TextBox 27"/>
          <p:cNvSpPr txBox="1"/>
          <p:nvPr/>
        </p:nvSpPr>
        <p:spPr>
          <a:xfrm>
            <a:off x="571499" y="4810125"/>
            <a:ext cx="40798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halkboard"/>
                <a:cs typeface="Chalkboard"/>
              </a:rPr>
              <a:t>  </a:t>
            </a:r>
            <a:endParaRPr lang="en-GB" sz="2400" dirty="0">
              <a:latin typeface="Chalkboard"/>
              <a:cs typeface="Chalkboard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746126" y="2365375"/>
            <a:ext cx="130175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halkboard"/>
                <a:cs typeface="Chalkboard"/>
              </a:rPr>
              <a:t>   1</a:t>
            </a:r>
          </a:p>
          <a:p>
            <a:r>
              <a:rPr lang="en-GB" sz="3200" dirty="0" smtClean="0">
                <a:latin typeface="Chalkboard"/>
                <a:cs typeface="Chalkboard"/>
              </a:rPr>
              <a:t>  </a:t>
            </a:r>
          </a:p>
          <a:p>
            <a:r>
              <a:rPr lang="en-GB" sz="3200" dirty="0" smtClean="0">
                <a:latin typeface="Chalkboard"/>
                <a:cs typeface="Chalkboard"/>
              </a:rPr>
              <a:t>  100</a:t>
            </a:r>
            <a:endParaRPr lang="en-GB" sz="3200" dirty="0">
              <a:latin typeface="Chalkboard"/>
              <a:cs typeface="Chalkboard"/>
            </a:endParaRPr>
          </a:p>
        </p:txBody>
      </p:sp>
      <p:cxnSp>
        <p:nvCxnSpPr>
          <p:cNvPr id="9" name="Straight Connector 8"/>
          <p:cNvCxnSpPr/>
          <p:nvPr/>
        </p:nvCxnSpPr>
        <p:spPr>
          <a:xfrm>
            <a:off x="762000" y="3127375"/>
            <a:ext cx="936625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2047875" y="2857500"/>
            <a:ext cx="282575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Metre</a:t>
            </a:r>
            <a:endParaRPr lang="en-GB" sz="3200" dirty="0"/>
          </a:p>
        </p:txBody>
      </p:sp>
      <p:sp>
        <p:nvSpPr>
          <p:cNvPr id="13" name="TextBox 12"/>
          <p:cNvSpPr txBox="1"/>
          <p:nvPr/>
        </p:nvSpPr>
        <p:spPr>
          <a:xfrm>
            <a:off x="5381625" y="2524125"/>
            <a:ext cx="18415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1 cm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233427743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17499" y="428624"/>
            <a:ext cx="84296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halkboard"/>
                <a:cs typeface="Chalkboard"/>
              </a:rPr>
              <a:t>If the fraction has a numerator larger than 1…</a:t>
            </a:r>
            <a:endParaRPr lang="en-GB" sz="28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Chalkboard"/>
              <a:cs typeface="Chalkboard"/>
            </a:endParaRPr>
          </a:p>
        </p:txBody>
      </p:sp>
      <p:sp>
        <p:nvSpPr>
          <p:cNvPr id="3" name="5-Point Star 2"/>
          <p:cNvSpPr/>
          <p:nvPr/>
        </p:nvSpPr>
        <p:spPr>
          <a:xfrm>
            <a:off x="1254125" y="1285875"/>
            <a:ext cx="6810375" cy="4318000"/>
          </a:xfrm>
          <a:prstGeom prst="star5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3349625" y="2936875"/>
            <a:ext cx="300037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halkboard"/>
                <a:cs typeface="Chalkboard"/>
              </a:rPr>
              <a:t>Divide by the denominator, then multiply the answer by the numerator. </a:t>
            </a:r>
            <a:endParaRPr lang="en-GB" sz="2400" dirty="0">
              <a:latin typeface="Chalkboard"/>
              <a:cs typeface="Chalkboard"/>
            </a:endParaRPr>
          </a:p>
        </p:txBody>
      </p:sp>
    </p:spTree>
    <p:extLst>
      <p:ext uri="{BB962C8B-B14F-4D97-AF65-F5344CB8AC3E}">
        <p14:creationId xmlns:p14="http://schemas.microsoft.com/office/powerpoint/2010/main" val="373626454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Rounded Rectangle 63"/>
          <p:cNvSpPr/>
          <p:nvPr/>
        </p:nvSpPr>
        <p:spPr>
          <a:xfrm>
            <a:off x="0" y="1294411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 smtClean="0">
                <a:solidFill>
                  <a:srgbClr val="003300"/>
                </a:solidFill>
              </a:rPr>
              <a:t>N</a:t>
            </a:r>
            <a:endParaRPr lang="en-GB" sz="1400" b="1" dirty="0">
              <a:solidFill>
                <a:srgbClr val="003300"/>
              </a:solidFill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How would you calculate…</a:t>
            </a:r>
            <a:endParaRPr lang="en-GB" dirty="0">
              <a:solidFill>
                <a:schemeClr val="tx1"/>
              </a:solidFill>
            </a:endParaRPr>
          </a:p>
        </p:txBody>
      </p:sp>
      <p:grpSp>
        <p:nvGrpSpPr>
          <p:cNvPr id="2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dirty="0" smtClean="0"/>
                <a:t>Fractions</a:t>
              </a:r>
            </a:p>
          </p:txBody>
        </p:sp>
      </p:grpSp>
      <p:grpSp>
        <p:nvGrpSpPr>
          <p:cNvPr id="3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65" name="Rounded Rectangle 64"/>
          <p:cNvSpPr/>
          <p:nvPr/>
        </p:nvSpPr>
        <p:spPr>
          <a:xfrm>
            <a:off x="264942" y="1390608"/>
            <a:ext cx="4703933" cy="4705392"/>
          </a:xfrm>
          <a:prstGeom prst="roundRect">
            <a:avLst>
              <a:gd name="adj" fmla="val 4999"/>
            </a:avLst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  <a:latin typeface="Comic Sans MS" pitchFamily="66" charset="0"/>
            </a:endParaRPr>
          </a:p>
        </p:txBody>
      </p:sp>
      <p:grpSp>
        <p:nvGrpSpPr>
          <p:cNvPr id="109" name="Group 108"/>
          <p:cNvGrpSpPr/>
          <p:nvPr/>
        </p:nvGrpSpPr>
        <p:grpSpPr>
          <a:xfrm>
            <a:off x="1065528" y="1484230"/>
            <a:ext cx="2560663" cy="503333"/>
            <a:chOff x="895056" y="615014"/>
            <a:chExt cx="2560663" cy="620104"/>
          </a:xfrm>
        </p:grpSpPr>
        <p:sp>
          <p:nvSpPr>
            <p:cNvPr id="110" name="Rounded Rectangle 109"/>
            <p:cNvSpPr/>
            <p:nvPr/>
          </p:nvSpPr>
          <p:spPr>
            <a:xfrm>
              <a:off x="895056" y="615014"/>
              <a:ext cx="2560663" cy="620104"/>
            </a:xfrm>
            <a:prstGeom prst="roundRect">
              <a:avLst>
                <a:gd name="adj" fmla="val 34680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2" name="TextBox 111"/>
            <p:cNvSpPr txBox="1"/>
            <p:nvPr/>
          </p:nvSpPr>
          <p:spPr>
            <a:xfrm>
              <a:off x="1148172" y="640682"/>
              <a:ext cx="2054431" cy="56876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dirty="0" smtClean="0"/>
                <a:t>Example </a:t>
              </a:r>
              <a:r>
                <a:rPr lang="en-GB" sz="2400" b="1" dirty="0"/>
                <a:t>1</a:t>
              </a:r>
              <a:endParaRPr lang="en-GB" sz="2400" b="1" dirty="0"/>
            </a:p>
          </p:txBody>
        </p:sp>
      </p:grpSp>
      <p:sp>
        <p:nvSpPr>
          <p:cNvPr id="20" name="TextBox 19"/>
          <p:cNvSpPr txBox="1"/>
          <p:nvPr/>
        </p:nvSpPr>
        <p:spPr>
          <a:xfrm>
            <a:off x="460375" y="4540250"/>
            <a:ext cx="3651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28" name="TextBox 27"/>
          <p:cNvSpPr txBox="1"/>
          <p:nvPr/>
        </p:nvSpPr>
        <p:spPr>
          <a:xfrm>
            <a:off x="571499" y="4810125"/>
            <a:ext cx="40798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halkboard"/>
                <a:cs typeface="Chalkboard"/>
              </a:rPr>
              <a:t>  </a:t>
            </a:r>
            <a:endParaRPr lang="en-GB" sz="2400" dirty="0">
              <a:latin typeface="Chalkboard"/>
              <a:cs typeface="Chalkboard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746126" y="2365375"/>
            <a:ext cx="130175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halkboard"/>
                <a:cs typeface="Chalkboard"/>
              </a:rPr>
              <a:t>  </a:t>
            </a:r>
            <a:r>
              <a:rPr lang="en-GB" sz="3200" dirty="0" smtClean="0">
                <a:latin typeface="Chalkboard"/>
                <a:cs typeface="Chalkboard"/>
              </a:rPr>
              <a:t>4</a:t>
            </a:r>
            <a:endParaRPr lang="en-GB" sz="3200" dirty="0" smtClean="0">
              <a:latin typeface="Chalkboard"/>
              <a:cs typeface="Chalkboard"/>
            </a:endParaRPr>
          </a:p>
          <a:p>
            <a:r>
              <a:rPr lang="en-GB" sz="3200" dirty="0" smtClean="0">
                <a:latin typeface="Chalkboard"/>
                <a:cs typeface="Chalkboard"/>
              </a:rPr>
              <a:t>  </a:t>
            </a:r>
          </a:p>
          <a:p>
            <a:r>
              <a:rPr lang="en-GB" sz="3200" dirty="0" smtClean="0">
                <a:latin typeface="Chalkboard"/>
                <a:cs typeface="Chalkboard"/>
              </a:rPr>
              <a:t>  </a:t>
            </a:r>
            <a:r>
              <a:rPr lang="en-GB" sz="3200" dirty="0" smtClean="0">
                <a:latin typeface="Chalkboard"/>
                <a:cs typeface="Chalkboard"/>
              </a:rPr>
              <a:t>100</a:t>
            </a:r>
            <a:endParaRPr lang="en-GB" sz="3200" dirty="0">
              <a:latin typeface="Chalkboard"/>
              <a:cs typeface="Chalkboard"/>
            </a:endParaRPr>
          </a:p>
        </p:txBody>
      </p:sp>
      <p:cxnSp>
        <p:nvCxnSpPr>
          <p:cNvPr id="9" name="Straight Connector 8"/>
          <p:cNvCxnSpPr/>
          <p:nvPr/>
        </p:nvCxnSpPr>
        <p:spPr>
          <a:xfrm>
            <a:off x="762000" y="3127375"/>
            <a:ext cx="936625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2047875" y="2857500"/>
            <a:ext cx="282575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Of </a:t>
            </a:r>
            <a:r>
              <a:rPr lang="en-GB" sz="3200" dirty="0" smtClean="0"/>
              <a:t>3000</a:t>
            </a:r>
            <a:endParaRPr lang="en-GB" sz="3200" dirty="0"/>
          </a:p>
        </p:txBody>
      </p:sp>
      <p:sp>
        <p:nvSpPr>
          <p:cNvPr id="13" name="TextBox 12"/>
          <p:cNvSpPr txBox="1"/>
          <p:nvPr/>
        </p:nvSpPr>
        <p:spPr>
          <a:xfrm>
            <a:off x="5381625" y="2524125"/>
            <a:ext cx="18415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120</a:t>
            </a:r>
            <a:endParaRPr lang="en-GB" sz="4000" dirty="0"/>
          </a:p>
        </p:txBody>
      </p:sp>
      <p:sp>
        <p:nvSpPr>
          <p:cNvPr id="6" name="TextBox 5"/>
          <p:cNvSpPr txBox="1"/>
          <p:nvPr/>
        </p:nvSpPr>
        <p:spPr>
          <a:xfrm>
            <a:off x="5064125" y="4318000"/>
            <a:ext cx="322262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FF0000"/>
                </a:solidFill>
                <a:latin typeface="Comic Sans MS"/>
                <a:cs typeface="Comic Sans MS"/>
              </a:rPr>
              <a:t>3000 ÷ 100 = 300 X 4 = 120 </a:t>
            </a:r>
            <a:endParaRPr lang="en-GB" sz="2400" dirty="0">
              <a:solidFill>
                <a:srgbClr val="FF0000"/>
              </a:solidFill>
              <a:latin typeface="Comic Sans MS"/>
              <a:cs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418240580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6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2590</TotalTime>
  <Words>328</Words>
  <Application>Microsoft Macintosh PowerPoint</Application>
  <PresentationFormat>On-screen Show (4:3)</PresentationFormat>
  <Paragraphs>156</Paragraphs>
  <Slides>18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Rule: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Brian</dc:creator>
  <cp:lastModifiedBy>Emily Sharratt</cp:lastModifiedBy>
  <cp:revision>250</cp:revision>
  <dcterms:created xsi:type="dcterms:W3CDTF">2010-11-29T19:11:46Z</dcterms:created>
  <dcterms:modified xsi:type="dcterms:W3CDTF">2020-04-25T00:46:25Z</dcterms:modified>
</cp:coreProperties>
</file>