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68" r:id="rId4"/>
    <p:sldId id="259" r:id="rId5"/>
    <p:sldId id="265" r:id="rId6"/>
    <p:sldId id="261" r:id="rId7"/>
    <p:sldId id="262" r:id="rId8"/>
    <p:sldId id="263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7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81361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560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©  </a:t>
              </a:r>
              <a:r>
                <a:rPr lang="en-GB" sz="1200" b="1" dirty="0" smtClean="0"/>
                <a:t>B. Taylor 2012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Adding &amp; Subtracting Decimals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82600" y="722956"/>
            <a:ext cx="8220075" cy="993775"/>
          </a:xfrm>
        </p:spPr>
        <p:txBody>
          <a:bodyPr/>
          <a:lstStyle/>
          <a:p>
            <a:pPr eaLnBrk="1" hangingPunct="1"/>
            <a:r>
              <a:rPr lang="en-GB" sz="2800" dirty="0">
                <a:latin typeface="Twinkl SemiBold" charset="0"/>
              </a:rPr>
              <a:t>Place Value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009650" y="1514475"/>
            <a:ext cx="334645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US" dirty="0">
                <a:cs typeface="Twinkl" charset="0"/>
              </a:rPr>
              <a:t>When adding and subtracting decimals, it is important to understand the place value of the numbers. </a:t>
            </a:r>
          </a:p>
          <a:p>
            <a:pPr eaLnBrk="1" hangingPunct="1"/>
            <a:endParaRPr lang="en-US" dirty="0">
              <a:cs typeface="Twinkl" charset="0"/>
            </a:endParaRPr>
          </a:p>
          <a:p>
            <a:pPr eaLnBrk="1" hangingPunct="1"/>
            <a:r>
              <a:rPr lang="en-US" dirty="0">
                <a:cs typeface="Twinkl" charset="0"/>
              </a:rPr>
              <a:t>With 11 + 1.1 the numbers both have 2 digits, however only one digit in each number has the same place value. </a:t>
            </a:r>
          </a:p>
          <a:p>
            <a:pPr eaLnBrk="1" hangingPunct="1"/>
            <a:endParaRPr lang="en-US" dirty="0">
              <a:cs typeface="Twinkl" charset="0"/>
            </a:endParaRPr>
          </a:p>
          <a:p>
            <a:pPr algn="ctr" eaLnBrk="1" hangingPunct="1"/>
            <a:r>
              <a:rPr lang="en-US" sz="3200" dirty="0">
                <a:cs typeface="Twinkl" charset="0"/>
              </a:rPr>
              <a:t>11 + 1.1 ≠ 2.2 or 22</a:t>
            </a:r>
          </a:p>
          <a:p>
            <a:pPr algn="ctr" eaLnBrk="1" hangingPunct="1"/>
            <a:endParaRPr lang="en-US" sz="3200" dirty="0">
              <a:cs typeface="Twinkl" charset="0"/>
            </a:endParaRPr>
          </a:p>
          <a:p>
            <a:pPr algn="ctr" eaLnBrk="1" hangingPunct="1"/>
            <a:r>
              <a:rPr lang="en-US" sz="3200" dirty="0">
                <a:cs typeface="Twinkl" charset="0"/>
              </a:rPr>
              <a:t>11 + 1.1 = 12.1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638" y="1841500"/>
            <a:ext cx="3795712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09650" y="260926"/>
            <a:ext cx="7675096" cy="58477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GB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 Unicode MS"/>
                <a:cs typeface="Arial Unicode MS"/>
              </a:rPr>
              <a:t>Mental Methods </a:t>
            </a:r>
            <a:endParaRPr lang="en-GB" sz="3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932066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600" dirty="0" smtClean="0">
                <a:latin typeface="Twinkl SemiBold" charset="0"/>
              </a:rPr>
              <a:t>Adding and Subtracting Decimals</a:t>
            </a:r>
            <a:endParaRPr lang="en-GB" sz="3600" dirty="0">
              <a:latin typeface="Twinkl SemiBold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87218" y="1351435"/>
            <a:ext cx="73760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If you know how to add and subtract whole numbers, you can add and subtract decimals.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You add / subtract the numbers with</a:t>
            </a:r>
            <a:r>
              <a:rPr lang="en-GB" b="1" dirty="0" smtClean="0"/>
              <a:t> the same </a:t>
            </a:r>
            <a:r>
              <a:rPr lang="en-GB" dirty="0" smtClean="0"/>
              <a:t>place value. Add the tenths first (remember there are </a:t>
            </a:r>
            <a:r>
              <a:rPr lang="en-GB" b="1" dirty="0" smtClean="0"/>
              <a:t>10 tenths in 1 whole</a:t>
            </a:r>
            <a:r>
              <a:rPr lang="en-GB" dirty="0" smtClean="0"/>
              <a:t>).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130769" y="3262269"/>
            <a:ext cx="2574672" cy="30469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0. 4 + 0. 5 = 0.9</a:t>
            </a:r>
          </a:p>
          <a:p>
            <a:endParaRPr lang="en-GB" sz="2400" dirty="0"/>
          </a:p>
          <a:p>
            <a:r>
              <a:rPr lang="en-GB" sz="2400" dirty="0" smtClean="0"/>
              <a:t>0.6 + 0. 5 = 1.1</a:t>
            </a:r>
          </a:p>
          <a:p>
            <a:endParaRPr lang="en-GB" sz="2400" dirty="0"/>
          </a:p>
          <a:p>
            <a:r>
              <a:rPr lang="en-GB" sz="2400" dirty="0" smtClean="0"/>
              <a:t>3.6 + 0. 3 = 3.9</a:t>
            </a:r>
          </a:p>
          <a:p>
            <a:endParaRPr lang="en-GB" sz="2400" dirty="0"/>
          </a:p>
          <a:p>
            <a:r>
              <a:rPr lang="en-GB" sz="2400" dirty="0" smtClean="0"/>
              <a:t>2.3 + 8. 4 = 10. 7</a:t>
            </a:r>
            <a:endParaRPr lang="en-GB" sz="2400" dirty="0"/>
          </a:p>
          <a:p>
            <a:r>
              <a:rPr lang="en-GB" sz="2400" dirty="0" smtClean="0"/>
              <a:t> 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075590" y="3262269"/>
            <a:ext cx="2748637" cy="304698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/>
              <a:t>0. 8 </a:t>
            </a:r>
            <a:r>
              <a:rPr lang="en-GB" sz="2400" dirty="0"/>
              <a:t>-</a:t>
            </a:r>
            <a:r>
              <a:rPr lang="en-GB" sz="2400" dirty="0" smtClean="0"/>
              <a:t> 0. 5 = 0.3</a:t>
            </a:r>
          </a:p>
          <a:p>
            <a:endParaRPr lang="en-GB" sz="2400" dirty="0"/>
          </a:p>
          <a:p>
            <a:r>
              <a:rPr lang="en-GB" sz="2400" dirty="0" smtClean="0"/>
              <a:t>1 - 0. </a:t>
            </a:r>
            <a:r>
              <a:rPr lang="en-GB" sz="2400" dirty="0"/>
              <a:t>6</a:t>
            </a:r>
            <a:r>
              <a:rPr lang="en-GB" sz="2400" dirty="0" smtClean="0"/>
              <a:t> = 0.4</a:t>
            </a:r>
          </a:p>
          <a:p>
            <a:endParaRPr lang="en-GB" sz="2400" dirty="0"/>
          </a:p>
          <a:p>
            <a:r>
              <a:rPr lang="en-GB" sz="2400" dirty="0" smtClean="0"/>
              <a:t>8.5 - </a:t>
            </a:r>
            <a:r>
              <a:rPr lang="en-GB" sz="2400" dirty="0"/>
              <a:t>4</a:t>
            </a:r>
            <a:r>
              <a:rPr lang="en-GB" sz="2400" dirty="0" smtClean="0"/>
              <a:t>. 3 = 4.2</a:t>
            </a:r>
          </a:p>
          <a:p>
            <a:endParaRPr lang="en-GB" sz="2400" dirty="0"/>
          </a:p>
          <a:p>
            <a:r>
              <a:rPr lang="en-GB" sz="2400" dirty="0" smtClean="0"/>
              <a:t>18. 8 – 7.6 = 11. 2</a:t>
            </a:r>
            <a:endParaRPr lang="en-GB" sz="2400" dirty="0"/>
          </a:p>
          <a:p>
            <a:r>
              <a:rPr lang="en-GB" sz="2400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1890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600">
                <a:latin typeface="Twinkl SemiBold" charset="0"/>
              </a:rPr>
              <a:t>Right or Wrong?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US">
                <a:cs typeface="Twinkl" charset="0"/>
              </a:rPr>
              <a:t>Here are some calculations involving decimals. Which have the correct answer? Where the answer is incorrect, can you explain what mistakes have been made?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1320800" y="2828925"/>
            <a:ext cx="29591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lang="en-US" sz="2800">
                <a:cs typeface="Twinkl" charset="0"/>
              </a:rPr>
              <a:t>23 + 2.3 = 25.3</a:t>
            </a:r>
          </a:p>
          <a:p>
            <a:pPr eaLnBrk="1" hangingPunct="1">
              <a:lnSpc>
                <a:spcPct val="200000"/>
              </a:lnSpc>
            </a:pPr>
            <a:r>
              <a:rPr lang="en-US" sz="2800">
                <a:cs typeface="Twinkl" charset="0"/>
              </a:rPr>
              <a:t>38 + 3.8 = 38.38</a:t>
            </a:r>
          </a:p>
          <a:p>
            <a:pPr eaLnBrk="1" hangingPunct="1">
              <a:lnSpc>
                <a:spcPct val="200000"/>
              </a:lnSpc>
            </a:pPr>
            <a:r>
              <a:rPr lang="en-US" sz="2800">
                <a:cs typeface="Twinkl" charset="0"/>
              </a:rPr>
              <a:t>5.6 + 5.6 = 10.12</a:t>
            </a:r>
            <a:endParaRPr lang="en-US" sz="2800">
              <a:solidFill>
                <a:srgbClr val="008000"/>
              </a:solidFill>
              <a:cs typeface="Twink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620000" y="5832475"/>
            <a:ext cx="996950" cy="50006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Show Answers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20000" y="5832475"/>
            <a:ext cx="996950" cy="500063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Hide Answers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0" y="3171825"/>
            <a:ext cx="3816350" cy="579438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correct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72000" y="3981450"/>
            <a:ext cx="3816350" cy="577850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/>
                </a:solidFill>
                <a:cs typeface="Twinkl"/>
              </a:rPr>
              <a:t>incorrect 38 + 3.8 = 41.8</a:t>
            </a:r>
            <a:endParaRPr lang="en-US" dirty="0">
              <a:solidFill>
                <a:schemeClr val="tx1"/>
              </a:solidFill>
              <a:cs typeface="Twinkl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72000" y="4789488"/>
            <a:ext cx="3816350" cy="579437"/>
          </a:xfrm>
          <a:prstGeom prst="roundRect">
            <a:avLst>
              <a:gd name="adj" fmla="val 0"/>
            </a:avLst>
          </a:prstGeom>
          <a:solidFill>
            <a:srgbClr val="A2E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/>
                </a:solidFill>
                <a:cs typeface="Twinkl"/>
              </a:rPr>
              <a:t>incorrect 5 + 5 = 10, 6 + 6 = 12, but 0.6 + 0.6 = 1.2, so 5.6 + 5.6 = 11.2</a:t>
            </a:r>
            <a:endParaRPr lang="en-US" dirty="0">
              <a:solidFill>
                <a:schemeClr val="tx1"/>
              </a:solidFill>
              <a:cs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2861154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©  </a:t>
              </a:r>
              <a:r>
                <a:rPr lang="en-GB" sz="1200" b="1" dirty="0" smtClean="0"/>
                <a:t>B. Taylor 2012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701969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Using Written Methods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640355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Adding Decimals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add decimals we need to keep the decimal points in line.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Adding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1:      </a:t>
            </a:r>
            <a:r>
              <a:rPr lang="en-GB" b="1" dirty="0" smtClean="0"/>
              <a:t>Work out   7.8  +  24.9</a:t>
            </a:r>
            <a:endParaRPr lang="en-GB" b="1" dirty="0"/>
          </a:p>
        </p:txBody>
      </p: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1211283" y="4942114"/>
            <a:ext cx="2208193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67832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 smtClean="0"/>
              <a:t>+</a:t>
            </a:r>
            <a:endParaRPr lang="en-GB" sz="4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220538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7</a:t>
            </a:r>
            <a:endParaRPr lang="en-GB" sz="5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78618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8</a:t>
            </a:r>
            <a:endParaRPr lang="en-GB" sz="5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1797391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2</a:t>
            </a:r>
            <a:endParaRPr lang="en-GB" sz="5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220538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4</a:t>
            </a:r>
            <a:endParaRPr lang="en-GB" sz="50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278618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9</a:t>
            </a:r>
            <a:endParaRPr lang="en-GB" sz="5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1797391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3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0538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2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78618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7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48" name="Group 114"/>
          <p:cNvGrpSpPr/>
          <p:nvPr/>
        </p:nvGrpSpPr>
        <p:grpSpPr>
          <a:xfrm>
            <a:off x="1314450" y="4867360"/>
            <a:ext cx="209196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1797391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2053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4" name="Down Arrow 53"/>
          <p:cNvSpPr/>
          <p:nvPr/>
        </p:nvSpPr>
        <p:spPr>
          <a:xfrm>
            <a:off x="286298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240188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1874191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9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 one on top of the other,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 </a:t>
              </a:r>
              <a:r>
                <a:rPr lang="en-GB" b="1" dirty="0" smtClean="0"/>
                <a:t>in line.</a:t>
              </a:r>
              <a:endParaRPr lang="en-GB" dirty="0"/>
            </a:p>
          </p:txBody>
        </p:sp>
      </p:grpSp>
      <p:grpSp>
        <p:nvGrpSpPr>
          <p:cNvPr id="62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Add the numbers in each column, starting from the </a:t>
              </a:r>
              <a:r>
                <a:rPr lang="en-GB" b="1" dirty="0" smtClean="0">
                  <a:solidFill>
                    <a:srgbClr val="663300"/>
                  </a:solidFill>
                </a:rPr>
                <a:t>right</a:t>
              </a:r>
              <a:r>
                <a:rPr lang="en-GB" b="1" dirty="0" smtClean="0"/>
                <a:t> and working to the </a:t>
              </a:r>
              <a:r>
                <a:rPr lang="en-GB" b="1" dirty="0" smtClean="0">
                  <a:solidFill>
                    <a:srgbClr val="663300"/>
                  </a:solidFill>
                </a:rPr>
                <a:t>left</a:t>
              </a:r>
              <a:r>
                <a:rPr lang="en-GB" b="1" dirty="0" smtClean="0"/>
                <a:t>.</a:t>
              </a:r>
              <a:endParaRPr lang="en-GB" dirty="0"/>
            </a:p>
          </p:txBody>
        </p:sp>
      </p:grpSp>
      <p:grpSp>
        <p:nvGrpSpPr>
          <p:cNvPr id="65" name="Group 168"/>
          <p:cNvGrpSpPr/>
          <p:nvPr/>
        </p:nvGrpSpPr>
        <p:grpSpPr>
          <a:xfrm>
            <a:off x="4798133" y="2940706"/>
            <a:ext cx="3762375" cy="740910"/>
            <a:chOff x="4852182" y="2571090"/>
            <a:chExt cx="3377556" cy="590012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7" name="Group 140"/>
            <p:cNvGrpSpPr/>
            <p:nvPr/>
          </p:nvGrpSpPr>
          <p:grpSpPr>
            <a:xfrm>
              <a:off x="4962792" y="2571090"/>
              <a:ext cx="3156336" cy="590012"/>
              <a:chOff x="4821904" y="3432257"/>
              <a:chExt cx="3156336" cy="590012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432257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8  +  9   =   17</a:t>
                </a:r>
                <a:endParaRPr lang="en-GB" sz="2800" b="1" dirty="0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70" name="Group 169"/>
          <p:cNvGrpSpPr/>
          <p:nvPr/>
        </p:nvGrpSpPr>
        <p:grpSpPr>
          <a:xfrm>
            <a:off x="4798133" y="3929993"/>
            <a:ext cx="3762375" cy="740909"/>
            <a:chOff x="4852182" y="2571091"/>
            <a:chExt cx="3377556" cy="59001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2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7  +  4  +  1   =   12</a:t>
                </a:r>
                <a:endParaRPr lang="en-GB" sz="2800" b="1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75" name="Group 174"/>
          <p:cNvGrpSpPr/>
          <p:nvPr/>
        </p:nvGrpSpPr>
        <p:grpSpPr>
          <a:xfrm>
            <a:off x="4798133" y="4919278"/>
            <a:ext cx="3762375" cy="740909"/>
            <a:chOff x="4852182" y="2571091"/>
            <a:chExt cx="3377556" cy="59001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7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2  +  1   =   3</a:t>
                </a:r>
                <a:endParaRPr lang="en-GB" sz="2800" b="1" dirty="0"/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2574818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2574818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2574818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208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0"/>
                            </p:stCondLst>
                            <p:childTnLst>
                              <p:par>
                                <p:cTn id="1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23" grpId="0"/>
      <p:bldP spid="25" grpId="0" animBg="1"/>
      <p:bldP spid="26" grpId="0"/>
      <p:bldP spid="30" grpId="0"/>
      <p:bldP spid="38" grpId="0"/>
      <p:bldP spid="40" grpId="0"/>
      <p:bldP spid="41" grpId="0"/>
      <p:bldP spid="42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Adding Decimals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add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Adding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2:      </a:t>
            </a:r>
            <a:r>
              <a:rPr lang="en-GB" b="1" dirty="0" smtClean="0"/>
              <a:t>Work out   86.4  +  49.8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1211283" y="4942114"/>
            <a:ext cx="2208193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67832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 smtClean="0"/>
              <a:t>+</a:t>
            </a:r>
            <a:endParaRPr lang="en-GB" sz="4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797391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8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220538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6</a:t>
            </a:r>
            <a:endParaRPr lang="en-GB" sz="5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78618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4</a:t>
            </a:r>
            <a:endParaRPr lang="en-GB" sz="5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1797391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4</a:t>
            </a:r>
            <a:endParaRPr lang="en-GB" sz="5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220538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9</a:t>
            </a:r>
            <a:endParaRPr lang="en-GB" sz="50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278618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8</a:t>
            </a:r>
            <a:endParaRPr lang="en-GB" sz="50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1371691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797391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3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0538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6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78618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2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6" name="Group 114"/>
          <p:cNvGrpSpPr/>
          <p:nvPr/>
        </p:nvGrpSpPr>
        <p:grpSpPr>
          <a:xfrm>
            <a:off x="1314450" y="4867360"/>
            <a:ext cx="209196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1797391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2053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4" name="Down Arrow 53"/>
          <p:cNvSpPr/>
          <p:nvPr/>
        </p:nvSpPr>
        <p:spPr>
          <a:xfrm>
            <a:off x="286298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240188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1874191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 one on top of the other,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 </a:t>
              </a:r>
              <a:r>
                <a:rPr lang="en-GB" b="1" dirty="0" smtClean="0"/>
                <a:t>in line.</a:t>
              </a:r>
              <a:endParaRPr lang="en-GB" dirty="0"/>
            </a:p>
          </p:txBody>
        </p:sp>
      </p:grpSp>
      <p:grpSp>
        <p:nvGrpSpPr>
          <p:cNvPr id="13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Add the numbers in each column, starting from the </a:t>
              </a:r>
              <a:r>
                <a:rPr lang="en-GB" b="1" dirty="0" smtClean="0">
                  <a:solidFill>
                    <a:srgbClr val="663300"/>
                  </a:solidFill>
                </a:rPr>
                <a:t>right</a:t>
              </a:r>
              <a:r>
                <a:rPr lang="en-GB" b="1" dirty="0" smtClean="0"/>
                <a:t> and working to the </a:t>
              </a:r>
              <a:r>
                <a:rPr lang="en-GB" b="1" dirty="0" smtClean="0">
                  <a:solidFill>
                    <a:srgbClr val="663300"/>
                  </a:solidFill>
                </a:rPr>
                <a:t>left</a:t>
              </a:r>
              <a:r>
                <a:rPr lang="en-GB" b="1" dirty="0" smtClean="0"/>
                <a:t>.</a:t>
              </a:r>
              <a:endParaRPr lang="en-GB" dirty="0"/>
            </a:p>
          </p:txBody>
        </p:sp>
      </p:grpSp>
      <p:grpSp>
        <p:nvGrpSpPr>
          <p:cNvPr id="16" name="Group 168"/>
          <p:cNvGrpSpPr/>
          <p:nvPr/>
        </p:nvGrpSpPr>
        <p:grpSpPr>
          <a:xfrm>
            <a:off x="4798133" y="2940706"/>
            <a:ext cx="3762375" cy="740910"/>
            <a:chOff x="4852182" y="2571090"/>
            <a:chExt cx="3377556" cy="590012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40"/>
            <p:cNvGrpSpPr/>
            <p:nvPr/>
          </p:nvGrpSpPr>
          <p:grpSpPr>
            <a:xfrm>
              <a:off x="4962792" y="2571090"/>
              <a:ext cx="3156336" cy="590012"/>
              <a:chOff x="4821904" y="3432257"/>
              <a:chExt cx="3156336" cy="590012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432257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4  +  8   =   12</a:t>
                </a:r>
                <a:endParaRPr lang="en-GB" sz="2800" b="1" dirty="0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0" name="Group 169"/>
          <p:cNvGrpSpPr/>
          <p:nvPr/>
        </p:nvGrpSpPr>
        <p:grpSpPr>
          <a:xfrm>
            <a:off x="4798133" y="3929993"/>
            <a:ext cx="3762375" cy="740909"/>
            <a:chOff x="4852182" y="2571091"/>
            <a:chExt cx="3377556" cy="59001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6  +  9  +  1   =   16</a:t>
                </a:r>
                <a:endParaRPr lang="en-GB" sz="2800" b="1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2" name="Group 174"/>
          <p:cNvGrpSpPr/>
          <p:nvPr/>
        </p:nvGrpSpPr>
        <p:grpSpPr>
          <a:xfrm>
            <a:off x="4798133" y="4919278"/>
            <a:ext cx="3762375" cy="740909"/>
            <a:chOff x="4852182" y="2571091"/>
            <a:chExt cx="3377556" cy="59001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8  + 4  +  1   =   13</a:t>
                </a:r>
                <a:endParaRPr lang="en-GB" sz="2800" b="1" dirty="0"/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2574818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2574818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2574818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328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500"/>
                            </p:stCondLst>
                            <p:childTnLst>
                              <p:par>
                                <p:cTn id="1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/>
      <p:bldP spid="29" grpId="0"/>
      <p:bldP spid="30" grpId="0"/>
      <p:bldP spid="38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Adding Decimals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add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Adding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3:      </a:t>
            </a:r>
            <a:r>
              <a:rPr lang="en-GB" b="1" dirty="0" smtClean="0"/>
              <a:t>Work out   523.5  +  978.6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893135" y="4942114"/>
            <a:ext cx="2849525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76438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 smtClean="0"/>
              <a:t>+</a:t>
            </a:r>
            <a:endParaRPr lang="en-GB" sz="4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224397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2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667124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3</a:t>
            </a:r>
            <a:endParaRPr lang="en-GB" sz="5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3232773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5</a:t>
            </a:r>
            <a:endParaRPr lang="en-GB" sz="5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24397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7</a:t>
            </a:r>
            <a:endParaRPr lang="en-GB" sz="5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667124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8</a:t>
            </a:r>
            <a:endParaRPr lang="en-GB" sz="50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232773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6</a:t>
            </a:r>
            <a:endParaRPr lang="en-GB" sz="50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181827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5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24397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0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7124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2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32773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6" name="Group 114"/>
          <p:cNvGrpSpPr/>
          <p:nvPr/>
        </p:nvGrpSpPr>
        <p:grpSpPr>
          <a:xfrm>
            <a:off x="904373" y="4867360"/>
            <a:ext cx="282704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2243977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67124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4" name="Down Arrow 53"/>
          <p:cNvSpPr/>
          <p:nvPr/>
        </p:nvSpPr>
        <p:spPr>
          <a:xfrm>
            <a:off x="3309573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743924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232077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 one on top of the other,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 </a:t>
              </a:r>
              <a:r>
                <a:rPr lang="en-GB" b="1" dirty="0" smtClean="0"/>
                <a:t>in line.</a:t>
              </a:r>
              <a:endParaRPr lang="en-GB" dirty="0"/>
            </a:p>
          </p:txBody>
        </p:sp>
      </p:grpSp>
      <p:grpSp>
        <p:nvGrpSpPr>
          <p:cNvPr id="13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Add the numbers in each column, starting from the </a:t>
              </a:r>
              <a:r>
                <a:rPr lang="en-GB" b="1" dirty="0" smtClean="0">
                  <a:solidFill>
                    <a:srgbClr val="663300"/>
                  </a:solidFill>
                </a:rPr>
                <a:t>right</a:t>
              </a:r>
              <a:r>
                <a:rPr lang="en-GB" b="1" dirty="0" smtClean="0"/>
                <a:t> and working to the </a:t>
              </a:r>
              <a:r>
                <a:rPr lang="en-GB" b="1" dirty="0" smtClean="0">
                  <a:solidFill>
                    <a:srgbClr val="663300"/>
                  </a:solidFill>
                </a:rPr>
                <a:t>left</a:t>
              </a:r>
              <a:r>
                <a:rPr lang="en-GB" b="1" dirty="0" smtClean="0"/>
                <a:t>.</a:t>
              </a:r>
              <a:endParaRPr lang="en-GB" dirty="0"/>
            </a:p>
          </p:txBody>
        </p:sp>
      </p:grpSp>
      <p:grpSp>
        <p:nvGrpSpPr>
          <p:cNvPr id="16" name="Group 168"/>
          <p:cNvGrpSpPr/>
          <p:nvPr/>
        </p:nvGrpSpPr>
        <p:grpSpPr>
          <a:xfrm>
            <a:off x="4798133" y="2940706"/>
            <a:ext cx="3762375" cy="740910"/>
            <a:chOff x="4852182" y="2571090"/>
            <a:chExt cx="3377556" cy="590012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40"/>
            <p:cNvGrpSpPr/>
            <p:nvPr/>
          </p:nvGrpSpPr>
          <p:grpSpPr>
            <a:xfrm>
              <a:off x="4962792" y="2571090"/>
              <a:ext cx="3156336" cy="590012"/>
              <a:chOff x="4821904" y="3432257"/>
              <a:chExt cx="3156336" cy="590012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432257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5  +  6   =   11</a:t>
                </a:r>
                <a:endParaRPr lang="en-GB" sz="2800" b="1" dirty="0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0" name="Group 169"/>
          <p:cNvGrpSpPr/>
          <p:nvPr/>
        </p:nvGrpSpPr>
        <p:grpSpPr>
          <a:xfrm>
            <a:off x="4798133" y="3739631"/>
            <a:ext cx="3762375" cy="740909"/>
            <a:chOff x="4852182" y="2571091"/>
            <a:chExt cx="3377556" cy="59001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3  +  8  +  1   =   12</a:t>
                </a:r>
                <a:endParaRPr lang="en-GB" sz="2800" b="1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2" name="Group 174"/>
          <p:cNvGrpSpPr/>
          <p:nvPr/>
        </p:nvGrpSpPr>
        <p:grpSpPr>
          <a:xfrm>
            <a:off x="4798133" y="4538555"/>
            <a:ext cx="3762375" cy="740909"/>
            <a:chOff x="4852182" y="2571091"/>
            <a:chExt cx="3377556" cy="59001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2  + 7  +  1   =   10</a:t>
                </a:r>
                <a:endParaRPr lang="en-GB" sz="2800" b="1" dirty="0"/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3021404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3021404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3021404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65" name="Group 174"/>
          <p:cNvGrpSpPr/>
          <p:nvPr/>
        </p:nvGrpSpPr>
        <p:grpSpPr>
          <a:xfrm>
            <a:off x="4798133" y="5337479"/>
            <a:ext cx="3762375" cy="740909"/>
            <a:chOff x="4852182" y="2571091"/>
            <a:chExt cx="3377556" cy="590011"/>
          </a:xfrm>
        </p:grpSpPr>
        <p:sp>
          <p:nvSpPr>
            <p:cNvPr id="67" name="Rounded Rectangle 66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0" name="Group 140"/>
            <p:cNvGrpSpPr/>
            <p:nvPr/>
          </p:nvGrpSpPr>
          <p:grpSpPr>
            <a:xfrm>
              <a:off x="4962792" y="2571091"/>
              <a:ext cx="3156336" cy="590011"/>
              <a:chOff x="4821904" y="3432258"/>
              <a:chExt cx="3156336" cy="590011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4821904" y="3432258"/>
                <a:ext cx="3156336" cy="416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5  + 9  +  1   =   15</a:t>
                </a:r>
                <a:endParaRPr lang="en-GB" sz="2800" b="1" dirty="0"/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5171237" y="3752667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77" name="TextBox 76"/>
          <p:cNvSpPr txBox="1"/>
          <p:nvPr/>
        </p:nvSpPr>
        <p:spPr>
          <a:xfrm>
            <a:off x="181827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5</a:t>
            </a:r>
            <a:endParaRPr lang="en-GB" sz="5000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181827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9</a:t>
            </a:r>
            <a:endParaRPr lang="en-GB" sz="5000" b="1" dirty="0"/>
          </a:p>
        </p:txBody>
      </p:sp>
      <p:sp>
        <p:nvSpPr>
          <p:cNvPr id="84" name="Down Arrow 83"/>
          <p:cNvSpPr/>
          <p:nvPr/>
        </p:nvSpPr>
        <p:spPr>
          <a:xfrm>
            <a:off x="189507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Box 84"/>
          <p:cNvSpPr txBox="1"/>
          <p:nvPr/>
        </p:nvSpPr>
        <p:spPr>
          <a:xfrm>
            <a:off x="1393018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871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398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000"/>
                            </p:stCondLst>
                            <p:childTnLst>
                              <p:par>
                                <p:cTn id="1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500"/>
                            </p:stCondLst>
                            <p:childTnLst>
                              <p:par>
                                <p:cTn id="1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000"/>
                            </p:stCondLst>
                            <p:childTnLst>
                              <p:par>
                                <p:cTn id="1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/>
      <p:bldP spid="29" grpId="0"/>
      <p:bldP spid="30" grpId="0"/>
      <p:bldP spid="38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  <p:bldP spid="77" grpId="0"/>
      <p:bldP spid="83" grpId="0"/>
      <p:bldP spid="84" grpId="0" animBg="1"/>
      <p:bldP spid="84" grpId="1" animBg="1"/>
      <p:bldP spid="85" grpId="0"/>
      <p:bldP spid="8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565555"/>
            <a:ext cx="8697432" cy="4635754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1013984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1047577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77156" y="135480"/>
            <a:ext cx="8318500" cy="1183744"/>
            <a:chOff x="1434662" y="179705"/>
            <a:chExt cx="6274676" cy="787273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7872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 smtClean="0"/>
                <a:t>Subtracting Decimals</a:t>
              </a:r>
              <a:endParaRPr lang="en-GB" sz="40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461884" y="1731379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</a:t>
            </a:r>
            <a:r>
              <a:rPr lang="en-GB" dirty="0"/>
              <a:t>1</a:t>
            </a:r>
            <a:r>
              <a:rPr lang="en-GB" dirty="0" smtClean="0"/>
              <a:t>:      </a:t>
            </a:r>
            <a:r>
              <a:rPr lang="en-GB" b="1" dirty="0" smtClean="0"/>
              <a:t>Work out   74.3  -  62.7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88292" y="2160961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4462153" y="5007936"/>
            <a:ext cx="2050268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022599" y="3271765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7</a:t>
            </a:r>
            <a:r>
              <a:rPr lang="en-GB" sz="5000" b="1" dirty="0" smtClean="0"/>
              <a:t> </a:t>
            </a:r>
            <a:r>
              <a:rPr lang="en-GB" sz="5000" b="1" dirty="0"/>
              <a:t>4</a:t>
            </a:r>
            <a:r>
              <a:rPr lang="en-GB" sz="5000" b="1" dirty="0" smtClean="0"/>
              <a:t> . 3</a:t>
            </a:r>
            <a:endParaRPr lang="en-GB" sz="5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232356" y="4030171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051626" y="3883925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13  -  7  =  6</a:t>
            </a:r>
            <a:endParaRPr lang="en-GB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022599" y="4063853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/>
              <a:t>6</a:t>
            </a:r>
            <a:r>
              <a:rPr lang="en-GB" sz="5000" b="1" dirty="0" smtClean="0"/>
              <a:t> </a:t>
            </a:r>
            <a:r>
              <a:rPr lang="en-GB" sz="5000" b="1" dirty="0"/>
              <a:t>2</a:t>
            </a:r>
            <a:r>
              <a:rPr lang="en-GB" sz="5000" b="1" dirty="0" smtClean="0"/>
              <a:t> . 7</a:t>
            </a:r>
            <a:endParaRPr lang="en-GB" sz="5000" b="1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548507" y="4891945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5768055" y="3243102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742585" y="4928707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>
                <a:solidFill>
                  <a:srgbClr val="663300"/>
                </a:solidFill>
              </a:rPr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037896" y="4928707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4776" y="4928707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42" name="Group 84"/>
          <p:cNvGrpSpPr/>
          <p:nvPr/>
        </p:nvGrpSpPr>
        <p:grpSpPr>
          <a:xfrm>
            <a:off x="404247" y="2818313"/>
            <a:ext cx="3693225" cy="320459"/>
            <a:chOff x="415637" y="2540468"/>
            <a:chExt cx="3218212" cy="498764"/>
          </a:xfrm>
        </p:grpSpPr>
        <p:sp>
          <p:nvSpPr>
            <p:cNvPr id="43" name="Pentagon 42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TENTHS DIGITS.</a:t>
              </a:r>
              <a:endParaRPr lang="en-GB" sz="1400" dirty="0"/>
            </a:p>
          </p:txBody>
        </p:sp>
      </p:grpSp>
      <p:grpSp>
        <p:nvGrpSpPr>
          <p:cNvPr id="45" name="Group 87"/>
          <p:cNvGrpSpPr/>
          <p:nvPr/>
        </p:nvGrpSpPr>
        <p:grpSpPr>
          <a:xfrm>
            <a:off x="404247" y="3162071"/>
            <a:ext cx="3693225" cy="523220"/>
            <a:chOff x="415637" y="2490428"/>
            <a:chExt cx="3218212" cy="581879"/>
          </a:xfrm>
        </p:grpSpPr>
        <p:sp>
          <p:nvSpPr>
            <p:cNvPr id="46" name="Pentagon 45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48" name="Group 90"/>
          <p:cNvGrpSpPr/>
          <p:nvPr/>
        </p:nvGrpSpPr>
        <p:grpSpPr>
          <a:xfrm>
            <a:off x="404247" y="3670123"/>
            <a:ext cx="3693225" cy="523220"/>
            <a:chOff x="415637" y="2490432"/>
            <a:chExt cx="3218212" cy="581880"/>
          </a:xfrm>
        </p:grpSpPr>
        <p:sp>
          <p:nvSpPr>
            <p:cNvPr id="49" name="Pentagon 48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4 by 1, to make it into 3.  Then put a 1 in front of the 1 to make it 13.</a:t>
              </a:r>
              <a:endParaRPr lang="en-GB" sz="1400" dirty="0"/>
            </a:p>
          </p:txBody>
        </p:sp>
      </p:grpSp>
      <p:cxnSp>
        <p:nvCxnSpPr>
          <p:cNvPr id="54" name="Straight Connector 53"/>
          <p:cNvCxnSpPr/>
          <p:nvPr/>
        </p:nvCxnSpPr>
        <p:spPr>
          <a:xfrm flipV="1">
            <a:off x="5234557" y="3437423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008925" y="3074861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51626" y="4482638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3</a:t>
            </a:r>
            <a:r>
              <a:rPr lang="en-GB" sz="2800" b="1" dirty="0" smtClean="0"/>
              <a:t>  -  2  =  1</a:t>
            </a:r>
            <a:endParaRPr lang="en-GB" sz="28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7051626" y="508135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/>
              <a:t>7</a:t>
            </a:r>
            <a:r>
              <a:rPr lang="en-GB" sz="2800" b="1" dirty="0" smtClean="0"/>
              <a:t>  -  6  =  1</a:t>
            </a:r>
            <a:endParaRPr lang="en-GB" sz="2800" b="1" dirty="0"/>
          </a:p>
        </p:txBody>
      </p:sp>
      <p:grpSp>
        <p:nvGrpSpPr>
          <p:cNvPr id="65" name="Group 111"/>
          <p:cNvGrpSpPr/>
          <p:nvPr/>
        </p:nvGrpSpPr>
        <p:grpSpPr>
          <a:xfrm>
            <a:off x="404247" y="4677371"/>
            <a:ext cx="3693225" cy="320459"/>
            <a:chOff x="415637" y="2540464"/>
            <a:chExt cx="3218212" cy="498764"/>
          </a:xfrm>
        </p:grpSpPr>
        <p:sp>
          <p:nvSpPr>
            <p:cNvPr id="66" name="Pentagon 65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TENS DIGITS.</a:t>
              </a:r>
              <a:endParaRPr lang="en-GB" sz="1400" dirty="0"/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5344119" y="4928707"/>
            <a:ext cx="54089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70" name="Group 93"/>
          <p:cNvGrpSpPr/>
          <p:nvPr/>
        </p:nvGrpSpPr>
        <p:grpSpPr>
          <a:xfrm>
            <a:off x="404247" y="4225694"/>
            <a:ext cx="3693225" cy="320459"/>
            <a:chOff x="415637" y="2540471"/>
            <a:chExt cx="3218212" cy="498765"/>
          </a:xfrm>
        </p:grpSpPr>
        <p:sp>
          <p:nvSpPr>
            <p:cNvPr id="71" name="Pentagon 70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74" name="Straight Connector 73"/>
          <p:cNvCxnSpPr/>
          <p:nvPr/>
        </p:nvCxnSpPr>
        <p:spPr>
          <a:xfrm>
            <a:off x="4548507" y="5857380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460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/>
      <p:bldP spid="29" grpId="0"/>
      <p:bldP spid="30" grpId="0"/>
      <p:bldP spid="31" grpId="0"/>
      <p:bldP spid="38" grpId="0"/>
      <p:bldP spid="39" grpId="0"/>
      <p:bldP spid="40" grpId="0"/>
      <p:bldP spid="41" grpId="0"/>
      <p:bldP spid="55" grpId="0"/>
      <p:bldP spid="58" grpId="0"/>
      <p:bldP spid="59" grpId="0"/>
      <p:bldP spid="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52242" y="6390080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51520" y="1435777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281475" y="913469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17723" y="980656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4014" y="1483004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2:      </a:t>
            </a:r>
            <a:r>
              <a:rPr lang="en-GB" b="1" dirty="0" smtClean="0"/>
              <a:t>Work out   88.6  -  38.9</a:t>
            </a:r>
            <a:endParaRPr lang="en-GB" b="1" dirty="0"/>
          </a:p>
        </p:txBody>
      </p:sp>
      <p:grpSp>
        <p:nvGrpSpPr>
          <p:cNvPr id="14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15" name="Oval 14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6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17" name="Hexagon 16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ctagon 17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Decagon 18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Regular Pentagon 19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1" name="Group 135"/>
          <p:cNvGrpSpPr/>
          <p:nvPr/>
        </p:nvGrpSpPr>
        <p:grpSpPr>
          <a:xfrm>
            <a:off x="600422" y="1940209"/>
            <a:ext cx="7943156" cy="369331"/>
            <a:chOff x="4239489" y="1971897"/>
            <a:chExt cx="3906984" cy="545719"/>
          </a:xfrm>
        </p:grpSpPr>
        <p:sp>
          <p:nvSpPr>
            <p:cNvPr id="22" name="Rounded Rectangle 21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364181" y="1971897"/>
              <a:ext cx="3657599" cy="5457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4374283" y="4641738"/>
            <a:ext cx="2050268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934729" y="2905567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8 8 . 6</a:t>
            </a:r>
            <a:endParaRPr lang="en-GB" sz="50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144486" y="3663973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963756" y="351772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16  -  9  =  7</a:t>
            </a:r>
            <a:endParaRPr lang="en-GB" sz="28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934729" y="3697655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3 8 . 9</a:t>
            </a:r>
            <a:endParaRPr lang="en-GB" sz="5000" b="1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460637" y="4525747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680185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5654715" y="4562509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7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32630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9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456906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4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34" name="Group 84"/>
          <p:cNvGrpSpPr/>
          <p:nvPr/>
        </p:nvGrpSpPr>
        <p:grpSpPr>
          <a:xfrm>
            <a:off x="316377" y="2452115"/>
            <a:ext cx="3693225" cy="320459"/>
            <a:chOff x="415637" y="2540468"/>
            <a:chExt cx="3218212" cy="498764"/>
          </a:xfrm>
        </p:grpSpPr>
        <p:sp>
          <p:nvSpPr>
            <p:cNvPr id="35" name="Pentagon 34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TENTHS DIGITS.</a:t>
              </a:r>
              <a:endParaRPr lang="en-GB" sz="1400" dirty="0"/>
            </a:p>
          </p:txBody>
        </p:sp>
      </p:grpSp>
      <p:grpSp>
        <p:nvGrpSpPr>
          <p:cNvPr id="37" name="Group 87"/>
          <p:cNvGrpSpPr/>
          <p:nvPr/>
        </p:nvGrpSpPr>
        <p:grpSpPr>
          <a:xfrm>
            <a:off x="316377" y="2795873"/>
            <a:ext cx="3693225" cy="523220"/>
            <a:chOff x="415637" y="2490428"/>
            <a:chExt cx="3218212" cy="581879"/>
          </a:xfrm>
        </p:grpSpPr>
        <p:sp>
          <p:nvSpPr>
            <p:cNvPr id="38" name="Pentagon 37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40" name="Group 90"/>
          <p:cNvGrpSpPr/>
          <p:nvPr/>
        </p:nvGrpSpPr>
        <p:grpSpPr>
          <a:xfrm>
            <a:off x="316377" y="3303925"/>
            <a:ext cx="3693225" cy="523220"/>
            <a:chOff x="415637" y="2490432"/>
            <a:chExt cx="3218212" cy="581880"/>
          </a:xfrm>
        </p:grpSpPr>
        <p:sp>
          <p:nvSpPr>
            <p:cNvPr id="41" name="Pentagon 40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8 by 1, to make it into 7.  Then put a 1 in front of the 6 to make it 16.</a:t>
              </a:r>
              <a:endParaRPr lang="en-GB" sz="1400" dirty="0"/>
            </a:p>
          </p:txBody>
        </p:sp>
      </p:grpSp>
      <p:grpSp>
        <p:nvGrpSpPr>
          <p:cNvPr id="43" name="Group 96"/>
          <p:cNvGrpSpPr/>
          <p:nvPr/>
        </p:nvGrpSpPr>
        <p:grpSpPr>
          <a:xfrm>
            <a:off x="316377" y="4203257"/>
            <a:ext cx="3693225" cy="523220"/>
            <a:chOff x="415637" y="2490429"/>
            <a:chExt cx="3218212" cy="581879"/>
          </a:xfrm>
        </p:grpSpPr>
        <p:sp>
          <p:nvSpPr>
            <p:cNvPr id="44" name="Pentagon 43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Again, the top digit is smaller than the bottom one, so we have to borrow.</a:t>
              </a:r>
              <a:endParaRPr lang="en-GB" sz="1400" dirty="0"/>
            </a:p>
          </p:txBody>
        </p:sp>
      </p:grpSp>
      <p:cxnSp>
        <p:nvCxnSpPr>
          <p:cNvPr id="46" name="Straight Connector 45"/>
          <p:cNvCxnSpPr/>
          <p:nvPr/>
        </p:nvCxnSpPr>
        <p:spPr>
          <a:xfrm flipV="1">
            <a:off x="5146687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921055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7</a:t>
            </a:r>
            <a:endParaRPr lang="en-GB" sz="34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4839136" y="2759208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4329311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7</a:t>
            </a:r>
            <a:endParaRPr lang="en-GB" sz="3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6963756" y="411644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17  -  8  =  9</a:t>
            </a:r>
            <a:endParaRPr lang="en-GB" sz="2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6963756" y="4715152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7  -  3  =  4</a:t>
            </a:r>
            <a:endParaRPr lang="en-GB" sz="2800" b="1" dirty="0"/>
          </a:p>
        </p:txBody>
      </p:sp>
      <p:grpSp>
        <p:nvGrpSpPr>
          <p:cNvPr id="52" name="Group 108"/>
          <p:cNvGrpSpPr/>
          <p:nvPr/>
        </p:nvGrpSpPr>
        <p:grpSpPr>
          <a:xfrm>
            <a:off x="316377" y="4711316"/>
            <a:ext cx="3693225" cy="523220"/>
            <a:chOff x="415637" y="2490429"/>
            <a:chExt cx="3218212" cy="581879"/>
          </a:xfrm>
        </p:grpSpPr>
        <p:sp>
          <p:nvSpPr>
            <p:cNvPr id="53" name="Pentagon 52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8 by 1, to make it into 7.  Then put a 1 in front of the 7 to make it 17.</a:t>
              </a:r>
              <a:endParaRPr lang="en-GB" sz="1400" dirty="0"/>
            </a:p>
          </p:txBody>
        </p:sp>
      </p:grpSp>
      <p:grpSp>
        <p:nvGrpSpPr>
          <p:cNvPr id="55" name="Group 111"/>
          <p:cNvGrpSpPr/>
          <p:nvPr/>
        </p:nvGrpSpPr>
        <p:grpSpPr>
          <a:xfrm>
            <a:off x="316377" y="5254874"/>
            <a:ext cx="3693225" cy="320459"/>
            <a:chOff x="415637" y="2540464"/>
            <a:chExt cx="3218212" cy="498764"/>
          </a:xfrm>
        </p:grpSpPr>
        <p:sp>
          <p:nvSpPr>
            <p:cNvPr id="56" name="Pentagon 55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TENS DIGITS.</a:t>
              </a:r>
              <a:endParaRPr lang="en-GB" sz="1400" dirty="0"/>
            </a:p>
          </p:txBody>
        </p:sp>
      </p:grpSp>
      <p:cxnSp>
        <p:nvCxnSpPr>
          <p:cNvPr id="58" name="Straight Connector 57"/>
          <p:cNvCxnSpPr/>
          <p:nvPr/>
        </p:nvCxnSpPr>
        <p:spPr>
          <a:xfrm flipV="1">
            <a:off x="4637886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5229747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60" name="Group 93"/>
          <p:cNvGrpSpPr/>
          <p:nvPr/>
        </p:nvGrpSpPr>
        <p:grpSpPr>
          <a:xfrm>
            <a:off x="316377" y="3859496"/>
            <a:ext cx="3693225" cy="320459"/>
            <a:chOff x="415637" y="2540471"/>
            <a:chExt cx="3218212" cy="498765"/>
          </a:xfrm>
        </p:grpSpPr>
        <p:sp>
          <p:nvSpPr>
            <p:cNvPr id="61" name="Pentagon 60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63" name="Straight Connector 62"/>
          <p:cNvCxnSpPr/>
          <p:nvPr/>
        </p:nvCxnSpPr>
        <p:spPr>
          <a:xfrm>
            <a:off x="4460637" y="5491182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69" name="Rounded Rectangle 68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Subtracting Decimals</a:t>
              </a:r>
              <a:endParaRPr lang="en-GB" sz="2400" b="1" i="1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2323139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4" grpId="0" animBg="1"/>
      <p:bldP spid="25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47" grpId="0"/>
      <p:bldP spid="48" grpId="0"/>
      <p:bldP spid="49" grpId="0"/>
      <p:bldP spid="50" grpId="0"/>
      <p:bldP spid="51" grpId="0"/>
      <p:bldP spid="5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939</Words>
  <Application>Microsoft Macintosh PowerPoint</Application>
  <PresentationFormat>On-screen Show (4:3)</PresentationFormat>
  <Paragraphs>188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Place Value</vt:lpstr>
      <vt:lpstr>Adding and Subtracting Decimals</vt:lpstr>
      <vt:lpstr>Right or Wrong?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7</cp:revision>
  <dcterms:created xsi:type="dcterms:W3CDTF">2020-03-25T17:04:57Z</dcterms:created>
  <dcterms:modified xsi:type="dcterms:W3CDTF">2020-03-27T15:38:56Z</dcterms:modified>
</cp:coreProperties>
</file>