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</p:sldMasterIdLst>
  <p:sldIdLst>
    <p:sldId id="256" r:id="rId2"/>
    <p:sldId id="257" r:id="rId3"/>
    <p:sldId id="275" r:id="rId4"/>
    <p:sldId id="258" r:id="rId5"/>
    <p:sldId id="259" r:id="rId6"/>
    <p:sldId id="276" r:id="rId7"/>
    <p:sldId id="268" r:id="rId8"/>
    <p:sldId id="260" r:id="rId9"/>
    <p:sldId id="261" r:id="rId10"/>
    <p:sldId id="262" r:id="rId11"/>
    <p:sldId id="263" r:id="rId12"/>
    <p:sldId id="264" r:id="rId13"/>
    <p:sldId id="266" r:id="rId14"/>
    <p:sldId id="271" r:id="rId15"/>
    <p:sldId id="267" r:id="rId16"/>
    <p:sldId id="269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0AEFA6-72E2-4C20-8ABF-27B350682AA6}" v="333" dt="2020-06-12T15:15:53.5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8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51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4" Type="http://schemas.openxmlformats.org/officeDocument/2006/relationships/image" Target="../media/image1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8C52EF-C914-4561-BED0-5B2D9F17EBD2}" type="doc">
      <dgm:prSet loTypeId="urn:microsoft.com/office/officeart/2005/8/layout/vProcess5" loCatId="process" qsTypeId="urn:microsoft.com/office/officeart/2005/8/quickstyle/simple5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99C68DF8-11DC-471A-AE7B-1E6C75680031}">
      <dgm:prSet/>
      <dgm:spPr/>
      <dgm:t>
        <a:bodyPr/>
        <a:lstStyle/>
        <a:p>
          <a:r>
            <a:rPr lang="en-GB" dirty="0"/>
            <a:t>The school opened in 1933 and celebrated its 80</a:t>
          </a:r>
          <a:r>
            <a:rPr lang="en-GB" baseline="30000" dirty="0"/>
            <a:t>th</a:t>
          </a:r>
          <a:r>
            <a:rPr lang="en-GB" dirty="0"/>
            <a:t> Anniversary in 2013/14.</a:t>
          </a:r>
          <a:endParaRPr lang="en-US" dirty="0"/>
        </a:p>
      </dgm:t>
    </dgm:pt>
    <dgm:pt modelId="{F49B4CDB-60B7-4689-BF21-18A1EE94F010}" type="parTrans" cxnId="{3346E35F-8289-433A-959B-EC1B857E10D0}">
      <dgm:prSet/>
      <dgm:spPr/>
      <dgm:t>
        <a:bodyPr/>
        <a:lstStyle/>
        <a:p>
          <a:endParaRPr lang="en-US"/>
        </a:p>
      </dgm:t>
    </dgm:pt>
    <dgm:pt modelId="{DB89C862-0F2A-4AE2-A4AE-CF52DB3D5523}" type="sibTrans" cxnId="{3346E35F-8289-433A-959B-EC1B857E10D0}">
      <dgm:prSet/>
      <dgm:spPr/>
      <dgm:t>
        <a:bodyPr/>
        <a:lstStyle/>
        <a:p>
          <a:endParaRPr lang="en-US" dirty="0"/>
        </a:p>
      </dgm:t>
    </dgm:pt>
    <dgm:pt modelId="{3A32F568-9BB0-451C-AE46-213F1E4E6C63}">
      <dgm:prSet/>
      <dgm:spPr/>
      <dgm:t>
        <a:bodyPr/>
        <a:lstStyle/>
        <a:p>
          <a:r>
            <a:rPr lang="en-GB" dirty="0"/>
            <a:t>It is built on one of the four distinctive hills in Downpatrick, looking over the ruins of Inch Abbey on the site of the 19</a:t>
          </a:r>
          <a:r>
            <a:rPr lang="en-GB" baseline="30000" dirty="0"/>
            <a:t>th</a:t>
          </a:r>
          <a:r>
            <a:rPr lang="en-GB" dirty="0"/>
            <a:t> century gaol.</a:t>
          </a:r>
          <a:endParaRPr lang="en-US" dirty="0"/>
        </a:p>
      </dgm:t>
    </dgm:pt>
    <dgm:pt modelId="{5D94DCB8-22D2-45A3-AC24-A2C715D7AD42}" type="parTrans" cxnId="{4D4304A3-456D-4215-ABF0-1F887BF4E38D}">
      <dgm:prSet/>
      <dgm:spPr/>
      <dgm:t>
        <a:bodyPr/>
        <a:lstStyle/>
        <a:p>
          <a:endParaRPr lang="en-US"/>
        </a:p>
      </dgm:t>
    </dgm:pt>
    <dgm:pt modelId="{9803DA1C-78F7-4031-9B9C-8DBEEB0B3D28}" type="sibTrans" cxnId="{4D4304A3-456D-4215-ABF0-1F887BF4E38D}">
      <dgm:prSet/>
      <dgm:spPr/>
      <dgm:t>
        <a:bodyPr/>
        <a:lstStyle/>
        <a:p>
          <a:endParaRPr lang="en-US" dirty="0"/>
        </a:p>
      </dgm:t>
    </dgm:pt>
    <dgm:pt modelId="{2D909A17-4101-477A-973D-DF5BFD30CAD1}">
      <dgm:prSet/>
      <dgm:spPr/>
      <dgm:t>
        <a:bodyPr/>
        <a:lstStyle/>
        <a:p>
          <a:r>
            <a:rPr lang="en-GB" dirty="0"/>
            <a:t>Originally there were two schools joined on the same site, a Grammar School and a Technical School, now it is just the Grammar School.</a:t>
          </a:r>
          <a:endParaRPr lang="en-US" dirty="0"/>
        </a:p>
      </dgm:t>
    </dgm:pt>
    <dgm:pt modelId="{D7F929C5-D036-4A00-8816-EEBBAB79E5CF}" type="parTrans" cxnId="{2345BB26-0513-42F9-91BD-B5C12DAD8F40}">
      <dgm:prSet/>
      <dgm:spPr/>
      <dgm:t>
        <a:bodyPr/>
        <a:lstStyle/>
        <a:p>
          <a:endParaRPr lang="en-US"/>
        </a:p>
      </dgm:t>
    </dgm:pt>
    <dgm:pt modelId="{C099EE27-DEB4-4657-AA9B-2423B53CA568}" type="sibTrans" cxnId="{2345BB26-0513-42F9-91BD-B5C12DAD8F40}">
      <dgm:prSet/>
      <dgm:spPr/>
      <dgm:t>
        <a:bodyPr/>
        <a:lstStyle/>
        <a:p>
          <a:endParaRPr lang="en-US"/>
        </a:p>
      </dgm:t>
    </dgm:pt>
    <dgm:pt modelId="{D9A73BEF-AA5B-4F76-ABF6-D84244E29F43}" type="pres">
      <dgm:prSet presAssocID="{6E8C52EF-C914-4561-BED0-5B2D9F17EBD2}" presName="outerComposite" presStyleCnt="0">
        <dgm:presLayoutVars>
          <dgm:chMax val="5"/>
          <dgm:dir/>
          <dgm:resizeHandles val="exact"/>
        </dgm:presLayoutVars>
      </dgm:prSet>
      <dgm:spPr/>
    </dgm:pt>
    <dgm:pt modelId="{C9B5D95C-CDD8-4056-876D-2BC5144ACCF2}" type="pres">
      <dgm:prSet presAssocID="{6E8C52EF-C914-4561-BED0-5B2D9F17EBD2}" presName="dummyMaxCanvas" presStyleCnt="0">
        <dgm:presLayoutVars/>
      </dgm:prSet>
      <dgm:spPr/>
    </dgm:pt>
    <dgm:pt modelId="{F9266DAE-FAAE-4512-93A2-95EEE89283C5}" type="pres">
      <dgm:prSet presAssocID="{6E8C52EF-C914-4561-BED0-5B2D9F17EBD2}" presName="ThreeNodes_1" presStyleLbl="node1" presStyleIdx="0" presStyleCnt="3">
        <dgm:presLayoutVars>
          <dgm:bulletEnabled val="1"/>
        </dgm:presLayoutVars>
      </dgm:prSet>
      <dgm:spPr/>
    </dgm:pt>
    <dgm:pt modelId="{F941D508-D3C1-4755-A76F-27C03749E7CD}" type="pres">
      <dgm:prSet presAssocID="{6E8C52EF-C914-4561-BED0-5B2D9F17EBD2}" presName="ThreeNodes_2" presStyleLbl="node1" presStyleIdx="1" presStyleCnt="3">
        <dgm:presLayoutVars>
          <dgm:bulletEnabled val="1"/>
        </dgm:presLayoutVars>
      </dgm:prSet>
      <dgm:spPr/>
    </dgm:pt>
    <dgm:pt modelId="{18363A2F-015D-420F-8C90-3EEE447E0B42}" type="pres">
      <dgm:prSet presAssocID="{6E8C52EF-C914-4561-BED0-5B2D9F17EBD2}" presName="ThreeNodes_3" presStyleLbl="node1" presStyleIdx="2" presStyleCnt="3">
        <dgm:presLayoutVars>
          <dgm:bulletEnabled val="1"/>
        </dgm:presLayoutVars>
      </dgm:prSet>
      <dgm:spPr/>
    </dgm:pt>
    <dgm:pt modelId="{679254EB-9242-4181-8ED8-6A4F1881630B}" type="pres">
      <dgm:prSet presAssocID="{6E8C52EF-C914-4561-BED0-5B2D9F17EBD2}" presName="ThreeConn_1-2" presStyleLbl="fgAccFollowNode1" presStyleIdx="0" presStyleCnt="2">
        <dgm:presLayoutVars>
          <dgm:bulletEnabled val="1"/>
        </dgm:presLayoutVars>
      </dgm:prSet>
      <dgm:spPr/>
    </dgm:pt>
    <dgm:pt modelId="{76EA5256-BED5-4E20-A937-B24DF793692D}" type="pres">
      <dgm:prSet presAssocID="{6E8C52EF-C914-4561-BED0-5B2D9F17EBD2}" presName="ThreeConn_2-3" presStyleLbl="fgAccFollowNode1" presStyleIdx="1" presStyleCnt="2">
        <dgm:presLayoutVars>
          <dgm:bulletEnabled val="1"/>
        </dgm:presLayoutVars>
      </dgm:prSet>
      <dgm:spPr/>
    </dgm:pt>
    <dgm:pt modelId="{2A38A6A7-4903-44F1-BA08-93D93ADD7600}" type="pres">
      <dgm:prSet presAssocID="{6E8C52EF-C914-4561-BED0-5B2D9F17EBD2}" presName="ThreeNodes_1_text" presStyleLbl="node1" presStyleIdx="2" presStyleCnt="3">
        <dgm:presLayoutVars>
          <dgm:bulletEnabled val="1"/>
        </dgm:presLayoutVars>
      </dgm:prSet>
      <dgm:spPr/>
    </dgm:pt>
    <dgm:pt modelId="{E37D8920-1B64-4354-9EF9-82DDF1AE7D8F}" type="pres">
      <dgm:prSet presAssocID="{6E8C52EF-C914-4561-BED0-5B2D9F17EBD2}" presName="ThreeNodes_2_text" presStyleLbl="node1" presStyleIdx="2" presStyleCnt="3">
        <dgm:presLayoutVars>
          <dgm:bulletEnabled val="1"/>
        </dgm:presLayoutVars>
      </dgm:prSet>
      <dgm:spPr/>
    </dgm:pt>
    <dgm:pt modelId="{810AD47A-0493-454F-9AB9-356DD16E33D3}" type="pres">
      <dgm:prSet presAssocID="{6E8C52EF-C914-4561-BED0-5B2D9F17EBD2}" presName="ThreeNodes_3_text" presStyleLbl="node1" presStyleIdx="2" presStyleCnt="3">
        <dgm:presLayoutVars>
          <dgm:bulletEnabled val="1"/>
        </dgm:presLayoutVars>
      </dgm:prSet>
      <dgm:spPr/>
    </dgm:pt>
  </dgm:ptLst>
  <dgm:cxnLst>
    <dgm:cxn modelId="{2345BB26-0513-42F9-91BD-B5C12DAD8F40}" srcId="{6E8C52EF-C914-4561-BED0-5B2D9F17EBD2}" destId="{2D909A17-4101-477A-973D-DF5BFD30CAD1}" srcOrd="2" destOrd="0" parTransId="{D7F929C5-D036-4A00-8816-EEBBAB79E5CF}" sibTransId="{C099EE27-DEB4-4657-AA9B-2423B53CA568}"/>
    <dgm:cxn modelId="{3346E35F-8289-433A-959B-EC1B857E10D0}" srcId="{6E8C52EF-C914-4561-BED0-5B2D9F17EBD2}" destId="{99C68DF8-11DC-471A-AE7B-1E6C75680031}" srcOrd="0" destOrd="0" parTransId="{F49B4CDB-60B7-4689-BF21-18A1EE94F010}" sibTransId="{DB89C862-0F2A-4AE2-A4AE-CF52DB3D5523}"/>
    <dgm:cxn modelId="{D6BFDC51-1036-4366-A18B-9B13AE1BAE7B}" type="presOf" srcId="{99C68DF8-11DC-471A-AE7B-1E6C75680031}" destId="{F9266DAE-FAAE-4512-93A2-95EEE89283C5}" srcOrd="0" destOrd="0" presId="urn:microsoft.com/office/officeart/2005/8/layout/vProcess5"/>
    <dgm:cxn modelId="{91833A74-288D-4739-83D4-89F29F52D077}" type="presOf" srcId="{3A32F568-9BB0-451C-AE46-213F1E4E6C63}" destId="{F941D508-D3C1-4755-A76F-27C03749E7CD}" srcOrd="0" destOrd="0" presId="urn:microsoft.com/office/officeart/2005/8/layout/vProcess5"/>
    <dgm:cxn modelId="{41DD9484-A87C-461A-B9A7-AA2AA178740A}" type="presOf" srcId="{3A32F568-9BB0-451C-AE46-213F1E4E6C63}" destId="{E37D8920-1B64-4354-9EF9-82DDF1AE7D8F}" srcOrd="1" destOrd="0" presId="urn:microsoft.com/office/officeart/2005/8/layout/vProcess5"/>
    <dgm:cxn modelId="{B5AF8688-D5C8-41F9-9702-AD197EAC8A41}" type="presOf" srcId="{99C68DF8-11DC-471A-AE7B-1E6C75680031}" destId="{2A38A6A7-4903-44F1-BA08-93D93ADD7600}" srcOrd="1" destOrd="0" presId="urn:microsoft.com/office/officeart/2005/8/layout/vProcess5"/>
    <dgm:cxn modelId="{4D4304A3-456D-4215-ABF0-1F887BF4E38D}" srcId="{6E8C52EF-C914-4561-BED0-5B2D9F17EBD2}" destId="{3A32F568-9BB0-451C-AE46-213F1E4E6C63}" srcOrd="1" destOrd="0" parTransId="{5D94DCB8-22D2-45A3-AC24-A2C715D7AD42}" sibTransId="{9803DA1C-78F7-4031-9B9C-8DBEEB0B3D28}"/>
    <dgm:cxn modelId="{5A231AC4-AD0D-4B2A-9D7A-7F0D6C02D7D2}" type="presOf" srcId="{9803DA1C-78F7-4031-9B9C-8DBEEB0B3D28}" destId="{76EA5256-BED5-4E20-A937-B24DF793692D}" srcOrd="0" destOrd="0" presId="urn:microsoft.com/office/officeart/2005/8/layout/vProcess5"/>
    <dgm:cxn modelId="{8F723ECF-8D9C-4EAA-B8F7-0A459F332313}" type="presOf" srcId="{6E8C52EF-C914-4561-BED0-5B2D9F17EBD2}" destId="{D9A73BEF-AA5B-4F76-ABF6-D84244E29F43}" srcOrd="0" destOrd="0" presId="urn:microsoft.com/office/officeart/2005/8/layout/vProcess5"/>
    <dgm:cxn modelId="{5BA5AAD0-E0C6-49CF-B9C7-2A43648EE5E6}" type="presOf" srcId="{2D909A17-4101-477A-973D-DF5BFD30CAD1}" destId="{18363A2F-015D-420F-8C90-3EEE447E0B42}" srcOrd="0" destOrd="0" presId="urn:microsoft.com/office/officeart/2005/8/layout/vProcess5"/>
    <dgm:cxn modelId="{7DA82DD5-5C1E-4C78-94E1-FB04C5AB8408}" type="presOf" srcId="{DB89C862-0F2A-4AE2-A4AE-CF52DB3D5523}" destId="{679254EB-9242-4181-8ED8-6A4F1881630B}" srcOrd="0" destOrd="0" presId="urn:microsoft.com/office/officeart/2005/8/layout/vProcess5"/>
    <dgm:cxn modelId="{5E4739D6-6A09-4873-A9E1-B2ABFBE002A1}" type="presOf" srcId="{2D909A17-4101-477A-973D-DF5BFD30CAD1}" destId="{810AD47A-0493-454F-9AB9-356DD16E33D3}" srcOrd="1" destOrd="0" presId="urn:microsoft.com/office/officeart/2005/8/layout/vProcess5"/>
    <dgm:cxn modelId="{2988E54E-4A40-4C28-996D-D1CBFA3EDE5B}" type="presParOf" srcId="{D9A73BEF-AA5B-4F76-ABF6-D84244E29F43}" destId="{C9B5D95C-CDD8-4056-876D-2BC5144ACCF2}" srcOrd="0" destOrd="0" presId="urn:microsoft.com/office/officeart/2005/8/layout/vProcess5"/>
    <dgm:cxn modelId="{0A824B6A-FE62-43CE-9425-E9C47476F716}" type="presParOf" srcId="{D9A73BEF-AA5B-4F76-ABF6-D84244E29F43}" destId="{F9266DAE-FAAE-4512-93A2-95EEE89283C5}" srcOrd="1" destOrd="0" presId="urn:microsoft.com/office/officeart/2005/8/layout/vProcess5"/>
    <dgm:cxn modelId="{26C3E53E-0B2E-435A-B5F3-8C544980515F}" type="presParOf" srcId="{D9A73BEF-AA5B-4F76-ABF6-D84244E29F43}" destId="{F941D508-D3C1-4755-A76F-27C03749E7CD}" srcOrd="2" destOrd="0" presId="urn:microsoft.com/office/officeart/2005/8/layout/vProcess5"/>
    <dgm:cxn modelId="{C48B3B42-8356-427C-8926-D4A2C9877AD3}" type="presParOf" srcId="{D9A73BEF-AA5B-4F76-ABF6-D84244E29F43}" destId="{18363A2F-015D-420F-8C90-3EEE447E0B42}" srcOrd="3" destOrd="0" presId="urn:microsoft.com/office/officeart/2005/8/layout/vProcess5"/>
    <dgm:cxn modelId="{6F8190AA-07E8-4006-89A7-54EDDE74ABFC}" type="presParOf" srcId="{D9A73BEF-AA5B-4F76-ABF6-D84244E29F43}" destId="{679254EB-9242-4181-8ED8-6A4F1881630B}" srcOrd="4" destOrd="0" presId="urn:microsoft.com/office/officeart/2005/8/layout/vProcess5"/>
    <dgm:cxn modelId="{12968F06-6A4C-4F21-93D5-FD531836D85A}" type="presParOf" srcId="{D9A73BEF-AA5B-4F76-ABF6-D84244E29F43}" destId="{76EA5256-BED5-4E20-A937-B24DF793692D}" srcOrd="5" destOrd="0" presId="urn:microsoft.com/office/officeart/2005/8/layout/vProcess5"/>
    <dgm:cxn modelId="{38F84C6E-DE84-4C39-9275-F148E011796E}" type="presParOf" srcId="{D9A73BEF-AA5B-4F76-ABF6-D84244E29F43}" destId="{2A38A6A7-4903-44F1-BA08-93D93ADD7600}" srcOrd="6" destOrd="0" presId="urn:microsoft.com/office/officeart/2005/8/layout/vProcess5"/>
    <dgm:cxn modelId="{6E952456-DA29-42B5-9283-809FF25EF514}" type="presParOf" srcId="{D9A73BEF-AA5B-4F76-ABF6-D84244E29F43}" destId="{E37D8920-1B64-4354-9EF9-82DDF1AE7D8F}" srcOrd="7" destOrd="0" presId="urn:microsoft.com/office/officeart/2005/8/layout/vProcess5"/>
    <dgm:cxn modelId="{0A46A49E-EF71-474A-B87B-ECB8715E4339}" type="presParOf" srcId="{D9A73BEF-AA5B-4F76-ABF6-D84244E29F43}" destId="{810AD47A-0493-454F-9AB9-356DD16E33D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CCE011-1644-40A5-8006-23364FAE4717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C82EEF5-039E-4DB7-9673-DC190A4418A2}">
      <dgm:prSet/>
      <dgm:spPr/>
      <dgm:t>
        <a:bodyPr/>
        <a:lstStyle/>
        <a:p>
          <a:pPr>
            <a:defRPr cap="all"/>
          </a:pPr>
          <a:r>
            <a:rPr lang="en-GB" dirty="0"/>
            <a:t>The school Day starts at 8.55am and finishes at 3.20pm.</a:t>
          </a:r>
          <a:endParaRPr lang="en-US" dirty="0"/>
        </a:p>
      </dgm:t>
    </dgm:pt>
    <dgm:pt modelId="{C15AED17-3BBF-46BD-9D6D-7A341ED05919}" type="parTrans" cxnId="{231C728A-6D62-4FC2-BC49-1205965E69C4}">
      <dgm:prSet/>
      <dgm:spPr/>
      <dgm:t>
        <a:bodyPr/>
        <a:lstStyle/>
        <a:p>
          <a:endParaRPr lang="en-US"/>
        </a:p>
      </dgm:t>
    </dgm:pt>
    <dgm:pt modelId="{59F9AEF7-046F-42DA-8C8A-C9FCD6C25FE7}" type="sibTrans" cxnId="{231C728A-6D62-4FC2-BC49-1205965E69C4}">
      <dgm:prSet/>
      <dgm:spPr/>
      <dgm:t>
        <a:bodyPr/>
        <a:lstStyle/>
        <a:p>
          <a:endParaRPr lang="en-US"/>
        </a:p>
      </dgm:t>
    </dgm:pt>
    <dgm:pt modelId="{B12C5930-6AE0-48CB-A382-5327356C37B9}">
      <dgm:prSet/>
      <dgm:spPr/>
      <dgm:t>
        <a:bodyPr/>
        <a:lstStyle/>
        <a:p>
          <a:pPr>
            <a:defRPr cap="all"/>
          </a:pPr>
          <a:r>
            <a:rPr lang="en-GB" dirty="0"/>
            <a:t>First class is at 9.15am and each class is 3o minutes.</a:t>
          </a:r>
          <a:endParaRPr lang="en-US" dirty="0"/>
        </a:p>
      </dgm:t>
    </dgm:pt>
    <dgm:pt modelId="{832F08BE-C1DC-47EC-92CD-57E8EF1255E8}" type="parTrans" cxnId="{72A47072-3980-4A18-A683-A4557B358DE5}">
      <dgm:prSet/>
      <dgm:spPr/>
      <dgm:t>
        <a:bodyPr/>
        <a:lstStyle/>
        <a:p>
          <a:endParaRPr lang="en-US"/>
        </a:p>
      </dgm:t>
    </dgm:pt>
    <dgm:pt modelId="{CAED8F83-8ECC-44D4-AC19-D1EA3DED09C7}" type="sibTrans" cxnId="{72A47072-3980-4A18-A683-A4557B358DE5}">
      <dgm:prSet/>
      <dgm:spPr/>
      <dgm:t>
        <a:bodyPr/>
        <a:lstStyle/>
        <a:p>
          <a:endParaRPr lang="en-US"/>
        </a:p>
      </dgm:t>
    </dgm:pt>
    <dgm:pt modelId="{91E47EE0-50D4-412C-B6B9-E6D42AB01724}" type="pres">
      <dgm:prSet presAssocID="{26CCE011-1644-40A5-8006-23364FAE4717}" presName="root" presStyleCnt="0">
        <dgm:presLayoutVars>
          <dgm:dir/>
          <dgm:resizeHandles val="exact"/>
        </dgm:presLayoutVars>
      </dgm:prSet>
      <dgm:spPr/>
    </dgm:pt>
    <dgm:pt modelId="{95EF92E4-D821-404D-BE50-7F83EBDB7F12}" type="pres">
      <dgm:prSet presAssocID="{BC82EEF5-039E-4DB7-9673-DC190A4418A2}" presName="compNode" presStyleCnt="0"/>
      <dgm:spPr/>
    </dgm:pt>
    <dgm:pt modelId="{2E07C302-4BC6-4383-AA04-8B6FD6AE81D0}" type="pres">
      <dgm:prSet presAssocID="{BC82EEF5-039E-4DB7-9673-DC190A4418A2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7BBC27F0-6F3D-4A12-A3DD-98E3A6ED4B1E}" type="pres">
      <dgm:prSet presAssocID="{BC82EEF5-039E-4DB7-9673-DC190A4418A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7679BBBD-FD10-4A69-96DB-AC3932133C1A}" type="pres">
      <dgm:prSet presAssocID="{BC82EEF5-039E-4DB7-9673-DC190A4418A2}" presName="spaceRect" presStyleCnt="0"/>
      <dgm:spPr/>
    </dgm:pt>
    <dgm:pt modelId="{0FF6872A-8194-44BF-8CA4-673F9B8B98C8}" type="pres">
      <dgm:prSet presAssocID="{BC82EEF5-039E-4DB7-9673-DC190A4418A2}" presName="textRect" presStyleLbl="revTx" presStyleIdx="0" presStyleCnt="2">
        <dgm:presLayoutVars>
          <dgm:chMax val="1"/>
          <dgm:chPref val="1"/>
        </dgm:presLayoutVars>
      </dgm:prSet>
      <dgm:spPr/>
    </dgm:pt>
    <dgm:pt modelId="{18FC8938-F90D-46E2-8ED2-FDFBC0E8E6A8}" type="pres">
      <dgm:prSet presAssocID="{59F9AEF7-046F-42DA-8C8A-C9FCD6C25FE7}" presName="sibTrans" presStyleCnt="0"/>
      <dgm:spPr/>
    </dgm:pt>
    <dgm:pt modelId="{F374EAFD-FD74-4005-83D3-649D2D1F0DE1}" type="pres">
      <dgm:prSet presAssocID="{B12C5930-6AE0-48CB-A382-5327356C37B9}" presName="compNode" presStyleCnt="0"/>
      <dgm:spPr/>
    </dgm:pt>
    <dgm:pt modelId="{2109FFE9-C14D-43E3-AE37-9C07771A19C0}" type="pres">
      <dgm:prSet presAssocID="{B12C5930-6AE0-48CB-A382-5327356C37B9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9DED97D1-001A-4ABE-994E-9D648E2B7747}" type="pres">
      <dgm:prSet presAssocID="{B12C5930-6AE0-48CB-A382-5327356C37B9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D662DEF-936C-4EBF-AD2A-C05EC3C8C636}" type="pres">
      <dgm:prSet presAssocID="{B12C5930-6AE0-48CB-A382-5327356C37B9}" presName="spaceRect" presStyleCnt="0"/>
      <dgm:spPr/>
    </dgm:pt>
    <dgm:pt modelId="{B9B45AD5-D4C8-41E1-BE63-25F9222E0CC4}" type="pres">
      <dgm:prSet presAssocID="{B12C5930-6AE0-48CB-A382-5327356C37B9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6E729E12-2C57-415D-9371-22962994F4E7}" type="presOf" srcId="{B12C5930-6AE0-48CB-A382-5327356C37B9}" destId="{B9B45AD5-D4C8-41E1-BE63-25F9222E0CC4}" srcOrd="0" destOrd="0" presId="urn:microsoft.com/office/officeart/2018/5/layout/IconLeafLabelList"/>
    <dgm:cxn modelId="{CD0AD914-82E9-4E80-9F97-C02CBF639813}" type="presOf" srcId="{BC82EEF5-039E-4DB7-9673-DC190A4418A2}" destId="{0FF6872A-8194-44BF-8CA4-673F9B8B98C8}" srcOrd="0" destOrd="0" presId="urn:microsoft.com/office/officeart/2018/5/layout/IconLeafLabelList"/>
    <dgm:cxn modelId="{72A47072-3980-4A18-A683-A4557B358DE5}" srcId="{26CCE011-1644-40A5-8006-23364FAE4717}" destId="{B12C5930-6AE0-48CB-A382-5327356C37B9}" srcOrd="1" destOrd="0" parTransId="{832F08BE-C1DC-47EC-92CD-57E8EF1255E8}" sibTransId="{CAED8F83-8ECC-44D4-AC19-D1EA3DED09C7}"/>
    <dgm:cxn modelId="{231C728A-6D62-4FC2-BC49-1205965E69C4}" srcId="{26CCE011-1644-40A5-8006-23364FAE4717}" destId="{BC82EEF5-039E-4DB7-9673-DC190A4418A2}" srcOrd="0" destOrd="0" parTransId="{C15AED17-3BBF-46BD-9D6D-7A341ED05919}" sibTransId="{59F9AEF7-046F-42DA-8C8A-C9FCD6C25FE7}"/>
    <dgm:cxn modelId="{15ACE9AD-D692-47E3-B14B-CB58B61A4224}" type="presOf" srcId="{26CCE011-1644-40A5-8006-23364FAE4717}" destId="{91E47EE0-50D4-412C-B6B9-E6D42AB01724}" srcOrd="0" destOrd="0" presId="urn:microsoft.com/office/officeart/2018/5/layout/IconLeafLabelList"/>
    <dgm:cxn modelId="{A5DC9BD7-2A8D-4F37-A863-1298C4E5F03C}" type="presParOf" srcId="{91E47EE0-50D4-412C-B6B9-E6D42AB01724}" destId="{95EF92E4-D821-404D-BE50-7F83EBDB7F12}" srcOrd="0" destOrd="0" presId="urn:microsoft.com/office/officeart/2018/5/layout/IconLeafLabelList"/>
    <dgm:cxn modelId="{F071BB8D-187E-42E6-BE13-16DF682C1F98}" type="presParOf" srcId="{95EF92E4-D821-404D-BE50-7F83EBDB7F12}" destId="{2E07C302-4BC6-4383-AA04-8B6FD6AE81D0}" srcOrd="0" destOrd="0" presId="urn:microsoft.com/office/officeart/2018/5/layout/IconLeafLabelList"/>
    <dgm:cxn modelId="{AA6E059F-FECE-4E73-949A-D78AE76A2407}" type="presParOf" srcId="{95EF92E4-D821-404D-BE50-7F83EBDB7F12}" destId="{7BBC27F0-6F3D-4A12-A3DD-98E3A6ED4B1E}" srcOrd="1" destOrd="0" presId="urn:microsoft.com/office/officeart/2018/5/layout/IconLeafLabelList"/>
    <dgm:cxn modelId="{37D2CAFD-4677-450C-9E3B-D6A74F91A8A8}" type="presParOf" srcId="{95EF92E4-D821-404D-BE50-7F83EBDB7F12}" destId="{7679BBBD-FD10-4A69-96DB-AC3932133C1A}" srcOrd="2" destOrd="0" presId="urn:microsoft.com/office/officeart/2018/5/layout/IconLeafLabelList"/>
    <dgm:cxn modelId="{8257DEDD-D30D-4AA6-A80C-956D83E38979}" type="presParOf" srcId="{95EF92E4-D821-404D-BE50-7F83EBDB7F12}" destId="{0FF6872A-8194-44BF-8CA4-673F9B8B98C8}" srcOrd="3" destOrd="0" presId="urn:microsoft.com/office/officeart/2018/5/layout/IconLeafLabelList"/>
    <dgm:cxn modelId="{D80AB9B1-C19A-42F8-A432-0EECB23998E4}" type="presParOf" srcId="{91E47EE0-50D4-412C-B6B9-E6D42AB01724}" destId="{18FC8938-F90D-46E2-8ED2-FDFBC0E8E6A8}" srcOrd="1" destOrd="0" presId="urn:microsoft.com/office/officeart/2018/5/layout/IconLeafLabelList"/>
    <dgm:cxn modelId="{1771D022-405F-4764-8724-FDF7939F367C}" type="presParOf" srcId="{91E47EE0-50D4-412C-B6B9-E6D42AB01724}" destId="{F374EAFD-FD74-4005-83D3-649D2D1F0DE1}" srcOrd="2" destOrd="0" presId="urn:microsoft.com/office/officeart/2018/5/layout/IconLeafLabelList"/>
    <dgm:cxn modelId="{C8AAF2C6-07EF-41C0-9F14-2B9436C7105F}" type="presParOf" srcId="{F374EAFD-FD74-4005-83D3-649D2D1F0DE1}" destId="{2109FFE9-C14D-43E3-AE37-9C07771A19C0}" srcOrd="0" destOrd="0" presId="urn:microsoft.com/office/officeart/2018/5/layout/IconLeafLabelList"/>
    <dgm:cxn modelId="{9B86AF07-55DC-435D-94EF-ABE7AC29C9CC}" type="presParOf" srcId="{F374EAFD-FD74-4005-83D3-649D2D1F0DE1}" destId="{9DED97D1-001A-4ABE-994E-9D648E2B7747}" srcOrd="1" destOrd="0" presId="urn:microsoft.com/office/officeart/2018/5/layout/IconLeafLabelList"/>
    <dgm:cxn modelId="{E361EFC5-4CAE-4E75-934F-293EDCE36375}" type="presParOf" srcId="{F374EAFD-FD74-4005-83D3-649D2D1F0DE1}" destId="{4D662DEF-936C-4EBF-AD2A-C05EC3C8C636}" srcOrd="2" destOrd="0" presId="urn:microsoft.com/office/officeart/2018/5/layout/IconLeafLabelList"/>
    <dgm:cxn modelId="{316CF232-CF5D-46D3-9302-A581DC0F6B86}" type="presParOf" srcId="{F374EAFD-FD74-4005-83D3-649D2D1F0DE1}" destId="{B9B45AD5-D4C8-41E1-BE63-25F9222E0CC4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266DAE-FAAE-4512-93A2-95EEE89283C5}">
      <dsp:nvSpPr>
        <dsp:cNvPr id="0" name=""/>
        <dsp:cNvSpPr/>
      </dsp:nvSpPr>
      <dsp:spPr>
        <a:xfrm>
          <a:off x="0" y="0"/>
          <a:ext cx="4195656" cy="11955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 school opened in 1933 and celebrated its 80</a:t>
          </a:r>
          <a:r>
            <a:rPr lang="en-GB" sz="1500" kern="1200" baseline="30000" dirty="0"/>
            <a:t>th</a:t>
          </a:r>
          <a:r>
            <a:rPr lang="en-GB" sz="1500" kern="1200" dirty="0"/>
            <a:t> Anniversary in 2013/14.</a:t>
          </a:r>
          <a:endParaRPr lang="en-US" sz="1500" kern="1200" dirty="0"/>
        </a:p>
      </dsp:txBody>
      <dsp:txXfrm>
        <a:off x="35016" y="35016"/>
        <a:ext cx="2905569" cy="1125514"/>
      </dsp:txXfrm>
    </dsp:sp>
    <dsp:sp modelId="{F941D508-D3C1-4755-A76F-27C03749E7CD}">
      <dsp:nvSpPr>
        <dsp:cNvPr id="0" name=""/>
        <dsp:cNvSpPr/>
      </dsp:nvSpPr>
      <dsp:spPr>
        <a:xfrm>
          <a:off x="370205" y="1394804"/>
          <a:ext cx="4195656" cy="11955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It is built on one of the four distinctive hills in Downpatrick, looking over the ruins of Inch Abbey on the site of the 19</a:t>
          </a:r>
          <a:r>
            <a:rPr lang="en-GB" sz="1500" kern="1200" baseline="30000" dirty="0"/>
            <a:t>th</a:t>
          </a:r>
          <a:r>
            <a:rPr lang="en-GB" sz="1500" kern="1200" dirty="0"/>
            <a:t> century gaol.</a:t>
          </a:r>
          <a:endParaRPr lang="en-US" sz="1500" kern="1200" dirty="0"/>
        </a:p>
      </dsp:txBody>
      <dsp:txXfrm>
        <a:off x="405221" y="1429820"/>
        <a:ext cx="2978314" cy="1125514"/>
      </dsp:txXfrm>
    </dsp:sp>
    <dsp:sp modelId="{18363A2F-015D-420F-8C90-3EEE447E0B42}">
      <dsp:nvSpPr>
        <dsp:cNvPr id="0" name=""/>
        <dsp:cNvSpPr/>
      </dsp:nvSpPr>
      <dsp:spPr>
        <a:xfrm>
          <a:off x="740410" y="2789608"/>
          <a:ext cx="4195656" cy="119554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Originally there were two schools joined on the same site, a Grammar School and a Technical School, now it is just the Grammar School.</a:t>
          </a:r>
          <a:endParaRPr lang="en-US" sz="1500" kern="1200" dirty="0"/>
        </a:p>
      </dsp:txBody>
      <dsp:txXfrm>
        <a:off x="775426" y="2824624"/>
        <a:ext cx="2978314" cy="1125514"/>
      </dsp:txXfrm>
    </dsp:sp>
    <dsp:sp modelId="{679254EB-9242-4181-8ED8-6A4F1881630B}">
      <dsp:nvSpPr>
        <dsp:cNvPr id="0" name=""/>
        <dsp:cNvSpPr/>
      </dsp:nvSpPr>
      <dsp:spPr>
        <a:xfrm>
          <a:off x="3418551" y="906622"/>
          <a:ext cx="777105" cy="777105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500" kern="1200" dirty="0"/>
        </a:p>
      </dsp:txBody>
      <dsp:txXfrm>
        <a:off x="3593400" y="906622"/>
        <a:ext cx="427407" cy="584772"/>
      </dsp:txXfrm>
    </dsp:sp>
    <dsp:sp modelId="{76EA5256-BED5-4E20-A937-B24DF793692D}">
      <dsp:nvSpPr>
        <dsp:cNvPr id="0" name=""/>
        <dsp:cNvSpPr/>
      </dsp:nvSpPr>
      <dsp:spPr>
        <a:xfrm>
          <a:off x="3788756" y="2293456"/>
          <a:ext cx="777105" cy="777105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500" kern="1200" dirty="0"/>
        </a:p>
      </dsp:txBody>
      <dsp:txXfrm>
        <a:off x="3963605" y="2293456"/>
        <a:ext cx="427407" cy="5847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07C302-4BC6-4383-AA04-8B6FD6AE81D0}">
      <dsp:nvSpPr>
        <dsp:cNvPr id="0" name=""/>
        <dsp:cNvSpPr/>
      </dsp:nvSpPr>
      <dsp:spPr>
        <a:xfrm>
          <a:off x="2044800" y="375668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BC27F0-6F3D-4A12-A3DD-98E3A6ED4B1E}">
      <dsp:nvSpPr>
        <dsp:cNvPr id="0" name=""/>
        <dsp:cNvSpPr/>
      </dsp:nvSpPr>
      <dsp:spPr>
        <a:xfrm>
          <a:off x="251280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F6872A-8194-44BF-8CA4-673F9B8B98C8}">
      <dsp:nvSpPr>
        <dsp:cNvPr id="0" name=""/>
        <dsp:cNvSpPr/>
      </dsp:nvSpPr>
      <dsp:spPr>
        <a:xfrm>
          <a:off x="134280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 dirty="0"/>
            <a:t>The school Day starts at 8.55am and finishes at 3.20pm.</a:t>
          </a:r>
          <a:endParaRPr lang="en-US" sz="2000" kern="1200" dirty="0"/>
        </a:p>
      </dsp:txBody>
      <dsp:txXfrm>
        <a:off x="1342800" y="3255669"/>
        <a:ext cx="3600000" cy="720000"/>
      </dsp:txXfrm>
    </dsp:sp>
    <dsp:sp modelId="{2109FFE9-C14D-43E3-AE37-9C07771A19C0}">
      <dsp:nvSpPr>
        <dsp:cNvPr id="0" name=""/>
        <dsp:cNvSpPr/>
      </dsp:nvSpPr>
      <dsp:spPr>
        <a:xfrm>
          <a:off x="6274800" y="375668"/>
          <a:ext cx="2196000" cy="219600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ED97D1-001A-4ABE-994E-9D648E2B7747}">
      <dsp:nvSpPr>
        <dsp:cNvPr id="0" name=""/>
        <dsp:cNvSpPr/>
      </dsp:nvSpPr>
      <dsp:spPr>
        <a:xfrm>
          <a:off x="6742800" y="843669"/>
          <a:ext cx="1260000" cy="126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B45AD5-D4C8-41E1-BE63-25F9222E0CC4}">
      <dsp:nvSpPr>
        <dsp:cNvPr id="0" name=""/>
        <dsp:cNvSpPr/>
      </dsp:nvSpPr>
      <dsp:spPr>
        <a:xfrm>
          <a:off x="5572800" y="3255669"/>
          <a:ext cx="36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000" kern="1200" dirty="0"/>
            <a:t>First class is at 9.15am and each class is 3o minutes.</a:t>
          </a:r>
          <a:endParaRPr lang="en-US" sz="2000" kern="1200" dirty="0"/>
        </a:p>
      </dsp:txBody>
      <dsp:txXfrm>
        <a:off x="5572800" y="3255669"/>
        <a:ext cx="360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B2807-434F-438B-84F7-DFC0A4C707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E1B5F5-BD6A-419E-A4E5-B8BE57B4D2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908690-8D79-410D-A91B-1D626AD99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1FB882-7761-4EF9-AE43-B9DFD49D8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CB0580-DE5B-43EE-8B64-8210927DC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5724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46F65-B37F-4662-9CCD-950A704A6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6EA3E-0210-4652-A45C-88BD2B3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13903E-4BD2-46CC-B51D-A16B9FF64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E84478-5A3C-46B0-A15E-593C66396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0517C4-68F5-47C0-9403-F529A1FCC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6224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9386E-1D7E-44A8-BDB8-5A00C0B5A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B67F975-ECBA-4D86-852C-709F280873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17DA7D-BA11-4158-852C-D7C0B3F44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66FE63-477B-40FE-9F5A-A000D17C5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BF096-56C0-4937-B469-C47DD0809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5645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E35C3-7F22-4701-BFE9-4CE3DCEB0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07A50C-ED18-41AA-BB45-78BA62D388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DD6B6A3-0FCE-443C-B776-2A2FB82583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9A6E1B-848E-447E-AE1C-9295CA202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C98F3-6A1C-4BD0-8A5C-132A6D12BB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39DA26-EACB-49C2-BEFB-A3904E7C50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5598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760D0-65DE-4D4D-BAA9-A9F2706BE2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D7E429-DF3B-4EA2-B6FA-B0C1060D2B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0BF40D-2C0F-4AC2-AE77-9ED083AAE4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7EB683-CDA6-4018-9976-29269F55D6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59CFCD-D1F6-4C1B-8897-ED4823ED5F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ED3D2C-8005-4D84-B407-5726EF633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14098B9-1079-4E6D-8732-974B6433E0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E8A125-CA5D-4AAB-9D0F-CF2464C8D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2540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7392A-E32B-4EAD-9ABF-0E64BD8FA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E3C12D-72E1-4C06-B7B4-8A36F69D6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FB021A-82B0-4710-884C-7ED868312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E2F868-350D-42B0-9A9A-0108B2FDC4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69358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BDFACB5-1DB9-4994-AC05-F94A92F1E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AB2BE2-EB09-475F-995C-9BCB99A45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813E63-B006-413E-AAC0-090475E39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6851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E30E1-B40D-4244-BB49-DF643B248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179D1-A81B-4122-9584-2799A5CDB7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2774FE-3243-4452-B5D4-938BBAE4A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E9838B-FC31-4CC5-8317-B895BF817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3050F0-D71A-4745-AB1B-90333419E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56B583-BB7E-4B13-B4C9-D246A1AFB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3533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67E65-A22D-4385-86F7-FE5A597CA2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5E2048D-2506-48F1-A40D-9A19B350AE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846BB8-A442-4746-93FA-6A8FB1A238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7E0C9A-75AE-4822-AC98-A84C4E5B0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8ECDB0-1266-41B7-B20A-28754CC8E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B53071-5652-44D3-81BC-A1BDF1E4C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9468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C9507-E05D-4C06-8F69-12EF9CE7C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7739D2-B266-43C0-91CE-1FEB212C0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EE1FB-4DC8-47D2-8495-663A2BCCE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FC191F-85ED-4F9A-AF72-29F19E1CD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B9D80-4145-430A-B6B1-0C7334206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906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C37812-1F50-458E-824F-05BAAB6BEF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D20A44-D9D3-412A-A613-6690D05A7A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95F45F-E6C9-4EA3-A5FC-F92A504A1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F86BE4-DA7B-448E-B0C7-25D5667D8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EF8907-27BA-4FDF-A442-105E3E62D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7732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F957319-EC4E-4209-80DB-77042288F9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7EC5F3-D9D9-4E02-86F1-FE3E4540F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AE5BBE-DAB0-4136-B9B1-87A59492EA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15F51-824A-48D4-AD6C-E34A4BEFCF89}" type="datetimeFigureOut">
              <a:rPr lang="en-GB" smtClean="0"/>
              <a:t>12/06/2020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9E2639-230A-4842-94C3-58760D22A2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60B752-759D-4565-A868-9395574710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4D5A8-FEC8-4D1A-8414-6191DAA261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7209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tmp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tmp"/><Relationship Id="rId7" Type="http://schemas.openxmlformats.org/officeDocument/2006/relationships/image" Target="../media/image16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6" Type="http://schemas.openxmlformats.org/officeDocument/2006/relationships/image" Target="../media/image15.jpg"/><Relationship Id="rId5" Type="http://schemas.openxmlformats.org/officeDocument/2006/relationships/image" Target="../media/image14.tmp"/><Relationship Id="rId4" Type="http://schemas.openxmlformats.org/officeDocument/2006/relationships/image" Target="../media/image13.tmp"/><Relationship Id="rId9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tmp"/><Relationship Id="rId7" Type="http://schemas.openxmlformats.org/officeDocument/2006/relationships/image" Target="../media/image29.tm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image" Target="../media/image28.tmp"/><Relationship Id="rId5" Type="http://schemas.openxmlformats.org/officeDocument/2006/relationships/image" Target="../media/image27.tmp"/><Relationship Id="rId4" Type="http://schemas.openxmlformats.org/officeDocument/2006/relationships/image" Target="../media/image26.tm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7" Type="http://schemas.openxmlformats.org/officeDocument/2006/relationships/image" Target="../media/image3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tmp"/><Relationship Id="rId7" Type="http://schemas.openxmlformats.org/officeDocument/2006/relationships/image" Target="../media/image44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6" Type="http://schemas.openxmlformats.org/officeDocument/2006/relationships/image" Target="../media/image43.jpg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tmp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48.jpg"/><Relationship Id="rId4" Type="http://schemas.openxmlformats.org/officeDocument/2006/relationships/image" Target="../media/image47.tm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53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5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42B1D-DE91-4556-9398-2E84B0D312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45810"/>
            <a:ext cx="6413500" cy="1355750"/>
          </a:xfrm>
        </p:spPr>
        <p:txBody>
          <a:bodyPr>
            <a:normAutofit/>
          </a:bodyPr>
          <a:lstStyle/>
          <a:p>
            <a:pPr algn="l"/>
            <a:r>
              <a:rPr lang="en-GB" sz="5400" b="1" dirty="0">
                <a:ln w="12700">
                  <a:solidFill>
                    <a:schemeClr val="accent1"/>
                  </a:solidFill>
                  <a:prstDash val="solid"/>
                </a:ln>
                <a:effectLst>
                  <a:outerShdw dist="38100" dir="2640000" algn="bl" rotWithShape="0">
                    <a:schemeClr val="accent1"/>
                  </a:outerShdw>
                </a:effectLst>
              </a:rPr>
              <a:t>Down High School</a:t>
            </a:r>
            <a:endParaRPr lang="en-GB" sz="54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96A598-12F3-486E-B473-C7D3B8FA71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8516"/>
            <a:ext cx="5930900" cy="911117"/>
          </a:xfrm>
        </p:spPr>
        <p:txBody>
          <a:bodyPr>
            <a:normAutofit/>
          </a:bodyPr>
          <a:lstStyle/>
          <a:p>
            <a:pPr algn="l"/>
            <a:endParaRPr lang="en-GB" sz="2000" b="1" dirty="0">
              <a:ln w="12700">
                <a:solidFill>
                  <a:schemeClr val="accent1"/>
                </a:solidFill>
                <a:prstDash val="solid"/>
              </a:ln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l"/>
            <a:endParaRPr lang="en-GB" sz="2000" dirty="0"/>
          </a:p>
        </p:txBody>
      </p:sp>
      <p:sp>
        <p:nvSpPr>
          <p:cNvPr id="22" name="Freeform 17">
            <a:extLst>
              <a:ext uri="{FF2B5EF4-FFF2-40B4-BE49-F238E27FC236}">
                <a16:creationId xmlns:a16="http://schemas.microsoft.com/office/drawing/2014/main" id="{41F18803-BE79-4916-AE6B-5DE238B367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8663110" cy="2130951"/>
          </a:xfrm>
          <a:custGeom>
            <a:avLst/>
            <a:gdLst>
              <a:gd name="connsiteX0" fmla="*/ 0 w 8663110"/>
              <a:gd name="connsiteY0" fmla="*/ 0 h 2130951"/>
              <a:gd name="connsiteX1" fmla="*/ 819150 w 8663110"/>
              <a:gd name="connsiteY1" fmla="*/ 0 h 2130951"/>
              <a:gd name="connsiteX2" fmla="*/ 1028700 w 8663110"/>
              <a:gd name="connsiteY2" fmla="*/ 0 h 2130951"/>
              <a:gd name="connsiteX3" fmla="*/ 4187970 w 8663110"/>
              <a:gd name="connsiteY3" fmla="*/ 0 h 2130951"/>
              <a:gd name="connsiteX4" fmla="*/ 4400550 w 8663110"/>
              <a:gd name="connsiteY4" fmla="*/ 0 h 2130951"/>
              <a:gd name="connsiteX5" fmla="*/ 5262791 w 8663110"/>
              <a:gd name="connsiteY5" fmla="*/ 0 h 2130951"/>
              <a:gd name="connsiteX6" fmla="*/ 5262791 w 8663110"/>
              <a:gd name="connsiteY6" fmla="*/ 478 h 2130951"/>
              <a:gd name="connsiteX7" fmla="*/ 8663110 w 8663110"/>
              <a:gd name="connsiteY7" fmla="*/ 478 h 2130951"/>
              <a:gd name="connsiteX8" fmla="*/ 7676422 w 8663110"/>
              <a:gd name="connsiteY8" fmla="*/ 2130951 h 2130951"/>
              <a:gd name="connsiteX9" fmla="*/ 4400550 w 8663110"/>
              <a:gd name="connsiteY9" fmla="*/ 2130951 h 2130951"/>
              <a:gd name="connsiteX10" fmla="*/ 4187970 w 8663110"/>
              <a:gd name="connsiteY10" fmla="*/ 2130951 h 2130951"/>
              <a:gd name="connsiteX11" fmla="*/ 1028700 w 8663110"/>
              <a:gd name="connsiteY11" fmla="*/ 2130951 h 2130951"/>
              <a:gd name="connsiteX12" fmla="*/ 819150 w 8663110"/>
              <a:gd name="connsiteY12" fmla="*/ 2130951 h 2130951"/>
              <a:gd name="connsiteX13" fmla="*/ 0 w 8663110"/>
              <a:gd name="connsiteY13" fmla="*/ 2130951 h 21309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8663110" h="2130951">
                <a:moveTo>
                  <a:pt x="0" y="0"/>
                </a:moveTo>
                <a:lnTo>
                  <a:pt x="819150" y="0"/>
                </a:lnTo>
                <a:lnTo>
                  <a:pt x="1028700" y="0"/>
                </a:lnTo>
                <a:lnTo>
                  <a:pt x="4187970" y="0"/>
                </a:lnTo>
                <a:lnTo>
                  <a:pt x="4400550" y="0"/>
                </a:lnTo>
                <a:lnTo>
                  <a:pt x="5262791" y="0"/>
                </a:lnTo>
                <a:lnTo>
                  <a:pt x="5262791" y="478"/>
                </a:lnTo>
                <a:lnTo>
                  <a:pt x="8663110" y="478"/>
                </a:lnTo>
                <a:lnTo>
                  <a:pt x="7676422" y="2130951"/>
                </a:lnTo>
                <a:lnTo>
                  <a:pt x="4400550" y="2130951"/>
                </a:lnTo>
                <a:lnTo>
                  <a:pt x="4187970" y="2130951"/>
                </a:lnTo>
                <a:lnTo>
                  <a:pt x="1028700" y="2130951"/>
                </a:lnTo>
                <a:lnTo>
                  <a:pt x="819150" y="2130951"/>
                </a:lnTo>
                <a:lnTo>
                  <a:pt x="0" y="2130951"/>
                </a:lnTo>
                <a:close/>
              </a:path>
            </a:pathLst>
          </a:custGeom>
          <a:solidFill>
            <a:srgbClr val="3C62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Picture 5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E5C750C-85C4-43B0-B3AC-1E437AB368D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2" r="3810"/>
          <a:stretch/>
        </p:blipFill>
        <p:spPr>
          <a:xfrm>
            <a:off x="9009097" y="976893"/>
            <a:ext cx="2493906" cy="2624667"/>
          </a:xfrm>
          <a:prstGeom prst="rect">
            <a:avLst/>
          </a:prstGeom>
        </p:spPr>
      </p:pic>
      <p:sp>
        <p:nvSpPr>
          <p:cNvPr id="23" name="Freeform 18">
            <a:extLst>
              <a:ext uri="{FF2B5EF4-FFF2-40B4-BE49-F238E27FC236}">
                <a16:creationId xmlns:a16="http://schemas.microsoft.com/office/drawing/2014/main" id="{C15229F3-7A2E-4558-98FE-7A5F69409D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4683319"/>
            <a:ext cx="6516874" cy="2174681"/>
          </a:xfrm>
          <a:custGeom>
            <a:avLst/>
            <a:gdLst>
              <a:gd name="connsiteX0" fmla="*/ 0 w 6516874"/>
              <a:gd name="connsiteY0" fmla="*/ 0 h 2174681"/>
              <a:gd name="connsiteX1" fmla="*/ 819150 w 6516874"/>
              <a:gd name="connsiteY1" fmla="*/ 0 h 2174681"/>
              <a:gd name="connsiteX2" fmla="*/ 1038225 w 6516874"/>
              <a:gd name="connsiteY2" fmla="*/ 0 h 2174681"/>
              <a:gd name="connsiteX3" fmla="*/ 6516874 w 6516874"/>
              <a:gd name="connsiteY3" fmla="*/ 0 h 2174681"/>
              <a:gd name="connsiteX4" fmla="*/ 5509712 w 6516874"/>
              <a:gd name="connsiteY4" fmla="*/ 2174681 h 2174681"/>
              <a:gd name="connsiteX5" fmla="*/ 1038225 w 6516874"/>
              <a:gd name="connsiteY5" fmla="*/ 2174681 h 2174681"/>
              <a:gd name="connsiteX6" fmla="*/ 947987 w 6516874"/>
              <a:gd name="connsiteY6" fmla="*/ 2174681 h 2174681"/>
              <a:gd name="connsiteX7" fmla="*/ 819150 w 6516874"/>
              <a:gd name="connsiteY7" fmla="*/ 2174681 h 2174681"/>
              <a:gd name="connsiteX8" fmla="*/ 0 w 6516874"/>
              <a:gd name="connsiteY8" fmla="*/ 2174681 h 2174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516874" h="2174681">
                <a:moveTo>
                  <a:pt x="0" y="0"/>
                </a:moveTo>
                <a:lnTo>
                  <a:pt x="819150" y="0"/>
                </a:lnTo>
                <a:lnTo>
                  <a:pt x="1038225" y="0"/>
                </a:lnTo>
                <a:lnTo>
                  <a:pt x="6516874" y="0"/>
                </a:lnTo>
                <a:lnTo>
                  <a:pt x="5509712" y="2174681"/>
                </a:lnTo>
                <a:lnTo>
                  <a:pt x="1038225" y="2174681"/>
                </a:lnTo>
                <a:lnTo>
                  <a:pt x="947987" y="2174681"/>
                </a:lnTo>
                <a:lnTo>
                  <a:pt x="819150" y="2174681"/>
                </a:lnTo>
                <a:lnTo>
                  <a:pt x="0" y="2174681"/>
                </a:lnTo>
                <a:close/>
              </a:path>
            </a:pathLst>
          </a:custGeom>
          <a:solidFill>
            <a:srgbClr val="4A4A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B4835AB-97DA-4DA9-A82E-9BE517433FDF}"/>
              </a:ext>
            </a:extLst>
          </p:cNvPr>
          <p:cNvSpPr/>
          <p:nvPr/>
        </p:nvSpPr>
        <p:spPr>
          <a:xfrm>
            <a:off x="6003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GB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Picture 6" descr="A group of bushes and trees&#10;&#10;Description automatically generated">
            <a:extLst>
              <a:ext uri="{FF2B5EF4-FFF2-40B4-BE49-F238E27FC236}">
                <a16:creationId xmlns:a16="http://schemas.microsoft.com/office/drawing/2014/main" id="{9BB23C05-0D90-4F27-8357-52E298A583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4950" y="3716419"/>
            <a:ext cx="4339584" cy="29993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477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221">
        <p14:ripple/>
      </p:transition>
    </mc:Choice>
    <mc:Fallback xmlns="">
      <p:transition spd="slow" advTm="6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Rectangle 57">
            <a:extLst>
              <a:ext uri="{FF2B5EF4-FFF2-40B4-BE49-F238E27FC236}">
                <a16:creationId xmlns:a16="http://schemas.microsoft.com/office/drawing/2014/main" id="{EE1FC7B4-E4A7-4452-B413-1A623E3A72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bg1">
              <a:alpha val="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Freeform 13">
            <a:extLst>
              <a:ext uri="{FF2B5EF4-FFF2-40B4-BE49-F238E27FC236}">
                <a16:creationId xmlns:a16="http://schemas.microsoft.com/office/drawing/2014/main" id="{E0709AF0-24F0-4486-B189-BE6386BD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Freeform 11">
            <a:extLst>
              <a:ext uri="{FF2B5EF4-FFF2-40B4-BE49-F238E27FC236}">
                <a16:creationId xmlns:a16="http://schemas.microsoft.com/office/drawing/2014/main" id="{FBE3B62F-5853-4A3C-B050-6186351A71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C54CB4-803F-499A-9104-9670E97EB4A5}"/>
              </a:ext>
            </a:extLst>
          </p:cNvPr>
          <p:cNvSpPr/>
          <p:nvPr/>
        </p:nvSpPr>
        <p:spPr>
          <a:xfrm>
            <a:off x="833002" y="448253"/>
            <a:ext cx="1052070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kern="120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History of the </a:t>
            </a:r>
            <a:r>
              <a:rPr lang="en-US" sz="44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S</a:t>
            </a:r>
            <a:r>
              <a:rPr lang="en-US" sz="4400" b="1" kern="120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chool</a:t>
            </a:r>
          </a:p>
        </p:txBody>
      </p:sp>
      <p:pic>
        <p:nvPicPr>
          <p:cNvPr id="9" name="Picture 8" descr="A large white building&#10;&#10;Description automatically generated">
            <a:extLst>
              <a:ext uri="{FF2B5EF4-FFF2-40B4-BE49-F238E27FC236}">
                <a16:creationId xmlns:a16="http://schemas.microsoft.com/office/drawing/2014/main" id="{1F107B8B-B38E-4E3C-B30C-FBE6468AD3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734" y="2846897"/>
            <a:ext cx="4935970" cy="2674976"/>
          </a:xfrm>
          <a:prstGeom prst="rect">
            <a:avLst/>
          </a:prstGeom>
        </p:spPr>
      </p:pic>
      <p:sp useBgFill="1">
        <p:nvSpPr>
          <p:cNvPr id="2" name="Title 1">
            <a:extLst>
              <a:ext uri="{FF2B5EF4-FFF2-40B4-BE49-F238E27FC236}">
                <a16:creationId xmlns:a16="http://schemas.microsoft.com/office/drawing/2014/main" id="{EED8AD1A-B696-40C2-8178-8A81A605B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-1679510" y="7147248"/>
            <a:ext cx="46654" cy="102638"/>
          </a:xfrm>
        </p:spPr>
        <p:txBody>
          <a:bodyPr>
            <a:normAutofit fontScale="90000"/>
          </a:bodyPr>
          <a:lstStyle/>
          <a:p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03C020-7945-4B2C-89ED-2BAA622A84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5847917"/>
              </p:ext>
            </p:extLst>
          </p:nvPr>
        </p:nvGraphicFramePr>
        <p:xfrm>
          <a:off x="838200" y="2191807"/>
          <a:ext cx="4936067" cy="39851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5380064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887">
        <p15:prstTrans prst="fallOver"/>
      </p:transition>
    </mc:Choice>
    <mc:Fallback xmlns="">
      <p:transition spd="slow" advTm="68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BCBA0-C7E0-48BE-85BD-A34456925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b="1" dirty="0"/>
              <a:t>Staff and Pupils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86759-310C-4DAA-ADEA-B38A85E869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The School has approximately 950 Pupils and 70 Teachers.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The Current Principal is Mrs M. Perry.</a:t>
            </a:r>
          </a:p>
        </p:txBody>
      </p:sp>
      <p:pic>
        <p:nvPicPr>
          <p:cNvPr id="5" name="Picture 4" descr="A person sitting at a desk with a computer and smiling at the camera&#10;&#10;Description automatically generated">
            <a:extLst>
              <a:ext uri="{FF2B5EF4-FFF2-40B4-BE49-F238E27FC236}">
                <a16:creationId xmlns:a16="http://schemas.microsoft.com/office/drawing/2014/main" id="{F92A6DEA-B8C2-4AE3-B6E0-E178C9DA01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290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2BB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43881336"/>
      </p:ext>
    </p:extLst>
  </p:cSld>
  <p:clrMapOvr>
    <a:masterClrMapping/>
  </p:clrMapOvr>
  <p:transition spd="med" advTm="421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22">
            <a:extLst>
              <a:ext uri="{FF2B5EF4-FFF2-40B4-BE49-F238E27FC236}">
                <a16:creationId xmlns:a16="http://schemas.microsoft.com/office/drawing/2014/main" id="{B137817A-6E43-41BF-8F21-9349BDFD27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Rectangle 24">
            <a:extLst>
              <a:ext uri="{FF2B5EF4-FFF2-40B4-BE49-F238E27FC236}">
                <a16:creationId xmlns:a16="http://schemas.microsoft.com/office/drawing/2014/main" id="{B6EB78EB-A2E8-4932-AE5B-B1CDD24496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478"/>
          </a:xfrm>
          <a:prstGeom prst="rect">
            <a:avLst/>
          </a:prstGeom>
          <a:solidFill>
            <a:srgbClr val="40404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Freeform: Shape 26">
            <a:extLst>
              <a:ext uri="{FF2B5EF4-FFF2-40B4-BE49-F238E27FC236}">
                <a16:creationId xmlns:a16="http://schemas.microsoft.com/office/drawing/2014/main" id="{79165BCC-1E0E-4BBB-80EC-7D632E894E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78"/>
            <a:ext cx="8719566" cy="6858956"/>
          </a:xfrm>
          <a:custGeom>
            <a:avLst/>
            <a:gdLst>
              <a:gd name="connsiteX0" fmla="*/ 941070 w 8719566"/>
              <a:gd name="connsiteY0" fmla="*/ 0 h 6858956"/>
              <a:gd name="connsiteX1" fmla="*/ 4471386 w 8719566"/>
              <a:gd name="connsiteY1" fmla="*/ 0 h 6858956"/>
              <a:gd name="connsiteX2" fmla="*/ 5537614 w 8719566"/>
              <a:gd name="connsiteY2" fmla="*/ 0 h 6858956"/>
              <a:gd name="connsiteX3" fmla="*/ 5543191 w 8719566"/>
              <a:gd name="connsiteY3" fmla="*/ 0 h 6858956"/>
              <a:gd name="connsiteX4" fmla="*/ 8719566 w 8719566"/>
              <a:gd name="connsiteY4" fmla="*/ 6858478 h 6858956"/>
              <a:gd name="connsiteX5" fmla="*/ 7778275 w 8719566"/>
              <a:gd name="connsiteY5" fmla="*/ 6858478 h 6858956"/>
              <a:gd name="connsiteX6" fmla="*/ 7778496 w 8719566"/>
              <a:gd name="connsiteY6" fmla="*/ 6858956 h 6858956"/>
              <a:gd name="connsiteX7" fmla="*/ 353941 w 8719566"/>
              <a:gd name="connsiteY7" fmla="*/ 6858956 h 6858956"/>
              <a:gd name="connsiteX8" fmla="*/ 354201 w 8719566"/>
              <a:gd name="connsiteY8" fmla="*/ 6858394 h 6858956"/>
              <a:gd name="connsiteX9" fmla="*/ 0 w 8719566"/>
              <a:gd name="connsiteY9" fmla="*/ 6858394 h 6858956"/>
              <a:gd name="connsiteX10" fmla="*/ 0 w 8719566"/>
              <a:gd name="connsiteY10" fmla="*/ 478 h 6858956"/>
              <a:gd name="connsiteX11" fmla="*/ 941070 w 8719566"/>
              <a:gd name="connsiteY11" fmla="*/ 478 h 6858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19566" h="6858956">
                <a:moveTo>
                  <a:pt x="941070" y="0"/>
                </a:moveTo>
                <a:lnTo>
                  <a:pt x="4471386" y="0"/>
                </a:lnTo>
                <a:lnTo>
                  <a:pt x="5537614" y="0"/>
                </a:lnTo>
                <a:lnTo>
                  <a:pt x="5543191" y="0"/>
                </a:lnTo>
                <a:lnTo>
                  <a:pt x="8719566" y="6858478"/>
                </a:lnTo>
                <a:lnTo>
                  <a:pt x="7778275" y="6858478"/>
                </a:lnTo>
                <a:lnTo>
                  <a:pt x="7778496" y="6858956"/>
                </a:lnTo>
                <a:lnTo>
                  <a:pt x="353941" y="6858956"/>
                </a:lnTo>
                <a:lnTo>
                  <a:pt x="354201" y="6858394"/>
                </a:lnTo>
                <a:lnTo>
                  <a:pt x="0" y="6858394"/>
                </a:lnTo>
                <a:lnTo>
                  <a:pt x="0" y="478"/>
                </a:lnTo>
                <a:lnTo>
                  <a:pt x="941070" y="4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6" name="Freeform: Shape 28">
            <a:extLst>
              <a:ext uri="{FF2B5EF4-FFF2-40B4-BE49-F238E27FC236}">
                <a16:creationId xmlns:a16="http://schemas.microsoft.com/office/drawing/2014/main" id="{4E666307-0E6C-46AF-A4C1-BD5DFC1030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29392"/>
            <a:ext cx="8391456" cy="6528608"/>
          </a:xfrm>
          <a:custGeom>
            <a:avLst/>
            <a:gdLst>
              <a:gd name="connsiteX0" fmla="*/ 0 w 8391456"/>
              <a:gd name="connsiteY0" fmla="*/ 0 h 6528608"/>
              <a:gd name="connsiteX1" fmla="*/ 941070 w 8391456"/>
              <a:gd name="connsiteY1" fmla="*/ 0 h 6528608"/>
              <a:gd name="connsiteX2" fmla="*/ 2906170 w 8391456"/>
              <a:gd name="connsiteY2" fmla="*/ 0 h 6528608"/>
              <a:gd name="connsiteX3" fmla="*/ 3847240 w 8391456"/>
              <a:gd name="connsiteY3" fmla="*/ 0 h 6528608"/>
              <a:gd name="connsiteX4" fmla="*/ 3940000 w 8391456"/>
              <a:gd name="connsiteY4" fmla="*/ 0 h 6528608"/>
              <a:gd name="connsiteX5" fmla="*/ 4411669 w 8391456"/>
              <a:gd name="connsiteY5" fmla="*/ 0 h 6528608"/>
              <a:gd name="connsiteX6" fmla="*/ 4881070 w 8391456"/>
              <a:gd name="connsiteY6" fmla="*/ 0 h 6528608"/>
              <a:gd name="connsiteX7" fmla="*/ 5352739 w 8391456"/>
              <a:gd name="connsiteY7" fmla="*/ 0 h 6528608"/>
              <a:gd name="connsiteX8" fmla="*/ 8391456 w 8391456"/>
              <a:gd name="connsiteY8" fmla="*/ 6528607 h 6528608"/>
              <a:gd name="connsiteX9" fmla="*/ 8056939 w 8391456"/>
              <a:gd name="connsiteY9" fmla="*/ 6528607 h 6528608"/>
              <a:gd name="connsiteX10" fmla="*/ 8056939 w 8391456"/>
              <a:gd name="connsiteY10" fmla="*/ 6528608 h 6528608"/>
              <a:gd name="connsiteX11" fmla="*/ 7115869 w 8391456"/>
              <a:gd name="connsiteY11" fmla="*/ 6528608 h 6528608"/>
              <a:gd name="connsiteX12" fmla="*/ 1516577 w 8391456"/>
              <a:gd name="connsiteY12" fmla="*/ 6528608 h 6528608"/>
              <a:gd name="connsiteX13" fmla="*/ 575507 w 8391456"/>
              <a:gd name="connsiteY13" fmla="*/ 6528608 h 6528608"/>
              <a:gd name="connsiteX14" fmla="*/ 575737 w 8391456"/>
              <a:gd name="connsiteY14" fmla="*/ 6528115 h 6528608"/>
              <a:gd name="connsiteX15" fmla="*/ 0 w 8391456"/>
              <a:gd name="connsiteY15" fmla="*/ 6528115 h 65286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391456" h="6528608">
                <a:moveTo>
                  <a:pt x="0" y="0"/>
                </a:moveTo>
                <a:lnTo>
                  <a:pt x="941070" y="0"/>
                </a:lnTo>
                <a:lnTo>
                  <a:pt x="2906170" y="0"/>
                </a:lnTo>
                <a:lnTo>
                  <a:pt x="3847240" y="0"/>
                </a:lnTo>
                <a:lnTo>
                  <a:pt x="3940000" y="0"/>
                </a:lnTo>
                <a:lnTo>
                  <a:pt x="4411669" y="0"/>
                </a:lnTo>
                <a:lnTo>
                  <a:pt x="4881070" y="0"/>
                </a:lnTo>
                <a:lnTo>
                  <a:pt x="5352739" y="0"/>
                </a:lnTo>
                <a:lnTo>
                  <a:pt x="8391456" y="6528607"/>
                </a:lnTo>
                <a:lnTo>
                  <a:pt x="8056939" y="6528607"/>
                </a:lnTo>
                <a:lnTo>
                  <a:pt x="8056939" y="6528608"/>
                </a:lnTo>
                <a:lnTo>
                  <a:pt x="7115869" y="6528608"/>
                </a:lnTo>
                <a:lnTo>
                  <a:pt x="1516577" y="6528608"/>
                </a:lnTo>
                <a:lnTo>
                  <a:pt x="575507" y="6528608"/>
                </a:lnTo>
                <a:lnTo>
                  <a:pt x="575737" y="6528115"/>
                </a:lnTo>
                <a:lnTo>
                  <a:pt x="0" y="6528115"/>
                </a:lnTo>
                <a:close/>
              </a:path>
            </a:pathLst>
          </a:custGeom>
          <a:solidFill>
            <a:srgbClr val="3C624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7" name="Freeform: Shape 30">
            <a:extLst>
              <a:ext uri="{FF2B5EF4-FFF2-40B4-BE49-F238E27FC236}">
                <a16:creationId xmlns:a16="http://schemas.microsoft.com/office/drawing/2014/main" id="{DC9CF60B-33B1-406C-8706-EA1E068BC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5258"/>
            <a:ext cx="8139513" cy="6322742"/>
          </a:xfrm>
          <a:custGeom>
            <a:avLst/>
            <a:gdLst>
              <a:gd name="connsiteX0" fmla="*/ 0 w 8139513"/>
              <a:gd name="connsiteY0" fmla="*/ 0 h 6322742"/>
              <a:gd name="connsiteX1" fmla="*/ 941070 w 8139513"/>
              <a:gd name="connsiteY1" fmla="*/ 0 h 6322742"/>
              <a:gd name="connsiteX2" fmla="*/ 2797519 w 8139513"/>
              <a:gd name="connsiteY2" fmla="*/ 0 h 6322742"/>
              <a:gd name="connsiteX3" fmla="*/ 3738589 w 8139513"/>
              <a:gd name="connsiteY3" fmla="*/ 0 h 6322742"/>
              <a:gd name="connsiteX4" fmla="*/ 3798749 w 8139513"/>
              <a:gd name="connsiteY4" fmla="*/ 0 h 6322742"/>
              <a:gd name="connsiteX5" fmla="*/ 4255545 w 8139513"/>
              <a:gd name="connsiteY5" fmla="*/ 0 h 6322742"/>
              <a:gd name="connsiteX6" fmla="*/ 4739819 w 8139513"/>
              <a:gd name="connsiteY6" fmla="*/ 0 h 6322742"/>
              <a:gd name="connsiteX7" fmla="*/ 5196615 w 8139513"/>
              <a:gd name="connsiteY7" fmla="*/ 0 h 6322742"/>
              <a:gd name="connsiteX8" fmla="*/ 8139513 w 8139513"/>
              <a:gd name="connsiteY8" fmla="*/ 6322741 h 6322742"/>
              <a:gd name="connsiteX9" fmla="*/ 7815544 w 8139513"/>
              <a:gd name="connsiteY9" fmla="*/ 6322741 h 6322742"/>
              <a:gd name="connsiteX10" fmla="*/ 7815544 w 8139513"/>
              <a:gd name="connsiteY10" fmla="*/ 6322742 h 6322742"/>
              <a:gd name="connsiteX11" fmla="*/ 6874474 w 8139513"/>
              <a:gd name="connsiteY11" fmla="*/ 6322742 h 6322742"/>
              <a:gd name="connsiteX12" fmla="*/ 1481419 w 8139513"/>
              <a:gd name="connsiteY12" fmla="*/ 6322742 h 6322742"/>
              <a:gd name="connsiteX13" fmla="*/ 540349 w 8139513"/>
              <a:gd name="connsiteY13" fmla="*/ 6322742 h 6322742"/>
              <a:gd name="connsiteX14" fmla="*/ 540571 w 8139513"/>
              <a:gd name="connsiteY14" fmla="*/ 6322264 h 6322742"/>
              <a:gd name="connsiteX15" fmla="*/ 0 w 8139513"/>
              <a:gd name="connsiteY15" fmla="*/ 6322264 h 63227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139513" h="6322742">
                <a:moveTo>
                  <a:pt x="0" y="0"/>
                </a:moveTo>
                <a:lnTo>
                  <a:pt x="941070" y="0"/>
                </a:lnTo>
                <a:lnTo>
                  <a:pt x="2797519" y="0"/>
                </a:lnTo>
                <a:lnTo>
                  <a:pt x="3738589" y="0"/>
                </a:lnTo>
                <a:lnTo>
                  <a:pt x="3798749" y="0"/>
                </a:lnTo>
                <a:lnTo>
                  <a:pt x="4255545" y="0"/>
                </a:lnTo>
                <a:lnTo>
                  <a:pt x="4739819" y="0"/>
                </a:lnTo>
                <a:lnTo>
                  <a:pt x="5196615" y="0"/>
                </a:lnTo>
                <a:lnTo>
                  <a:pt x="8139513" y="6322741"/>
                </a:lnTo>
                <a:lnTo>
                  <a:pt x="7815544" y="6322741"/>
                </a:lnTo>
                <a:lnTo>
                  <a:pt x="7815544" y="6322742"/>
                </a:lnTo>
                <a:lnTo>
                  <a:pt x="6874474" y="6322742"/>
                </a:lnTo>
                <a:lnTo>
                  <a:pt x="1481419" y="6322742"/>
                </a:lnTo>
                <a:lnTo>
                  <a:pt x="540349" y="6322742"/>
                </a:lnTo>
                <a:lnTo>
                  <a:pt x="540571" y="6322264"/>
                </a:lnTo>
                <a:lnTo>
                  <a:pt x="0" y="6322264"/>
                </a:lnTo>
                <a:close/>
              </a:path>
            </a:pathLst>
          </a:custGeom>
          <a:solidFill>
            <a:srgbClr val="3C62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CC6A83-D95F-4E19-80FC-6B94DF96C0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4582868" cy="125272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The Crest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BE01A-1E02-433D-8A8B-2019AAF795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542032"/>
            <a:ext cx="5346940" cy="3538728"/>
          </a:xfrm>
        </p:spPr>
        <p:txBody>
          <a:bodyPr anchor="t">
            <a:normAutofit/>
          </a:bodyPr>
          <a:lstStyle/>
          <a:p>
            <a:r>
              <a:rPr lang="en-GB" sz="1900" dirty="0">
                <a:solidFill>
                  <a:srgbClr val="FFFFFE"/>
                </a:solidFill>
              </a:rPr>
              <a:t>The Crest says in Latin ‘ </a:t>
            </a:r>
            <a:r>
              <a:rPr lang="en-GB" sz="1900" dirty="0" err="1">
                <a:solidFill>
                  <a:srgbClr val="FFFFFE"/>
                </a:solidFill>
              </a:rPr>
              <a:t>Floreat</a:t>
            </a:r>
            <a:r>
              <a:rPr lang="en-GB" sz="1900" dirty="0">
                <a:solidFill>
                  <a:srgbClr val="FFFFFE"/>
                </a:solidFill>
              </a:rPr>
              <a:t> Dunum’ which means ‘ May Down Flourish’.</a:t>
            </a:r>
          </a:p>
          <a:p>
            <a:r>
              <a:rPr lang="en-GB" sz="1900" dirty="0">
                <a:solidFill>
                  <a:srgbClr val="FFFFFE"/>
                </a:solidFill>
              </a:rPr>
              <a:t>The School Crest is a yellow and green colour.</a:t>
            </a:r>
          </a:p>
          <a:p>
            <a:r>
              <a:rPr lang="en-GB" sz="1900" dirty="0">
                <a:solidFill>
                  <a:srgbClr val="FFFFFE"/>
                </a:solidFill>
              </a:rPr>
              <a:t>The colours are taken from the arms of Lady Southwell who was the 4</a:t>
            </a:r>
            <a:r>
              <a:rPr lang="en-GB" sz="1900" baseline="30000" dirty="0">
                <a:solidFill>
                  <a:srgbClr val="FFFFFE"/>
                </a:solidFill>
              </a:rPr>
              <a:t>th</a:t>
            </a:r>
            <a:r>
              <a:rPr lang="en-GB" sz="1900" dirty="0">
                <a:solidFill>
                  <a:srgbClr val="FFFFFE"/>
                </a:solidFill>
              </a:rPr>
              <a:t> last Earl of </a:t>
            </a:r>
            <a:r>
              <a:rPr lang="en-GB" sz="1900" dirty="0" err="1">
                <a:solidFill>
                  <a:srgbClr val="FFFFFE"/>
                </a:solidFill>
              </a:rPr>
              <a:t>Ardglass</a:t>
            </a:r>
            <a:r>
              <a:rPr lang="en-GB" sz="1900" dirty="0">
                <a:solidFill>
                  <a:srgbClr val="FFFFFE"/>
                </a:solidFill>
              </a:rPr>
              <a:t>.</a:t>
            </a:r>
          </a:p>
          <a:p>
            <a:r>
              <a:rPr lang="en-GB" sz="1900" dirty="0">
                <a:solidFill>
                  <a:srgbClr val="FFFFFE"/>
                </a:solidFill>
              </a:rPr>
              <a:t>The Crest was designed by the late RWH Blackwood.</a:t>
            </a:r>
          </a:p>
          <a:p>
            <a:r>
              <a:rPr lang="en-GB" sz="1900" dirty="0">
                <a:solidFill>
                  <a:srgbClr val="FFFFFE"/>
                </a:solidFill>
              </a:rPr>
              <a:t>The design Is based upon the supposed badge of John De Courcy, a Norman Knight who captured Downpatrick in 1177 and established himself as ruler of North East Ulster.  </a:t>
            </a:r>
          </a:p>
          <a:p>
            <a:endParaRPr lang="en-GB" sz="1900" dirty="0">
              <a:solidFill>
                <a:srgbClr val="FFFFFE"/>
              </a:solidFill>
            </a:endParaRPr>
          </a:p>
        </p:txBody>
      </p:sp>
      <p:pic>
        <p:nvPicPr>
          <p:cNvPr id="5" name="Picture 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6026CD00-5C17-4854-8041-93196037E8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760" y="190502"/>
            <a:ext cx="3441940" cy="2728868"/>
          </a:xfrm>
          <a:prstGeom prst="rect">
            <a:avLst/>
          </a:prstGeom>
        </p:spPr>
      </p:pic>
      <p:pic>
        <p:nvPicPr>
          <p:cNvPr id="6" name="Picture 5" descr="A person holding a sign posing for the camera&#10;&#10;Description automatically generated">
            <a:extLst>
              <a:ext uri="{FF2B5EF4-FFF2-40B4-BE49-F238E27FC236}">
                <a16:creationId xmlns:a16="http://schemas.microsoft.com/office/drawing/2014/main" id="{D012F63D-C6BA-435E-94BF-7273F6F898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9566" y="3125235"/>
            <a:ext cx="2800134" cy="354226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35893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advTm="7347">
        <p14:warp dir="in"/>
      </p:transition>
    </mc:Choice>
    <mc:Fallback xmlns="">
      <p:transition spd="slow" advTm="73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8E547-1BFB-41EC-979A-CB9010FE5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3363" y="365760"/>
            <a:ext cx="9367203" cy="1188720"/>
          </a:xfrm>
        </p:spPr>
        <p:txBody>
          <a:bodyPr>
            <a:normAutofit/>
          </a:bodyPr>
          <a:lstStyle/>
          <a:p>
            <a:r>
              <a:rPr lang="en-GB" dirty="0"/>
              <a:t>Aims and Values of the School</a:t>
            </a:r>
          </a:p>
        </p:txBody>
      </p:sp>
      <p:sp>
        <p:nvSpPr>
          <p:cNvPr id="19" name="Freeform: Shape 7">
            <a:extLst>
              <a:ext uri="{FF2B5EF4-FFF2-40B4-BE49-F238E27FC236}">
                <a16:creationId xmlns:a16="http://schemas.microsoft.com/office/drawing/2014/main" id="{7CB4857B-ED7C-444D-9F04-2F885114A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764099" cy="1558212"/>
          </a:xfrm>
          <a:custGeom>
            <a:avLst/>
            <a:gdLst>
              <a:gd name="connsiteX0" fmla="*/ 0 w 1764099"/>
              <a:gd name="connsiteY0" fmla="*/ 0 h 1558212"/>
              <a:gd name="connsiteX1" fmla="*/ 1764099 w 1764099"/>
              <a:gd name="connsiteY1" fmla="*/ 0 h 1558212"/>
              <a:gd name="connsiteX2" fmla="*/ 1042087 w 1764099"/>
              <a:gd name="connsiteY2" fmla="*/ 1558212 h 1558212"/>
              <a:gd name="connsiteX3" fmla="*/ 0 w 1764099"/>
              <a:gd name="connsiteY3" fmla="*/ 1558212 h 1558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4099" h="1558212">
                <a:moveTo>
                  <a:pt x="0" y="0"/>
                </a:moveTo>
                <a:lnTo>
                  <a:pt x="1764099" y="0"/>
                </a:lnTo>
                <a:lnTo>
                  <a:pt x="1042087" y="1558212"/>
                </a:lnTo>
                <a:lnTo>
                  <a:pt x="0" y="1558212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9">
            <a:extLst>
              <a:ext uri="{FF2B5EF4-FFF2-40B4-BE49-F238E27FC236}">
                <a16:creationId xmlns:a16="http://schemas.microsoft.com/office/drawing/2014/main" id="{D18046FB-44EA-4FD8-A585-EA09A319B2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691640"/>
            <a:ext cx="12191999" cy="5166360"/>
          </a:xfrm>
          <a:custGeom>
            <a:avLst/>
            <a:gdLst>
              <a:gd name="connsiteX0" fmla="*/ 0 w 12191999"/>
              <a:gd name="connsiteY0" fmla="*/ 0 h 5166360"/>
              <a:gd name="connsiteX1" fmla="*/ 1822388 w 12191999"/>
              <a:gd name="connsiteY1" fmla="*/ 0 h 5166360"/>
              <a:gd name="connsiteX2" fmla="*/ 6468290 w 12191999"/>
              <a:gd name="connsiteY2" fmla="*/ 0 h 5166360"/>
              <a:gd name="connsiteX3" fmla="*/ 7796394 w 12191999"/>
              <a:gd name="connsiteY3" fmla="*/ 0 h 5166360"/>
              <a:gd name="connsiteX4" fmla="*/ 8376834 w 12191999"/>
              <a:gd name="connsiteY4" fmla="*/ 0 h 5166360"/>
              <a:gd name="connsiteX5" fmla="*/ 9704938 w 12191999"/>
              <a:gd name="connsiteY5" fmla="*/ 0 h 5166360"/>
              <a:gd name="connsiteX6" fmla="*/ 9704938 w 12191999"/>
              <a:gd name="connsiteY6" fmla="*/ 2 h 5166360"/>
              <a:gd name="connsiteX7" fmla="*/ 10283456 w 12191999"/>
              <a:gd name="connsiteY7" fmla="*/ 2 h 5166360"/>
              <a:gd name="connsiteX8" fmla="*/ 10863897 w 12191999"/>
              <a:gd name="connsiteY8" fmla="*/ 2 h 5166360"/>
              <a:gd name="connsiteX9" fmla="*/ 12191999 w 12191999"/>
              <a:gd name="connsiteY9" fmla="*/ 2 h 5166360"/>
              <a:gd name="connsiteX10" fmla="*/ 12191999 w 12191999"/>
              <a:gd name="connsiteY10" fmla="*/ 5166360 h 5166360"/>
              <a:gd name="connsiteX11" fmla="*/ 0 w 12191999"/>
              <a:gd name="connsiteY11" fmla="*/ 5166360 h 5166360"/>
              <a:gd name="connsiteX12" fmla="*/ 0 w 12191999"/>
              <a:gd name="connsiteY12" fmla="*/ 2604436 h 5166360"/>
              <a:gd name="connsiteX13" fmla="*/ 862341 w 12191999"/>
              <a:gd name="connsiteY13" fmla="*/ 743371 h 5166360"/>
              <a:gd name="connsiteX14" fmla="*/ 0 w 12191999"/>
              <a:gd name="connsiteY14" fmla="*/ 743371 h 5166360"/>
              <a:gd name="connsiteX15" fmla="*/ 0 w 12191999"/>
              <a:gd name="connsiteY15" fmla="*/ 742508 h 5166360"/>
              <a:gd name="connsiteX16" fmla="*/ 92826 w 12191999"/>
              <a:gd name="connsiteY16" fmla="*/ 742508 h 5166360"/>
              <a:gd name="connsiteX17" fmla="*/ 406486 w 12191999"/>
              <a:gd name="connsiteY17" fmla="*/ 742508 h 5166360"/>
              <a:gd name="connsiteX18" fmla="*/ 406486 w 12191999"/>
              <a:gd name="connsiteY18" fmla="*/ 742507 h 5166360"/>
              <a:gd name="connsiteX19" fmla="*/ 862741 w 12191999"/>
              <a:gd name="connsiteY19" fmla="*/ 742507 h 5166360"/>
              <a:gd name="connsiteX20" fmla="*/ 1206388 w 12191999"/>
              <a:gd name="connsiteY20" fmla="*/ 864 h 5166360"/>
              <a:gd name="connsiteX21" fmla="*/ 748500 w 12191999"/>
              <a:gd name="connsiteY21" fmla="*/ 864 h 5166360"/>
              <a:gd name="connsiteX22" fmla="*/ 0 w 12191999"/>
              <a:gd name="connsiteY22" fmla="*/ 864 h 5166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1999" h="5166360">
                <a:moveTo>
                  <a:pt x="0" y="0"/>
                </a:moveTo>
                <a:lnTo>
                  <a:pt x="1822388" y="0"/>
                </a:lnTo>
                <a:lnTo>
                  <a:pt x="6468290" y="0"/>
                </a:lnTo>
                <a:lnTo>
                  <a:pt x="7796394" y="0"/>
                </a:lnTo>
                <a:lnTo>
                  <a:pt x="8376834" y="0"/>
                </a:lnTo>
                <a:lnTo>
                  <a:pt x="9704938" y="0"/>
                </a:lnTo>
                <a:lnTo>
                  <a:pt x="9704938" y="2"/>
                </a:lnTo>
                <a:lnTo>
                  <a:pt x="10283456" y="2"/>
                </a:lnTo>
                <a:lnTo>
                  <a:pt x="10863897" y="2"/>
                </a:lnTo>
                <a:lnTo>
                  <a:pt x="12191999" y="2"/>
                </a:lnTo>
                <a:lnTo>
                  <a:pt x="12191999" y="5166360"/>
                </a:lnTo>
                <a:lnTo>
                  <a:pt x="0" y="5166360"/>
                </a:lnTo>
                <a:lnTo>
                  <a:pt x="0" y="2604436"/>
                </a:lnTo>
                <a:lnTo>
                  <a:pt x="862341" y="743371"/>
                </a:lnTo>
                <a:lnTo>
                  <a:pt x="0" y="743371"/>
                </a:lnTo>
                <a:lnTo>
                  <a:pt x="0" y="742508"/>
                </a:lnTo>
                <a:lnTo>
                  <a:pt x="92826" y="742508"/>
                </a:lnTo>
                <a:lnTo>
                  <a:pt x="406486" y="742508"/>
                </a:lnTo>
                <a:lnTo>
                  <a:pt x="406486" y="742507"/>
                </a:lnTo>
                <a:lnTo>
                  <a:pt x="862741" y="742507"/>
                </a:lnTo>
                <a:lnTo>
                  <a:pt x="1206388" y="864"/>
                </a:lnTo>
                <a:lnTo>
                  <a:pt x="748500" y="864"/>
                </a:lnTo>
                <a:lnTo>
                  <a:pt x="0" y="864"/>
                </a:lnTo>
                <a:close/>
              </a:path>
            </a:pathLst>
          </a:custGeom>
          <a:solidFill>
            <a:srgbClr val="A6A6A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Freeform: Shape 11">
            <a:extLst>
              <a:ext uri="{FF2B5EF4-FFF2-40B4-BE49-F238E27FC236}">
                <a16:creationId xmlns:a16="http://schemas.microsoft.com/office/drawing/2014/main" id="{479F5F2B-8B58-4140-AE6A-51F6C67B18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91641"/>
            <a:ext cx="971654" cy="2096979"/>
          </a:xfrm>
          <a:custGeom>
            <a:avLst/>
            <a:gdLst>
              <a:gd name="connsiteX0" fmla="*/ 0 w 971654"/>
              <a:gd name="connsiteY0" fmla="*/ 0 h 2096979"/>
              <a:gd name="connsiteX1" fmla="*/ 971654 w 971654"/>
              <a:gd name="connsiteY1" fmla="*/ 0 h 2096979"/>
              <a:gd name="connsiteX2" fmla="*/ 0 w 971654"/>
              <a:gd name="connsiteY2" fmla="*/ 2096979 h 2096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71654" h="2096979">
                <a:moveTo>
                  <a:pt x="0" y="0"/>
                </a:moveTo>
                <a:lnTo>
                  <a:pt x="971654" y="0"/>
                </a:lnTo>
                <a:lnTo>
                  <a:pt x="0" y="2096979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F0CB5C2A-98DD-46D2-9C54-27FA8F7E0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363" y="2176272"/>
            <a:ext cx="9367204" cy="4041648"/>
          </a:xfrm>
        </p:spPr>
        <p:txBody>
          <a:bodyPr anchor="t">
            <a:normAutofit/>
          </a:bodyPr>
          <a:lstStyle/>
          <a:p>
            <a:r>
              <a:rPr lang="en-GB" sz="1700" dirty="0"/>
              <a:t>Promote wellbeing by providing a safe, caring and supportive environment for every member of our school community.</a:t>
            </a:r>
          </a:p>
          <a:p>
            <a:r>
              <a:rPr lang="en-GB" sz="1700" dirty="0"/>
              <a:t>Nurture life-long friendships and positive relationships through respect for diversity and sensitivity towards others.</a:t>
            </a:r>
          </a:p>
          <a:p>
            <a:r>
              <a:rPr lang="en-GB" sz="1700" dirty="0"/>
              <a:t>Foster personal qualities such as kindness, optimism, integrity and respect.</a:t>
            </a:r>
          </a:p>
          <a:p>
            <a:r>
              <a:rPr lang="en-GB" sz="1700" dirty="0"/>
              <a:t>Develop leadership, independence, confidence and resilience in every pupil.</a:t>
            </a:r>
          </a:p>
          <a:p>
            <a:r>
              <a:rPr lang="en-GB" sz="1700" dirty="0"/>
              <a:t>Encourage curiosity, creativity and resourcefulness in pupils who, as fully engaged learners, embrace the knowledge and skills required for a changing world.</a:t>
            </a:r>
          </a:p>
          <a:p>
            <a:r>
              <a:rPr lang="en-GB" sz="1700" dirty="0"/>
              <a:t>Inspire participation, effort and excellence in the rich extra-curricular life of the school.</a:t>
            </a:r>
          </a:p>
          <a:p>
            <a:r>
              <a:rPr lang="en-GB" sz="1700" dirty="0"/>
              <a:t>Raise pupils’ awareness of the world around them and their wider responsibilities as members of society.</a:t>
            </a:r>
          </a:p>
          <a:p>
            <a:r>
              <a:rPr lang="en-GB" sz="1700" dirty="0"/>
              <a:t>Celebrate the strong partnerships within the Down High School community.</a:t>
            </a:r>
          </a:p>
          <a:p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3529601026"/>
      </p:ext>
    </p:extLst>
  </p:cSld>
  <p:clrMapOvr>
    <a:masterClrMapping/>
  </p:clrMapOvr>
  <p:transition spd="slow" advTm="8544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20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39" y="347471"/>
            <a:ext cx="11100816" cy="180136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CD7C72-8C6E-430A-922B-4FFC044160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5216"/>
            <a:ext cx="1051560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Down High School Core Value of </a:t>
            </a:r>
            <a:r>
              <a:rPr lang="en-US" b="1">
                <a:solidFill>
                  <a:srgbClr val="FFFFFF"/>
                </a:solidFill>
              </a:rPr>
              <a:t>RESPECT </a:t>
            </a:r>
            <a:r>
              <a:rPr lang="en-US">
                <a:solidFill>
                  <a:srgbClr val="FFFFFF"/>
                </a:solidFill>
              </a:rPr>
              <a:t>means:</a:t>
            </a:r>
            <a:endParaRPr lang="en-US" b="1">
              <a:solidFill>
                <a:srgbClr val="FFFFFF"/>
              </a:solidFill>
            </a:endParaRPr>
          </a:p>
        </p:txBody>
      </p:sp>
      <p:pic>
        <p:nvPicPr>
          <p:cNvPr id="5" name="Content Placeholder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D6D87F28-5B3E-4957-8BA8-5F87C0B9167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5" r="30100" b="1"/>
          <a:stretch/>
        </p:blipFill>
        <p:spPr>
          <a:xfrm>
            <a:off x="0" y="2530204"/>
            <a:ext cx="11353800" cy="39803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40E62CA-FA85-4DB7-B3C2-DAE890B54EF8}"/>
              </a:ext>
            </a:extLst>
          </p:cNvPr>
          <p:cNvSpPr txBox="1"/>
          <p:nvPr/>
        </p:nvSpPr>
        <p:spPr>
          <a:xfrm>
            <a:off x="-54877" y="2646252"/>
            <a:ext cx="1359714" cy="3385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Responsibility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A39CA2B-7549-42A5-A0A7-FDCEC7187B9A}"/>
              </a:ext>
            </a:extLst>
          </p:cNvPr>
          <p:cNvSpPr txBox="1"/>
          <p:nvPr/>
        </p:nvSpPr>
        <p:spPr>
          <a:xfrm>
            <a:off x="-313888" y="3219173"/>
            <a:ext cx="11492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Effort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B3CF6DC-EC38-44BA-B2EF-143B441667A3}"/>
              </a:ext>
            </a:extLst>
          </p:cNvPr>
          <p:cNvSpPr txBox="1"/>
          <p:nvPr/>
        </p:nvSpPr>
        <p:spPr>
          <a:xfrm>
            <a:off x="5637402" y="297389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A8F9D5-231D-4DEC-A061-8B5152323466}"/>
              </a:ext>
            </a:extLst>
          </p:cNvPr>
          <p:cNvSpPr txBox="1"/>
          <p:nvPr/>
        </p:nvSpPr>
        <p:spPr>
          <a:xfrm>
            <a:off x="-227343" y="3779282"/>
            <a:ext cx="11492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/>
              <a:t>Success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09C0F6-902E-4554-8165-BA6A42D0C7EC}"/>
              </a:ext>
            </a:extLst>
          </p:cNvPr>
          <p:cNvSpPr txBox="1"/>
          <p:nvPr/>
        </p:nvSpPr>
        <p:spPr>
          <a:xfrm>
            <a:off x="5637402" y="297389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0C2AAB1-93D4-4CC9-81A2-9F596A6C885B}"/>
              </a:ext>
            </a:extLst>
          </p:cNvPr>
          <p:cNvSpPr txBox="1"/>
          <p:nvPr/>
        </p:nvSpPr>
        <p:spPr>
          <a:xfrm>
            <a:off x="-100668" y="4362474"/>
            <a:ext cx="15187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 Perseverance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168C9F8-74F1-4AA5-ABD8-6F9056860845}"/>
              </a:ext>
            </a:extLst>
          </p:cNvPr>
          <p:cNvSpPr txBox="1"/>
          <p:nvPr/>
        </p:nvSpPr>
        <p:spPr>
          <a:xfrm>
            <a:off x="-46979" y="4953211"/>
            <a:ext cx="12499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Equality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D4499A-0FC7-4495-A071-A03BDE7A5407}"/>
              </a:ext>
            </a:extLst>
          </p:cNvPr>
          <p:cNvSpPr txBox="1"/>
          <p:nvPr/>
        </p:nvSpPr>
        <p:spPr>
          <a:xfrm>
            <a:off x="-46979" y="5528858"/>
            <a:ext cx="12499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Community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9A5031-A139-48D0-A080-30F066110D68}"/>
              </a:ext>
            </a:extLst>
          </p:cNvPr>
          <p:cNvSpPr txBox="1"/>
          <p:nvPr/>
        </p:nvSpPr>
        <p:spPr>
          <a:xfrm>
            <a:off x="-54877" y="6119882"/>
            <a:ext cx="12499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Trust</a:t>
            </a:r>
          </a:p>
        </p:txBody>
      </p:sp>
    </p:spTree>
    <p:extLst>
      <p:ext uri="{BB962C8B-B14F-4D97-AF65-F5344CB8AC3E}">
        <p14:creationId xmlns:p14="http://schemas.microsoft.com/office/powerpoint/2010/main" val="110996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327">
        <p14:shred/>
      </p:transition>
    </mc:Choice>
    <mc:Fallback xmlns="">
      <p:transition spd="slow" advTm="8327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C87B3A-BF9F-4CCE-874F-58FC603816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t="1541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3930DB-4C5F-4DE6-89A7-798D0B404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The School 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1EA9897-77C6-4D44-B697-EFCB8CDD79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3051591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3684667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 advTm="5164">
        <p:blinds dir="vert"/>
      </p:transition>
    </mc:Choice>
    <mc:Fallback xmlns="">
      <p:transition spd="slow" advTm="5164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C991AD47-9C99-472F-BDAA-21B183F33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12192001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5">
            <a:extLst>
              <a:ext uri="{FF2B5EF4-FFF2-40B4-BE49-F238E27FC236}">
                <a16:creationId xmlns:a16="http://schemas.microsoft.com/office/drawing/2014/main" id="{9E706731-3860-4E73-9335-A870F6741F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42603" cy="6858000"/>
          </a:xfrm>
          <a:custGeom>
            <a:avLst/>
            <a:gdLst>
              <a:gd name="connsiteX0" fmla="*/ 0 w 9742603"/>
              <a:gd name="connsiteY0" fmla="*/ 0 h 6858000"/>
              <a:gd name="connsiteX1" fmla="*/ 152400 w 9742603"/>
              <a:gd name="connsiteY1" fmla="*/ 0 h 6858000"/>
              <a:gd name="connsiteX2" fmla="*/ 6566449 w 9742603"/>
              <a:gd name="connsiteY2" fmla="*/ 0 h 6858000"/>
              <a:gd name="connsiteX3" fmla="*/ 9742603 w 9742603"/>
              <a:gd name="connsiteY3" fmla="*/ 6858000 h 6858000"/>
              <a:gd name="connsiteX4" fmla="*/ 152400 w 9742603"/>
              <a:gd name="connsiteY4" fmla="*/ 6858000 h 6858000"/>
              <a:gd name="connsiteX5" fmla="*/ 0 w 9742603"/>
              <a:gd name="connsiteY5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742603" h="6858000">
                <a:moveTo>
                  <a:pt x="0" y="0"/>
                </a:moveTo>
                <a:lnTo>
                  <a:pt x="152400" y="0"/>
                </a:lnTo>
                <a:lnTo>
                  <a:pt x="6566449" y="0"/>
                </a:lnTo>
                <a:lnTo>
                  <a:pt x="9742603" y="6858000"/>
                </a:lnTo>
                <a:lnTo>
                  <a:pt x="152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 11">
            <a:extLst>
              <a:ext uri="{FF2B5EF4-FFF2-40B4-BE49-F238E27FC236}">
                <a16:creationId xmlns:a16="http://schemas.microsoft.com/office/drawing/2014/main" id="{CD2ED21F-DC95-4AD1-8327-D561F5FCA3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380336" cy="6858000"/>
          </a:xfrm>
          <a:custGeom>
            <a:avLst/>
            <a:gdLst>
              <a:gd name="connsiteX0" fmla="*/ 0 w 9380336"/>
              <a:gd name="connsiteY0" fmla="*/ 0 h 6858000"/>
              <a:gd name="connsiteX1" fmla="*/ 6204182 w 9380336"/>
              <a:gd name="connsiteY1" fmla="*/ 0 h 6858000"/>
              <a:gd name="connsiteX2" fmla="*/ 9380336 w 9380336"/>
              <a:gd name="connsiteY2" fmla="*/ 6858000 h 6858000"/>
              <a:gd name="connsiteX3" fmla="*/ 0 w 938033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380336" h="6858000">
                <a:moveTo>
                  <a:pt x="0" y="0"/>
                </a:moveTo>
                <a:lnTo>
                  <a:pt x="6204182" y="0"/>
                </a:lnTo>
                <a:lnTo>
                  <a:pt x="938033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8925BD-EA11-468F-BBEE-30A20F0D4C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91125" cy="1325563"/>
          </a:xfrm>
        </p:spPr>
        <p:txBody>
          <a:bodyPr>
            <a:normAutofit/>
          </a:bodyPr>
          <a:lstStyle/>
          <a:p>
            <a:r>
              <a:rPr lang="en-GB" b="1" dirty="0"/>
              <a:t>School Uniform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9CE67E-7602-4262-B12B-6F3A1217E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852" y="1585518"/>
            <a:ext cx="6768065" cy="44981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 </a:t>
            </a:r>
            <a:r>
              <a:rPr lang="en-GB" sz="1600" b="1" u="sng" dirty="0"/>
              <a:t>Girls Uniform</a:t>
            </a:r>
            <a:r>
              <a:rPr lang="en-GB" sz="1600" b="1" dirty="0"/>
              <a:t>   </a:t>
            </a:r>
          </a:p>
          <a:p>
            <a:pPr marL="0" indent="0" algn="ctr">
              <a:buNone/>
            </a:pPr>
            <a:r>
              <a:rPr lang="en-GB" sz="1400" b="1" dirty="0"/>
              <a:t>                          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White shirt.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Skirt of regulation size and colour.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Green v–neck cardigan/pullover.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School tie with distinctive house colour.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School blazer.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Dark green socks or opaque tights.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Plain black flat shoes.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The school scarf may be worn.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1600" dirty="0"/>
              <a:t>Down High School navy Kukri hoodie.</a:t>
            </a:r>
          </a:p>
          <a:p>
            <a:pPr>
              <a:buFont typeface="Wingdings" panose="05000000000000000000" pitchFamily="2" charset="2"/>
              <a:buChar char="v"/>
            </a:pPr>
            <a:endParaRPr lang="en-GB" sz="2000" dirty="0"/>
          </a:p>
        </p:txBody>
      </p:sp>
      <p:pic>
        <p:nvPicPr>
          <p:cNvPr id="11" name="Picture 10" descr="A green and white shirt&#10;&#10;Description automatically generated">
            <a:extLst>
              <a:ext uri="{FF2B5EF4-FFF2-40B4-BE49-F238E27FC236}">
                <a16:creationId xmlns:a16="http://schemas.microsoft.com/office/drawing/2014/main" id="{DE01A053-2E98-45F7-A2BE-E4677E60E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6169" y="2640673"/>
            <a:ext cx="1324665" cy="1889333"/>
          </a:xfrm>
          <a:prstGeom prst="rect">
            <a:avLst/>
          </a:prstGeom>
        </p:spPr>
      </p:pic>
      <p:pic>
        <p:nvPicPr>
          <p:cNvPr id="9" name="Picture 8" descr="A person in a green shirt&#10;&#10;Description automatically generated">
            <a:extLst>
              <a:ext uri="{FF2B5EF4-FFF2-40B4-BE49-F238E27FC236}">
                <a16:creationId xmlns:a16="http://schemas.microsoft.com/office/drawing/2014/main" id="{C7196D9E-D91D-43E3-BD2A-BDC456E927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270" y="2640673"/>
            <a:ext cx="1324666" cy="1889333"/>
          </a:xfrm>
          <a:prstGeom prst="rect">
            <a:avLst/>
          </a:prstGeom>
        </p:spPr>
      </p:pic>
      <p:pic>
        <p:nvPicPr>
          <p:cNvPr id="5" name="Picture 4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44F2B89A-1B4F-4D23-8D10-06304129F5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132" y="58722"/>
            <a:ext cx="1149290" cy="195883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625B286-D1BB-45C1-AB76-0A4A60C0AD13}"/>
              </a:ext>
            </a:extLst>
          </p:cNvPr>
          <p:cNvSpPr txBox="1"/>
          <p:nvPr/>
        </p:nvSpPr>
        <p:spPr>
          <a:xfrm>
            <a:off x="5637402" y="2973897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5D94AB-EB7F-4407-9958-56163FD247AE}"/>
              </a:ext>
            </a:extLst>
          </p:cNvPr>
          <p:cNvSpPr txBox="1"/>
          <p:nvPr/>
        </p:nvSpPr>
        <p:spPr>
          <a:xfrm>
            <a:off x="4857226" y="3548542"/>
            <a:ext cx="3013916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1400" b="1" dirty="0"/>
              <a:t> </a:t>
            </a:r>
            <a:r>
              <a:rPr lang="en-GB" sz="1600" b="1" u="sng" dirty="0"/>
              <a:t>Girls PE Uniform</a:t>
            </a:r>
          </a:p>
          <a:p>
            <a:pPr algn="ctr">
              <a:spcAft>
                <a:spcPts val="600"/>
              </a:spcAft>
            </a:pPr>
            <a:endParaRPr lang="en-GB" sz="1600" dirty="0"/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GB" sz="1600" dirty="0"/>
              <a:t>Green Kukri sports top.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GB" sz="1600" dirty="0"/>
              <a:t>Green Kukri skort.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GB" sz="1600" dirty="0"/>
              <a:t>Navy blue/green tracksuit bottoms.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GB" sz="1600" dirty="0"/>
              <a:t>Hockey socks green with gold stripe. 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GB" sz="1600" dirty="0"/>
              <a:t>Short white socks.</a:t>
            </a:r>
          </a:p>
          <a:p>
            <a:pPr marL="285750" indent="-285750">
              <a:spcAft>
                <a:spcPts val="600"/>
              </a:spcAft>
              <a:buFont typeface="Wingdings" panose="05000000000000000000" pitchFamily="2" charset="2"/>
              <a:buChar char="v"/>
            </a:pPr>
            <a:r>
              <a:rPr lang="en-GB" sz="1600" dirty="0"/>
              <a:t>Indoor/outdoor trainers.</a:t>
            </a:r>
          </a:p>
        </p:txBody>
      </p:sp>
      <p:pic>
        <p:nvPicPr>
          <p:cNvPr id="8" name="Picture 7" descr="A close up of a sock&#10;&#10;Description automatically generated">
            <a:extLst>
              <a:ext uri="{FF2B5EF4-FFF2-40B4-BE49-F238E27FC236}">
                <a16:creationId xmlns:a16="http://schemas.microsoft.com/office/drawing/2014/main" id="{374165F4-8B2D-4F40-B9E8-B6C671521D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1773" y="5079978"/>
            <a:ext cx="1102512" cy="1251658"/>
          </a:xfrm>
          <a:prstGeom prst="rect">
            <a:avLst/>
          </a:prstGeom>
        </p:spPr>
      </p:pic>
      <p:pic>
        <p:nvPicPr>
          <p:cNvPr id="12" name="Picture 11" descr="A person in a suit and tie&#10;&#10;Description automatically generated">
            <a:extLst>
              <a:ext uri="{FF2B5EF4-FFF2-40B4-BE49-F238E27FC236}">
                <a16:creationId xmlns:a16="http://schemas.microsoft.com/office/drawing/2014/main" id="{8902E5B8-DD2A-471C-AB8A-89E3ACFBF7B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1536" y="58722"/>
            <a:ext cx="1002202" cy="1958829"/>
          </a:xfrm>
          <a:prstGeom prst="rect">
            <a:avLst/>
          </a:prstGeom>
        </p:spPr>
      </p:pic>
      <p:pic>
        <p:nvPicPr>
          <p:cNvPr id="14" name="Picture 13" descr="A person with collar shirt&#10;&#10;Description automatically generated">
            <a:extLst>
              <a:ext uri="{FF2B5EF4-FFF2-40B4-BE49-F238E27FC236}">
                <a16:creationId xmlns:a16="http://schemas.microsoft.com/office/drawing/2014/main" id="{4F934AA2-6536-442F-9E58-554F5546A4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42636" y="48491"/>
            <a:ext cx="1324665" cy="1958829"/>
          </a:xfrm>
          <a:prstGeom prst="rect">
            <a:avLst/>
          </a:prstGeom>
        </p:spPr>
      </p:pic>
      <p:pic>
        <p:nvPicPr>
          <p:cNvPr id="17" name="Picture 16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3F4860BB-65E9-4E4A-99BD-79AEE4497C8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6767" y="48490"/>
            <a:ext cx="1072381" cy="19588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0457597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3598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68E14-E80A-47AD-B5C2-BE42F724D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7254" y="525439"/>
            <a:ext cx="3336545" cy="1657614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Arial Black" panose="020B0A04020102020204" pitchFamily="34" charset="0"/>
              </a:rPr>
              <a:t>Curriculum</a:t>
            </a:r>
          </a:p>
        </p:txBody>
      </p:sp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F042D8E4-3A0A-419A-8FD6-D10A0008EB3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23" b="7841"/>
          <a:stretch/>
        </p:blipFill>
        <p:spPr>
          <a:xfrm>
            <a:off x="1" y="-1"/>
            <a:ext cx="3719750" cy="2225041"/>
          </a:xfrm>
          <a:prstGeom prst="rect">
            <a:avLst/>
          </a:prstGeom>
        </p:spPr>
      </p:pic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9DE0CC4A-FF02-4BB6-8A96-648B0FDCAB9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6" r="-4" b="4906"/>
          <a:stretch/>
        </p:blipFill>
        <p:spPr>
          <a:xfrm>
            <a:off x="3811189" y="-16426"/>
            <a:ext cx="3719752" cy="2267032"/>
          </a:xfrm>
          <a:prstGeom prst="rect">
            <a:avLst/>
          </a:prstGeom>
        </p:spPr>
      </p:pic>
      <p:pic>
        <p:nvPicPr>
          <p:cNvPr id="9" name="Picture 8" descr="A close up of a blackboard&#10;&#10;Description automatically generated">
            <a:extLst>
              <a:ext uri="{FF2B5EF4-FFF2-40B4-BE49-F238E27FC236}">
                <a16:creationId xmlns:a16="http://schemas.microsoft.com/office/drawing/2014/main" id="{5DD03C0D-277B-493B-874B-7FC3885D27D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36" r="3" b="3"/>
          <a:stretch/>
        </p:blipFill>
        <p:spPr>
          <a:xfrm>
            <a:off x="20" y="2316480"/>
            <a:ext cx="3719729" cy="2208616"/>
          </a:xfrm>
          <a:prstGeom prst="rect">
            <a:avLst/>
          </a:prstGeom>
        </p:spPr>
      </p:pic>
      <p:pic>
        <p:nvPicPr>
          <p:cNvPr id="17" name="Picture 16" descr="A picture containing drawing, game&#10;&#10;Description automatically generated">
            <a:extLst>
              <a:ext uri="{FF2B5EF4-FFF2-40B4-BE49-F238E27FC236}">
                <a16:creationId xmlns:a16="http://schemas.microsoft.com/office/drawing/2014/main" id="{1EAF65C0-3289-457D-8EA4-AFC37E4A1CA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26" r="1" b="1"/>
          <a:stretch/>
        </p:blipFill>
        <p:spPr>
          <a:xfrm>
            <a:off x="3811189" y="2316480"/>
            <a:ext cx="3719748" cy="2208617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D01FD988-B48E-46D0-B3E8-7321183D820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73" r="2" b="3059"/>
          <a:stretch/>
        </p:blipFill>
        <p:spPr>
          <a:xfrm>
            <a:off x="1" y="4616536"/>
            <a:ext cx="3719748" cy="2241464"/>
          </a:xfrm>
          <a:prstGeom prst="rect">
            <a:avLst/>
          </a:pr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0DE4A8EE-00EC-4420-B6EB-D678ABBCD30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27" r="3" b="36433"/>
          <a:stretch/>
        </p:blipFill>
        <p:spPr>
          <a:xfrm>
            <a:off x="3811189" y="4607394"/>
            <a:ext cx="3719752" cy="225060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A83D86-CDC5-456E-BA6E-AA6922112E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7254" y="1853967"/>
            <a:ext cx="3336546" cy="4572000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1900" dirty="0">
                <a:latin typeface="Arial Black" panose="020B0A04020102020204" pitchFamily="34" charset="0"/>
              </a:rPr>
              <a:t>Subjects taught in Year 8 are:</a:t>
            </a:r>
          </a:p>
          <a:p>
            <a:pPr marL="0" indent="0">
              <a:buNone/>
            </a:pPr>
            <a:endParaRPr lang="en-GB" sz="1900" dirty="0">
              <a:latin typeface="Arial Black" panose="020B0A04020102020204" pitchFamily="34" charset="0"/>
            </a:endParaRPr>
          </a:p>
          <a:p>
            <a:r>
              <a:rPr lang="en-GB" sz="1900" dirty="0">
                <a:latin typeface="Arial Black" panose="020B0A04020102020204" pitchFamily="34" charset="0"/>
              </a:rPr>
              <a:t>French.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Mathematics.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Religious Studies.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Physical Education.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Science.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History.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Geography.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Art.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Home Economics.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Technology. 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Music.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Drama.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ICT.</a:t>
            </a:r>
          </a:p>
          <a:p>
            <a:endParaRPr lang="en-GB" sz="19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1900" dirty="0">
                <a:latin typeface="Arial Nova" panose="020B0604020202020204" pitchFamily="34" charset="0"/>
              </a:rPr>
              <a:t>Year 9 is the same only with the addition of Spanish.</a:t>
            </a:r>
          </a:p>
          <a:p>
            <a:endParaRPr lang="en-GB" sz="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72301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advTm="8912">
        <p14:flash/>
      </p:transition>
    </mc:Choice>
    <mc:Fallback xmlns="">
      <p:transition spd="slow" advTm="891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0E6F8-0DF1-4F63-A5E7-A9509CC84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7254" y="525439"/>
            <a:ext cx="3336545" cy="1657614"/>
          </a:xfrm>
        </p:spPr>
        <p:txBody>
          <a:bodyPr>
            <a:normAutofit/>
          </a:bodyPr>
          <a:lstStyle/>
          <a:p>
            <a:r>
              <a:rPr lang="en-GB" sz="3600"/>
              <a:t>The House System</a:t>
            </a:r>
          </a:p>
        </p:txBody>
      </p: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22A5670-0F7B-4199-AEAB-33FBA9CEA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-1"/>
            <a:ext cx="0" cy="4572000"/>
          </a:xfrm>
          <a:prstGeom prst="line">
            <a:avLst/>
          </a:prstGeom>
          <a:ln w="3810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person with collar shirt&#10;&#10;Description automatically generated">
            <a:extLst>
              <a:ext uri="{FF2B5EF4-FFF2-40B4-BE49-F238E27FC236}">
                <a16:creationId xmlns:a16="http://schemas.microsoft.com/office/drawing/2014/main" id="{89E3151B-167E-4E66-80CC-BA0CCE7EE9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785" y="100671"/>
            <a:ext cx="1578203" cy="1932261"/>
          </a:xfrm>
          <a:prstGeom prst="rect">
            <a:avLst/>
          </a:pr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8BB1744D-A7DF-4B65-B6E3-DCF12BB2D8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627" y="2228770"/>
            <a:ext cx="2877035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id="{B401F844-2CAD-48A4-B30D-507718453F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60" y="173460"/>
            <a:ext cx="4018321" cy="4111929"/>
          </a:xfrm>
          <a:prstGeom prst="rect">
            <a:avLst/>
          </a:prstGeom>
        </p:spPr>
      </p:pic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882DD753-EA38-4E86-91FB-05041A44A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4567905"/>
            <a:ext cx="7530662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F4B82C38-BE8E-4499-8A5C-FE46DADB03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124" y="4911833"/>
            <a:ext cx="1642306" cy="1960735"/>
          </a:xfrm>
          <a:prstGeom prst="rect">
            <a:avLst/>
          </a:prstGeom>
        </p:spPr>
      </p:pic>
      <p:pic>
        <p:nvPicPr>
          <p:cNvPr id="15" name="Picture 14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1E8F5E32-923D-4B8C-83C8-1C77034D49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987" y="4846328"/>
            <a:ext cx="1653538" cy="197307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95B90-8B6B-4354-B2BD-FF687D7F1B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9015" y="2285999"/>
            <a:ext cx="4065875" cy="444352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200" dirty="0">
                <a:latin typeface="Arial Nova" panose="020B0504020202020204" pitchFamily="34" charset="0"/>
              </a:rPr>
              <a:t>There are 5 Houses in Down High. Every pupil is assigned to one of the five Houses and therefore must wear the distinctive tie relating to their House.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b="1" dirty="0">
                <a:latin typeface="Arial Nova" panose="020B0504020202020204" pitchFamily="34" charset="0"/>
              </a:rPr>
              <a:t>Down</a:t>
            </a:r>
            <a:r>
              <a:rPr lang="en-GB" sz="1200" dirty="0">
                <a:latin typeface="Arial Nova" panose="020B0504020202020204" pitchFamily="34" charset="0"/>
              </a:rPr>
              <a:t> - purple, on account of its ecclesiastical connection with the town. The Hill of Down (Dun being a fort) is the hill on which Downpatrick’s religious history is based. Down Cathedral stands on the Hill of Down.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b="1" dirty="0" err="1">
                <a:latin typeface="Arial Nova" panose="020B0504020202020204" pitchFamily="34" charset="0"/>
              </a:rPr>
              <a:t>Lecale</a:t>
            </a:r>
            <a:r>
              <a:rPr lang="en-GB" sz="1200" dirty="0">
                <a:latin typeface="Arial Nova" panose="020B0504020202020204" pitchFamily="34" charset="0"/>
              </a:rPr>
              <a:t> – blue, an armorial colour of Lady Betty Cromwell, daughter of the 4th and last Earl of </a:t>
            </a:r>
            <a:r>
              <a:rPr lang="en-GB" sz="1200" dirty="0" err="1">
                <a:latin typeface="Arial Nova" panose="020B0504020202020204" pitchFamily="34" charset="0"/>
              </a:rPr>
              <a:t>Ardglass</a:t>
            </a:r>
            <a:r>
              <a:rPr lang="en-GB" sz="1200" dirty="0">
                <a:latin typeface="Arial Nova" panose="020B0504020202020204" pitchFamily="34" charset="0"/>
              </a:rPr>
              <a:t>, owner of Downpatrick estate. The name </a:t>
            </a:r>
            <a:r>
              <a:rPr lang="en-GB" sz="1200" dirty="0" err="1">
                <a:latin typeface="Arial Nova" panose="020B0504020202020204" pitchFamily="34" charset="0"/>
              </a:rPr>
              <a:t>Lecale</a:t>
            </a:r>
            <a:r>
              <a:rPr lang="en-GB" sz="1200" dirty="0">
                <a:latin typeface="Arial Nova" panose="020B0504020202020204" pitchFamily="34" charset="0"/>
              </a:rPr>
              <a:t> derives from the Gaelic </a:t>
            </a:r>
            <a:r>
              <a:rPr lang="en-GB" sz="1200" dirty="0" err="1">
                <a:latin typeface="Arial Nova" panose="020B0504020202020204" pitchFamily="34" charset="0"/>
              </a:rPr>
              <a:t>Leth</a:t>
            </a:r>
            <a:r>
              <a:rPr lang="en-GB" sz="1200" dirty="0">
                <a:latin typeface="Arial Nova" panose="020B0504020202020204" pitchFamily="34" charset="0"/>
              </a:rPr>
              <a:t> </a:t>
            </a:r>
            <a:r>
              <a:rPr lang="en-GB" sz="1200" dirty="0" err="1">
                <a:latin typeface="Arial Nova" panose="020B0504020202020204" pitchFamily="34" charset="0"/>
              </a:rPr>
              <a:t>Cathail</a:t>
            </a:r>
            <a:r>
              <a:rPr lang="en-GB" sz="1200" dirty="0">
                <a:latin typeface="Arial Nova" panose="020B0504020202020204" pitchFamily="34" charset="0"/>
              </a:rPr>
              <a:t> (</a:t>
            </a:r>
            <a:r>
              <a:rPr lang="en-GB" sz="1200" dirty="0" err="1">
                <a:latin typeface="Arial Nova" panose="020B0504020202020204" pitchFamily="34" charset="0"/>
              </a:rPr>
              <a:t>Cathal’s</a:t>
            </a:r>
            <a:r>
              <a:rPr lang="en-GB" sz="1200" dirty="0">
                <a:latin typeface="Arial Nova" panose="020B0504020202020204" pitchFamily="34" charset="0"/>
              </a:rPr>
              <a:t> portion), the land marked out by an eighth century warrior tribesman.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b="1" dirty="0" err="1">
                <a:latin typeface="Arial Nova" panose="020B0504020202020204" pitchFamily="34" charset="0"/>
              </a:rPr>
              <a:t>Rathkeltair</a:t>
            </a:r>
            <a:r>
              <a:rPr lang="en-GB" sz="1200" dirty="0">
                <a:latin typeface="Arial Nova" panose="020B0504020202020204" pitchFamily="34" charset="0"/>
              </a:rPr>
              <a:t> – red as </a:t>
            </a:r>
            <a:r>
              <a:rPr lang="en-GB" sz="1200" dirty="0" err="1">
                <a:latin typeface="Arial Nova" panose="020B0504020202020204" pitchFamily="34" charset="0"/>
              </a:rPr>
              <a:t>Celtair</a:t>
            </a:r>
            <a:r>
              <a:rPr lang="en-GB" sz="1200" dirty="0">
                <a:latin typeface="Arial Nova" panose="020B0504020202020204" pitchFamily="34" charset="0"/>
              </a:rPr>
              <a:t>, or Red Branch Knight who ruled the district in ancient times and who is buried close to the school site. The name </a:t>
            </a:r>
            <a:r>
              <a:rPr lang="en-GB" sz="1200" dirty="0" err="1">
                <a:latin typeface="Arial Nova" panose="020B0504020202020204" pitchFamily="34" charset="0"/>
              </a:rPr>
              <a:t>Rathkeltair</a:t>
            </a:r>
            <a:r>
              <a:rPr lang="en-GB" sz="1200" dirty="0">
                <a:latin typeface="Arial Nova" panose="020B0504020202020204" pitchFamily="34" charset="0"/>
              </a:rPr>
              <a:t> is often given to the Mound of Down, although it is likely that </a:t>
            </a:r>
            <a:r>
              <a:rPr lang="en-GB" sz="1200" dirty="0" err="1">
                <a:latin typeface="Arial Nova" panose="020B0504020202020204" pitchFamily="34" charset="0"/>
              </a:rPr>
              <a:t>Celtair</a:t>
            </a:r>
            <a:r>
              <a:rPr lang="en-GB" sz="1200" dirty="0">
                <a:latin typeface="Arial Nova" panose="020B0504020202020204" pitchFamily="34" charset="0"/>
              </a:rPr>
              <a:t> was in fact buried on the Hill of Down, where the Cathedral now stands.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b="1" dirty="0">
                <a:latin typeface="Arial Nova" panose="020B0504020202020204" pitchFamily="34" charset="0"/>
              </a:rPr>
              <a:t>Mourne</a:t>
            </a:r>
            <a:r>
              <a:rPr lang="en-GB" sz="1200" dirty="0">
                <a:latin typeface="Arial Nova" panose="020B0504020202020204" pitchFamily="34" charset="0"/>
              </a:rPr>
              <a:t> – green, reflecting the major colour of the school and the countryside of the Kingdom of Mourne.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1200" dirty="0">
                <a:ln>
                  <a:solidFill>
                    <a:schemeClr val="tx1"/>
                  </a:solidFill>
                </a:ln>
                <a:latin typeface="Arial Nova" panose="020B0504020202020204" pitchFamily="34" charset="0"/>
              </a:rPr>
              <a:t>Strangford </a:t>
            </a:r>
            <a:r>
              <a:rPr lang="en-GB" sz="1200" dirty="0">
                <a:latin typeface="Arial Nova" panose="020B0504020202020204" pitchFamily="34" charset="0"/>
              </a:rPr>
              <a:t>– white, reflecting the turbulent waters of the Narrows – mouth of Strangford Lough.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6DA63E78-7704-45EF-B5D3-EADDF5D826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1730262" y="5706812"/>
            <a:ext cx="22860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erson wearing a neck tie&#10;&#10;Description automatically generated">
            <a:extLst>
              <a:ext uri="{FF2B5EF4-FFF2-40B4-BE49-F238E27FC236}">
                <a16:creationId xmlns:a16="http://schemas.microsoft.com/office/drawing/2014/main" id="{B96F728D-1ABB-4411-BAB1-228D73F7EE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393" y="2307262"/>
            <a:ext cx="1332120" cy="17709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C7FF754-D676-4F98-90B6-26339F23F54D}"/>
              </a:ext>
            </a:extLst>
          </p:cNvPr>
          <p:cNvSpPr txBox="1"/>
          <p:nvPr/>
        </p:nvSpPr>
        <p:spPr>
          <a:xfrm>
            <a:off x="4846733" y="4156712"/>
            <a:ext cx="2550755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House Tie (</a:t>
            </a:r>
            <a:r>
              <a:rPr lang="en-GB" dirty="0" err="1"/>
              <a:t>Rathkeltair</a:t>
            </a:r>
            <a:r>
              <a:rPr lang="en-GB" dirty="0"/>
              <a:t>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231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579">
        <p:split orient="vert"/>
      </p:transition>
    </mc:Choice>
    <mc:Fallback xmlns="">
      <p:transition spd="slow" advTm="9579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321732"/>
            <a:ext cx="7058307" cy="1964266"/>
          </a:xfrm>
          <a:prstGeom prst="rect">
            <a:avLst/>
          </a:prstGeom>
          <a:solidFill>
            <a:srgbClr val="5248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D1C75A-D636-43A4-9409-08BC9B956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91260"/>
            <a:ext cx="6594189" cy="162521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Extra Curricular Activities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975" y="321732"/>
            <a:ext cx="4313293" cy="6214534"/>
          </a:xfrm>
          <a:prstGeom prst="rect">
            <a:avLst/>
          </a:pr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0155A5-1518-4644-8335-2C8E86BAD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15360" y="321732"/>
            <a:ext cx="3568500" cy="5908875"/>
          </a:xfrm>
        </p:spPr>
        <p:txBody>
          <a:bodyPr anchor="ctr">
            <a:normAutofit/>
          </a:bodyPr>
          <a:lstStyle/>
          <a:p>
            <a:r>
              <a:rPr lang="en-GB" sz="1300" dirty="0">
                <a:solidFill>
                  <a:srgbClr val="FFFFFF"/>
                </a:solidFill>
              </a:rPr>
              <a:t>Army Cadet Course</a:t>
            </a:r>
          </a:p>
          <a:p>
            <a:r>
              <a:rPr lang="en-GB" sz="1300" dirty="0">
                <a:solidFill>
                  <a:srgbClr val="FFFFFF"/>
                </a:solidFill>
              </a:rPr>
              <a:t>Cookery Club</a:t>
            </a:r>
          </a:p>
          <a:p>
            <a:r>
              <a:rPr lang="en-GB" sz="1300" dirty="0">
                <a:solidFill>
                  <a:srgbClr val="FFFFFF"/>
                </a:solidFill>
              </a:rPr>
              <a:t>Junior &amp; Senior Choir</a:t>
            </a:r>
          </a:p>
          <a:p>
            <a:r>
              <a:rPr lang="en-GB" sz="1300" dirty="0">
                <a:solidFill>
                  <a:srgbClr val="FFFFFF"/>
                </a:solidFill>
              </a:rPr>
              <a:t>Rugby</a:t>
            </a:r>
          </a:p>
          <a:p>
            <a:r>
              <a:rPr lang="en-GB" sz="1300" dirty="0">
                <a:solidFill>
                  <a:srgbClr val="FFFFFF"/>
                </a:solidFill>
              </a:rPr>
              <a:t>Athletics</a:t>
            </a:r>
          </a:p>
          <a:p>
            <a:r>
              <a:rPr lang="en-GB" sz="1300" dirty="0">
                <a:solidFill>
                  <a:srgbClr val="FFFFFF"/>
                </a:solidFill>
              </a:rPr>
              <a:t>Creative writing</a:t>
            </a:r>
          </a:p>
          <a:p>
            <a:r>
              <a:rPr lang="en-GB" sz="1300" dirty="0">
                <a:solidFill>
                  <a:srgbClr val="FFFFFF"/>
                </a:solidFill>
              </a:rPr>
              <a:t>Junior &amp; Senior Scripture Union</a:t>
            </a:r>
          </a:p>
          <a:p>
            <a:r>
              <a:rPr lang="en-GB" sz="1300" dirty="0">
                <a:solidFill>
                  <a:srgbClr val="FFFFFF"/>
                </a:solidFill>
              </a:rPr>
              <a:t>Biological Society</a:t>
            </a:r>
          </a:p>
          <a:p>
            <a:r>
              <a:rPr lang="en-GB" sz="1300" dirty="0">
                <a:solidFill>
                  <a:srgbClr val="FFFFFF"/>
                </a:solidFill>
              </a:rPr>
              <a:t>Cricket </a:t>
            </a:r>
          </a:p>
          <a:p>
            <a:r>
              <a:rPr lang="en-GB" sz="1300" dirty="0">
                <a:solidFill>
                  <a:srgbClr val="FFFFFF"/>
                </a:solidFill>
              </a:rPr>
              <a:t>Show jumping/Equestrian Society</a:t>
            </a:r>
          </a:p>
          <a:p>
            <a:r>
              <a:rPr lang="en-GB" sz="1300" dirty="0">
                <a:solidFill>
                  <a:srgbClr val="FFFFFF"/>
                </a:solidFill>
              </a:rPr>
              <a:t>School Shows</a:t>
            </a:r>
          </a:p>
          <a:p>
            <a:r>
              <a:rPr lang="en-GB" sz="1300" dirty="0">
                <a:solidFill>
                  <a:srgbClr val="FFFFFF"/>
                </a:solidFill>
              </a:rPr>
              <a:t>Book club</a:t>
            </a:r>
          </a:p>
          <a:p>
            <a:r>
              <a:rPr lang="en-GB" sz="1300" dirty="0">
                <a:solidFill>
                  <a:srgbClr val="FFFFFF"/>
                </a:solidFill>
              </a:rPr>
              <a:t>Cross Country</a:t>
            </a:r>
          </a:p>
          <a:p>
            <a:r>
              <a:rPr lang="en-GB" sz="1300" dirty="0">
                <a:solidFill>
                  <a:srgbClr val="FFFFFF"/>
                </a:solidFill>
              </a:rPr>
              <a:t>Tennis</a:t>
            </a:r>
          </a:p>
          <a:p>
            <a:r>
              <a:rPr lang="en-GB" sz="1300" dirty="0">
                <a:solidFill>
                  <a:srgbClr val="FFFFFF"/>
                </a:solidFill>
              </a:rPr>
              <a:t>Chamber Choir</a:t>
            </a:r>
          </a:p>
          <a:p>
            <a:r>
              <a:rPr lang="en-GB" sz="1300" dirty="0">
                <a:solidFill>
                  <a:srgbClr val="FFFFFF"/>
                </a:solidFill>
              </a:rPr>
              <a:t>Current Affairs Society</a:t>
            </a:r>
          </a:p>
          <a:p>
            <a:r>
              <a:rPr lang="en-GB" sz="1300" dirty="0">
                <a:solidFill>
                  <a:srgbClr val="FFFFFF"/>
                </a:solidFill>
              </a:rPr>
              <a:t>Sailing</a:t>
            </a:r>
          </a:p>
          <a:p>
            <a:r>
              <a:rPr lang="en-GB" sz="1300" dirty="0">
                <a:solidFill>
                  <a:srgbClr val="FFFFFF"/>
                </a:solidFill>
              </a:rPr>
              <a:t>Public Speaking</a:t>
            </a:r>
          </a:p>
          <a:p>
            <a:r>
              <a:rPr lang="en-GB" sz="1300" dirty="0">
                <a:solidFill>
                  <a:srgbClr val="FFFFFF"/>
                </a:solidFill>
              </a:rPr>
              <a:t>Running Club</a:t>
            </a:r>
          </a:p>
          <a:p>
            <a:endParaRPr lang="en-GB" sz="1200" dirty="0">
              <a:solidFill>
                <a:srgbClr val="FFFFFF"/>
              </a:solidFill>
            </a:endParaRPr>
          </a:p>
        </p:txBody>
      </p:sp>
      <p:pic>
        <p:nvPicPr>
          <p:cNvPr id="6" name="Picture 5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5018A149-54D4-4D70-A250-B24477164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3450" y="4741530"/>
            <a:ext cx="3671613" cy="1793626"/>
          </a:xfrm>
          <a:prstGeom prst="rect">
            <a:avLst/>
          </a:prstGeom>
        </p:spPr>
      </p:pic>
      <p:pic>
        <p:nvPicPr>
          <p:cNvPr id="10" name="Picture 9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0C5C87B5-EFBA-406C-8A09-ED5A398C0F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660" y="2370450"/>
            <a:ext cx="3082785" cy="2286628"/>
          </a:xfrm>
          <a:prstGeom prst="rect">
            <a:avLst/>
          </a:prstGeom>
        </p:spPr>
      </p:pic>
      <p:pic>
        <p:nvPicPr>
          <p:cNvPr id="12" name="Picture 11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C20E3028-5B31-4475-A26D-08B80F9FC5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260" y="2370450"/>
            <a:ext cx="2128211" cy="2286628"/>
          </a:xfrm>
          <a:prstGeom prst="rect">
            <a:avLst/>
          </a:prstGeom>
        </p:spPr>
      </p:pic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8AD3917A-5BA6-4845-ABF5-F6BEFB4F8D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33" y="4741530"/>
            <a:ext cx="3133332" cy="1793625"/>
          </a:xfrm>
          <a:prstGeom prst="rect">
            <a:avLst/>
          </a:prstGeom>
        </p:spPr>
      </p:pic>
      <p:pic>
        <p:nvPicPr>
          <p:cNvPr id="8" name="Picture 7" descr="A person wearing a uniform&#10;&#10;Description automatically generated">
            <a:extLst>
              <a:ext uri="{FF2B5EF4-FFF2-40B4-BE49-F238E27FC236}">
                <a16:creationId xmlns:a16="http://schemas.microsoft.com/office/drawing/2014/main" id="{4F8A72F6-8BAD-4AC5-AB5B-DF1626C1B1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33" y="2370450"/>
            <a:ext cx="1397340" cy="22866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2926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1895">
        <p14:honeycomb/>
      </p:transition>
    </mc:Choice>
    <mc:Fallback xmlns="">
      <p:transition spd="slow" advTm="118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28">
            <a:extLst>
              <a:ext uri="{FF2B5EF4-FFF2-40B4-BE49-F238E27FC236}">
                <a16:creationId xmlns:a16="http://schemas.microsoft.com/office/drawing/2014/main" id="{98135EBA-B3A3-4F88-BCB1-D0C8E63F47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E3B3B5-1C6A-4012-AEE8-0C7C664725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4190" y="713232"/>
            <a:ext cx="4413749" cy="1197864"/>
          </a:xfrm>
        </p:spPr>
        <p:txBody>
          <a:bodyPr>
            <a:normAutofit/>
          </a:bodyPr>
          <a:lstStyle/>
          <a:p>
            <a:r>
              <a:rPr lang="en-GB" sz="3900"/>
              <a:t>More Extra Curricular Activities</a:t>
            </a: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6FDF70CE-3982-4EF8-B13A-8385A771BC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61" r="6220" b="2"/>
          <a:stretch/>
        </p:blipFill>
        <p:spPr>
          <a:xfrm>
            <a:off x="3392356" y="365125"/>
            <a:ext cx="2834938" cy="1545971"/>
          </a:xfrm>
          <a:prstGeom prst="rect">
            <a:avLst/>
          </a:prstGeom>
        </p:spPr>
      </p:pic>
      <p:cxnSp>
        <p:nvCxnSpPr>
          <p:cNvPr id="36" name="Straight Connector 30">
            <a:extLst>
              <a:ext uri="{FF2B5EF4-FFF2-40B4-BE49-F238E27FC236}">
                <a16:creationId xmlns:a16="http://schemas.microsoft.com/office/drawing/2014/main" id="{447D1B1D-04C6-4151-9423-F5437649E4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6788307" y="831087"/>
            <a:ext cx="0" cy="914400"/>
          </a:xfrm>
          <a:prstGeom prst="line">
            <a:avLst/>
          </a:prstGeom>
          <a:ln w="190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86BEAF4D-0768-4CA0-A260-316A2ED5931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63" r="14224" b="3"/>
          <a:stretch/>
        </p:blipFill>
        <p:spPr>
          <a:xfrm>
            <a:off x="361466" y="4119239"/>
            <a:ext cx="2834938" cy="205772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2AE3B8-8EB4-4BA9-BB5F-461303AEE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4190" y="2048256"/>
            <a:ext cx="4974762" cy="4809744"/>
          </a:xfrm>
        </p:spPr>
        <p:txBody>
          <a:bodyPr>
            <a:normAutofit fontScale="77500" lnSpcReduction="20000"/>
          </a:bodyPr>
          <a:lstStyle/>
          <a:p>
            <a:r>
              <a:rPr lang="en-GB" sz="1600" dirty="0"/>
              <a:t>Making a Difference</a:t>
            </a:r>
          </a:p>
          <a:p>
            <a:r>
              <a:rPr lang="en-GB" sz="1600" dirty="0"/>
              <a:t>Senior Debating Society</a:t>
            </a:r>
          </a:p>
          <a:p>
            <a:r>
              <a:rPr lang="en-GB" sz="1600" dirty="0"/>
              <a:t>Charity Support Group</a:t>
            </a:r>
          </a:p>
          <a:p>
            <a:r>
              <a:rPr lang="en-GB" sz="1600" dirty="0"/>
              <a:t>Duke of Edinburgh Award</a:t>
            </a:r>
          </a:p>
          <a:p>
            <a:r>
              <a:rPr lang="en-GB" sz="1600" dirty="0"/>
              <a:t>Netball</a:t>
            </a:r>
          </a:p>
          <a:p>
            <a:r>
              <a:rPr lang="en-GB" sz="1600" dirty="0"/>
              <a:t>Chemistry Club</a:t>
            </a:r>
          </a:p>
          <a:p>
            <a:r>
              <a:rPr lang="en-GB" sz="1600" dirty="0"/>
              <a:t>Eco Group</a:t>
            </a:r>
          </a:p>
          <a:p>
            <a:r>
              <a:rPr lang="en-GB" sz="1600" dirty="0"/>
              <a:t>Orchestra</a:t>
            </a:r>
          </a:p>
          <a:p>
            <a:r>
              <a:rPr lang="en-GB" sz="1600" dirty="0"/>
              <a:t>Squash</a:t>
            </a:r>
          </a:p>
          <a:p>
            <a:r>
              <a:rPr lang="en-GB" sz="1600" dirty="0"/>
              <a:t>Climbing Club</a:t>
            </a:r>
          </a:p>
          <a:p>
            <a:r>
              <a:rPr lang="en-GB" sz="1600" dirty="0"/>
              <a:t>Swimming</a:t>
            </a:r>
          </a:p>
          <a:p>
            <a:r>
              <a:rPr lang="en-GB" sz="1600" dirty="0"/>
              <a:t>Hockey</a:t>
            </a:r>
          </a:p>
          <a:p>
            <a:r>
              <a:rPr lang="en-GB" sz="1600" dirty="0"/>
              <a:t>Programming Club</a:t>
            </a:r>
          </a:p>
          <a:p>
            <a:r>
              <a:rPr lang="en-GB" sz="1600" dirty="0"/>
              <a:t>Community Action Club</a:t>
            </a:r>
          </a:p>
          <a:p>
            <a:r>
              <a:rPr lang="en-GB" sz="1600" dirty="0"/>
              <a:t>Girls Football</a:t>
            </a:r>
          </a:p>
          <a:p>
            <a:r>
              <a:rPr lang="en-GB" sz="1600" dirty="0"/>
              <a:t>Concert Band</a:t>
            </a:r>
          </a:p>
          <a:p>
            <a:r>
              <a:rPr lang="en-GB" sz="1600" dirty="0"/>
              <a:t>Zoology</a:t>
            </a:r>
          </a:p>
          <a:p>
            <a:r>
              <a:rPr lang="en-GB" sz="1600" dirty="0"/>
              <a:t>Reading Mentor</a:t>
            </a:r>
          </a:p>
          <a:p>
            <a:pPr marL="0" indent="0">
              <a:buNone/>
            </a:pPr>
            <a:endParaRPr lang="en-GB" sz="5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BA61D2-D4EF-48B5-946B-B8256E026DC2}"/>
              </a:ext>
            </a:extLst>
          </p:cNvPr>
          <p:cNvSpPr txBox="1"/>
          <p:nvPr/>
        </p:nvSpPr>
        <p:spPr>
          <a:xfrm>
            <a:off x="9059627" y="4119239"/>
            <a:ext cx="2869518" cy="292388"/>
          </a:xfrm>
          <a:prstGeom prst="rect">
            <a:avLst/>
          </a:prstGeom>
          <a:noFill/>
          <a:ln>
            <a:solidFill>
              <a:schemeClr val="bg1">
                <a:lumMod val="75000"/>
                <a:lumOff val="2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endParaRPr lang="en-GB" sz="1300" dirty="0"/>
          </a:p>
        </p:txBody>
      </p:sp>
      <p:pic>
        <p:nvPicPr>
          <p:cNvPr id="10" name="Picture 9" descr="A group of people in a field&#10;&#10;Description automatically generated">
            <a:extLst>
              <a:ext uri="{FF2B5EF4-FFF2-40B4-BE49-F238E27FC236}">
                <a16:creationId xmlns:a16="http://schemas.microsoft.com/office/drawing/2014/main" id="{4357B7D7-9990-4FA5-9038-FE0368CCB9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356" y="1911096"/>
            <a:ext cx="2834938" cy="1494909"/>
          </a:xfrm>
          <a:prstGeom prst="rect">
            <a:avLst/>
          </a:prstGeom>
        </p:spPr>
      </p:pic>
      <p:pic>
        <p:nvPicPr>
          <p:cNvPr id="14" name="Picture 13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EF22F56-E08F-4AFB-811B-0AD4622F7E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8951" y="3758185"/>
            <a:ext cx="3396497" cy="2377439"/>
          </a:xfrm>
          <a:prstGeom prst="rect">
            <a:avLst/>
          </a:prstGeom>
        </p:spPr>
      </p:pic>
      <p:pic>
        <p:nvPicPr>
          <p:cNvPr id="6" name="Picture 5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111400F9-F79E-4A61-9CE0-C95827F823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303" y="365125"/>
            <a:ext cx="2571750" cy="3429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81220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 advTm="13467">
        <p:dissolve/>
      </p:transition>
    </mc:Choice>
    <mc:Fallback xmlns="">
      <p:transition spd="slow" advTm="1346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EF63B-9F10-410C-9712-B4511216F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723578"/>
            <a:ext cx="3387106" cy="1645501"/>
          </a:xfrm>
        </p:spPr>
        <p:txBody>
          <a:bodyPr>
            <a:normAutofit/>
          </a:bodyPr>
          <a:lstStyle/>
          <a:p>
            <a:r>
              <a:rPr lang="en-GB" b="1"/>
              <a:t>School Trips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0B81C-A20D-4DAD-83D7-D75751116E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548467"/>
            <a:ext cx="3387105" cy="3628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500" dirty="0"/>
              <a:t>School Trips in Year 8 include:</a:t>
            </a:r>
          </a:p>
          <a:p>
            <a:pPr marL="0" indent="0">
              <a:buNone/>
            </a:pPr>
            <a:r>
              <a:rPr lang="en-GB" sz="1500" dirty="0"/>
              <a:t>A two night residential trip  to </a:t>
            </a:r>
            <a:r>
              <a:rPr lang="en-GB" sz="1500" dirty="0" err="1"/>
              <a:t>Cultra</a:t>
            </a:r>
            <a:r>
              <a:rPr lang="en-GB" sz="1500" dirty="0"/>
              <a:t> Ulster Folk Museum for all the new Year 8 Pupils to get to know each other.</a:t>
            </a:r>
          </a:p>
          <a:p>
            <a:pPr marL="0" indent="0">
              <a:buNone/>
            </a:pPr>
            <a:endParaRPr lang="en-GB" sz="1500" dirty="0"/>
          </a:p>
          <a:p>
            <a:pPr marL="0" indent="0">
              <a:buNone/>
            </a:pPr>
            <a:r>
              <a:rPr lang="en-GB" sz="1500" dirty="0"/>
              <a:t>Other Year trips have included:</a:t>
            </a:r>
          </a:p>
          <a:p>
            <a:pPr marL="0" indent="0">
              <a:buNone/>
            </a:pPr>
            <a:r>
              <a:rPr lang="en-GB" sz="1500" dirty="0"/>
              <a:t>Politics &amp; Art Class going to London.</a:t>
            </a:r>
          </a:p>
          <a:p>
            <a:pPr marL="0" indent="0">
              <a:buNone/>
            </a:pPr>
            <a:r>
              <a:rPr lang="en-GB" sz="1500" dirty="0"/>
              <a:t>History Class going to Berlin &amp; Krakow</a:t>
            </a:r>
          </a:p>
          <a:p>
            <a:pPr marL="0" indent="0">
              <a:buNone/>
            </a:pPr>
            <a:r>
              <a:rPr lang="en-GB" sz="1500" dirty="0"/>
              <a:t>Spanish &amp; Geography Classes going to Barcelona.</a:t>
            </a:r>
          </a:p>
          <a:p>
            <a:pPr marL="0" indent="0">
              <a:buNone/>
            </a:pPr>
            <a:r>
              <a:rPr lang="en-GB" sz="1500" dirty="0"/>
              <a:t>The </a:t>
            </a:r>
            <a:r>
              <a:rPr lang="en-GB" sz="1500" dirty="0" err="1"/>
              <a:t>Saphara</a:t>
            </a:r>
            <a:r>
              <a:rPr lang="en-GB" sz="1500" dirty="0"/>
              <a:t> team going to India.</a:t>
            </a:r>
          </a:p>
          <a:p>
            <a:pPr marL="0" indent="0">
              <a:buNone/>
            </a:pPr>
            <a:r>
              <a:rPr lang="en-GB" sz="1500" dirty="0"/>
              <a:t>Various Ski trips etc….</a:t>
            </a:r>
          </a:p>
          <a:p>
            <a:pPr marL="0" indent="0">
              <a:buNone/>
            </a:pPr>
            <a:endParaRPr lang="en-GB" sz="1500" dirty="0"/>
          </a:p>
        </p:txBody>
      </p:sp>
      <p:sp>
        <p:nvSpPr>
          <p:cNvPr id="39" name="Rectangle 26">
            <a:extLst>
              <a:ext uri="{FF2B5EF4-FFF2-40B4-BE49-F238E27FC236}">
                <a16:creationId xmlns:a16="http://schemas.microsoft.com/office/drawing/2014/main" id="{EBB6D9F6-3E47-45AD-8461-718A3C87E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38409" y="0"/>
            <a:ext cx="7653591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Rectangle 28">
            <a:extLst>
              <a:ext uri="{FF2B5EF4-FFF2-40B4-BE49-F238E27FC236}">
                <a16:creationId xmlns:a16="http://schemas.microsoft.com/office/drawing/2014/main" id="{A3B16A00-A549-4B07-B8C2-4B3A966D9E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0141" y="321732"/>
            <a:ext cx="4111054" cy="3674848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24EA07-B3E9-4369-985D-7BE0E587F5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15" r="-2" b="-2"/>
          <a:stretch/>
        </p:blipFill>
        <p:spPr>
          <a:xfrm>
            <a:off x="5009463" y="613782"/>
            <a:ext cx="3775899" cy="1934685"/>
          </a:xfrm>
          <a:prstGeom prst="rect">
            <a:avLst/>
          </a:prstGeom>
        </p:spPr>
      </p:pic>
      <p:sp>
        <p:nvSpPr>
          <p:cNvPr id="41" name="Rectangle 30">
            <a:extLst>
              <a:ext uri="{FF2B5EF4-FFF2-40B4-BE49-F238E27FC236}">
                <a16:creationId xmlns:a16="http://schemas.microsoft.com/office/drawing/2014/main" id="{33B86BAE-87B4-4192-ABB2-627FFC965A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8156" y="321732"/>
            <a:ext cx="2766017" cy="3026832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 descr="A picture containing outdoor, boat, water, photo&#10;&#10;Description automatically generated">
            <a:extLst>
              <a:ext uri="{FF2B5EF4-FFF2-40B4-BE49-F238E27FC236}">
                <a16:creationId xmlns:a16="http://schemas.microsoft.com/office/drawing/2014/main" id="{1399A6F9-AC24-4D0C-B84E-5A8AA695B82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639" y="613781"/>
            <a:ext cx="2438503" cy="2438503"/>
          </a:xfrm>
          <a:prstGeom prst="rect">
            <a:avLst/>
          </a:prstGeom>
        </p:spPr>
      </p:pic>
      <p:sp>
        <p:nvSpPr>
          <p:cNvPr id="42" name="Rectangle 32">
            <a:extLst>
              <a:ext uri="{FF2B5EF4-FFF2-40B4-BE49-F238E27FC236}">
                <a16:creationId xmlns:a16="http://schemas.microsoft.com/office/drawing/2014/main" id="{22BB4F03-4463-45CC-89A7-8E03412ED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60141" y="4155753"/>
            <a:ext cx="4111054" cy="2380509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group of people standing in the snow&#10;&#10;Description automatically generated">
            <a:extLst>
              <a:ext uri="{FF2B5EF4-FFF2-40B4-BE49-F238E27FC236}">
                <a16:creationId xmlns:a16="http://schemas.microsoft.com/office/drawing/2014/main" id="{FA511079-1EED-4647-9AA0-C57585363B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463" y="4762718"/>
            <a:ext cx="3775899" cy="1448114"/>
          </a:xfrm>
          <a:prstGeom prst="rect">
            <a:avLst/>
          </a:prstGeom>
        </p:spPr>
      </p:pic>
      <p:sp>
        <p:nvSpPr>
          <p:cNvPr id="43" name="Rectangle 34">
            <a:extLst>
              <a:ext uri="{FF2B5EF4-FFF2-40B4-BE49-F238E27FC236}">
                <a16:creationId xmlns:a16="http://schemas.microsoft.com/office/drawing/2014/main" id="{80E1AEAE-1F52-4C29-925C-27738417E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8156" y="3509431"/>
            <a:ext cx="2766017" cy="3026832"/>
          </a:xfrm>
          <a:prstGeom prst="rect">
            <a:avLst/>
          </a:prstGeom>
          <a:solidFill>
            <a:srgbClr val="FFFFFF"/>
          </a:solidFill>
          <a:ln w="15875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A group of people on a boat in the water&#10;&#10;Description automatically generated">
            <a:extLst>
              <a:ext uri="{FF2B5EF4-FFF2-40B4-BE49-F238E27FC236}">
                <a16:creationId xmlns:a16="http://schemas.microsoft.com/office/drawing/2014/main" id="{59A8D459-F593-4C98-9544-8B56671E2F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9639" y="3807829"/>
            <a:ext cx="2438503" cy="2438503"/>
          </a:xfrm>
          <a:prstGeom prst="rect">
            <a:avLst/>
          </a:prstGeom>
        </p:spPr>
      </p:pic>
      <p:pic>
        <p:nvPicPr>
          <p:cNvPr id="8" name="Picture 7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EAC8A233-F447-4C65-BC45-E3B8D4F1B91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625" y="2840517"/>
            <a:ext cx="3775899" cy="17630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41704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711">
        <p15:prstTrans prst="origami"/>
      </p:transition>
    </mc:Choice>
    <mc:Fallback xmlns="">
      <p:transition spd="slow" advTm="147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F41D9-3E97-4585-8164-4AEB62ED3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Down High School Council Representatives</a:t>
            </a:r>
            <a:br>
              <a:rPr lang="en-GB" b="1" dirty="0"/>
            </a:br>
            <a:r>
              <a:rPr lang="en-GB" b="1" dirty="0"/>
              <a:t>with Principal Mrs M. Perry</a:t>
            </a:r>
          </a:p>
        </p:txBody>
      </p:sp>
      <p:pic>
        <p:nvPicPr>
          <p:cNvPr id="5" name="Content Placeholder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BA77A160-0879-4C2F-BF38-DAEAA9C85A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072" y="1825625"/>
            <a:ext cx="6748272" cy="4351338"/>
          </a:xfr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5910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4660">
        <p:circle/>
      </p:transition>
    </mc:Choice>
    <mc:Fallback xmlns="">
      <p:transition spd="slow" advTm="466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11">
            <a:extLst>
              <a:ext uri="{FF2B5EF4-FFF2-40B4-BE49-F238E27FC236}">
                <a16:creationId xmlns:a16="http://schemas.microsoft.com/office/drawing/2014/main" id="{EB181E26-89C4-4A14-92DE-0F4C4B0E94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: Shape 13">
            <a:extLst>
              <a:ext uri="{FF2B5EF4-FFF2-40B4-BE49-F238E27FC236}">
                <a16:creationId xmlns:a16="http://schemas.microsoft.com/office/drawing/2014/main" id="{342402E1-B9D8-424B-837F-6E4AA2E0F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23805"/>
            <a:ext cx="7800441" cy="5696020"/>
          </a:xfrm>
          <a:custGeom>
            <a:avLst/>
            <a:gdLst>
              <a:gd name="connsiteX0" fmla="*/ 0 w 7800441"/>
              <a:gd name="connsiteY0" fmla="*/ 0 h 5696020"/>
              <a:gd name="connsiteX1" fmla="*/ 7800441 w 7800441"/>
              <a:gd name="connsiteY1" fmla="*/ 0 h 5696020"/>
              <a:gd name="connsiteX2" fmla="*/ 5037161 w 7800441"/>
              <a:gd name="connsiteY2" fmla="*/ 5696020 h 5696020"/>
              <a:gd name="connsiteX3" fmla="*/ 0 w 7800441"/>
              <a:gd name="connsiteY3" fmla="*/ 5696020 h 5696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0441" h="5696020">
                <a:moveTo>
                  <a:pt x="0" y="0"/>
                </a:moveTo>
                <a:lnTo>
                  <a:pt x="7800441" y="0"/>
                </a:lnTo>
                <a:lnTo>
                  <a:pt x="5037161" y="5696020"/>
                </a:lnTo>
                <a:lnTo>
                  <a:pt x="0" y="5696020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D4472D-D146-4DC3-A81E-702825A19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5111496" cy="109728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FFFFFE"/>
                </a:solidFill>
              </a:rPr>
              <a:t>Shared Education</a:t>
            </a:r>
            <a:br>
              <a:rPr lang="en-GB" dirty="0">
                <a:solidFill>
                  <a:srgbClr val="FFFFFE"/>
                </a:solidFill>
              </a:rPr>
            </a:br>
            <a:endParaRPr lang="en-GB" dirty="0">
              <a:solidFill>
                <a:srgbClr val="FFFFFE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9247D8-2E2C-40D9-A42F-410901F82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719072"/>
            <a:ext cx="4379977" cy="416052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b="1" dirty="0"/>
              <a:t>"Red and Green Working Together“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000" dirty="0"/>
              <a:t>March 2017 saw the formal launch of the Shared Education partnership between Down High School and St Patrick's Grammar School (affectionately known as the </a:t>
            </a:r>
            <a:r>
              <a:rPr lang="en-GB" sz="2000" i="1" dirty="0"/>
              <a:t>Green and Red</a:t>
            </a:r>
            <a:r>
              <a:rPr lang="en-GB" sz="2000" dirty="0"/>
              <a:t> </a:t>
            </a:r>
            <a:r>
              <a:rPr lang="en-GB" sz="2000" i="1" dirty="0"/>
              <a:t>Highs.</a:t>
            </a:r>
            <a:endParaRPr lang="en-GB" sz="2000" dirty="0">
              <a:solidFill>
                <a:srgbClr val="FFFFFE"/>
              </a:solidFill>
            </a:endParaRPr>
          </a:p>
        </p:txBody>
      </p:sp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CF6FC47-73EB-4D97-AC85-58217C38FB1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70" r="3" b="3"/>
          <a:stretch/>
        </p:blipFill>
        <p:spPr>
          <a:xfrm>
            <a:off x="8915400" y="521208"/>
            <a:ext cx="3276600" cy="2404872"/>
          </a:xfrm>
          <a:custGeom>
            <a:avLst/>
            <a:gdLst/>
            <a:ahLst/>
            <a:cxnLst/>
            <a:rect l="l" t="t" r="r" b="b"/>
            <a:pathLst>
              <a:path w="5401023" h="2770632">
                <a:moveTo>
                  <a:pt x="3214941" y="0"/>
                </a:moveTo>
                <a:lnTo>
                  <a:pt x="5401023" y="0"/>
                </a:lnTo>
                <a:lnTo>
                  <a:pt x="5401023" y="2770632"/>
                </a:lnTo>
                <a:lnTo>
                  <a:pt x="3214941" y="2770632"/>
                </a:lnTo>
                <a:lnTo>
                  <a:pt x="3214941" y="2768786"/>
                </a:lnTo>
                <a:lnTo>
                  <a:pt x="1865202" y="2768786"/>
                </a:lnTo>
                <a:lnTo>
                  <a:pt x="1865202" y="2768787"/>
                </a:lnTo>
                <a:lnTo>
                  <a:pt x="0" y="2768787"/>
                </a:lnTo>
                <a:lnTo>
                  <a:pt x="1325372" y="2605"/>
                </a:lnTo>
                <a:lnTo>
                  <a:pt x="1653397" y="2605"/>
                </a:lnTo>
                <a:lnTo>
                  <a:pt x="1653397" y="2597"/>
                </a:lnTo>
                <a:lnTo>
                  <a:pt x="1723225" y="2597"/>
                </a:lnTo>
                <a:lnTo>
                  <a:pt x="1723225" y="2596"/>
                </a:lnTo>
                <a:lnTo>
                  <a:pt x="2263055" y="2596"/>
                </a:lnTo>
                <a:lnTo>
                  <a:pt x="2263055" y="2597"/>
                </a:lnTo>
                <a:lnTo>
                  <a:pt x="3204175" y="2597"/>
                </a:lnTo>
                <a:lnTo>
                  <a:pt x="3204175" y="2604"/>
                </a:lnTo>
                <a:lnTo>
                  <a:pt x="3214941" y="2604"/>
                </a:lnTo>
                <a:close/>
              </a:path>
            </a:pathLst>
          </a:custGeom>
        </p:spPr>
      </p:pic>
      <p:pic>
        <p:nvPicPr>
          <p:cNvPr id="5" name="Picture 4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92C3A17C-C957-4CEE-B9BC-6338FA76000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51" r="-2" b="12089"/>
          <a:stretch/>
        </p:blipFill>
        <p:spPr>
          <a:xfrm>
            <a:off x="8348472" y="3468750"/>
            <a:ext cx="3843528" cy="2755142"/>
          </a:xfrm>
          <a:custGeom>
            <a:avLst/>
            <a:gdLst/>
            <a:ahLst/>
            <a:cxnLst/>
            <a:rect l="l" t="t" r="r" b="b"/>
            <a:pathLst>
              <a:path w="6825749" h="2755142">
                <a:moveTo>
                  <a:pt x="3353180" y="0"/>
                </a:moveTo>
                <a:lnTo>
                  <a:pt x="4045207" y="0"/>
                </a:lnTo>
                <a:lnTo>
                  <a:pt x="4045207" y="1"/>
                </a:lnTo>
                <a:lnTo>
                  <a:pt x="4692417" y="1"/>
                </a:lnTo>
                <a:lnTo>
                  <a:pt x="4781930" y="1"/>
                </a:lnTo>
                <a:lnTo>
                  <a:pt x="4781930" y="0"/>
                </a:lnTo>
                <a:lnTo>
                  <a:pt x="5473957" y="0"/>
                </a:lnTo>
                <a:lnTo>
                  <a:pt x="5473957" y="1"/>
                </a:lnTo>
                <a:lnTo>
                  <a:pt x="6680412" y="1"/>
                </a:lnTo>
                <a:lnTo>
                  <a:pt x="6680412" y="2798"/>
                </a:lnTo>
                <a:lnTo>
                  <a:pt x="6825749" y="2798"/>
                </a:lnTo>
                <a:lnTo>
                  <a:pt x="6825749" y="2755142"/>
                </a:lnTo>
                <a:lnTo>
                  <a:pt x="4748668" y="2755142"/>
                </a:lnTo>
                <a:lnTo>
                  <a:pt x="4748668" y="2755099"/>
                </a:lnTo>
                <a:lnTo>
                  <a:pt x="3535184" y="2755099"/>
                </a:lnTo>
                <a:lnTo>
                  <a:pt x="3321602" y="2755099"/>
                </a:lnTo>
                <a:lnTo>
                  <a:pt x="3321602" y="2755100"/>
                </a:lnTo>
                <a:lnTo>
                  <a:pt x="1892852" y="2755100"/>
                </a:lnTo>
                <a:lnTo>
                  <a:pt x="1428750" y="2755100"/>
                </a:lnTo>
                <a:lnTo>
                  <a:pt x="0" y="2755100"/>
                </a:lnTo>
                <a:lnTo>
                  <a:pt x="1345020" y="10"/>
                </a:lnTo>
                <a:lnTo>
                  <a:pt x="1677909" y="10"/>
                </a:lnTo>
                <a:lnTo>
                  <a:pt x="1677909" y="2"/>
                </a:lnTo>
                <a:lnTo>
                  <a:pt x="1748771" y="2"/>
                </a:lnTo>
                <a:lnTo>
                  <a:pt x="1748771" y="1"/>
                </a:lnTo>
                <a:lnTo>
                  <a:pt x="2296604" y="1"/>
                </a:lnTo>
                <a:lnTo>
                  <a:pt x="2296604" y="2"/>
                </a:lnTo>
                <a:lnTo>
                  <a:pt x="3106658" y="2"/>
                </a:lnTo>
                <a:lnTo>
                  <a:pt x="3177521" y="2"/>
                </a:lnTo>
                <a:lnTo>
                  <a:pt x="3177521" y="1"/>
                </a:lnTo>
                <a:lnTo>
                  <a:pt x="3263667" y="1"/>
                </a:lnTo>
                <a:lnTo>
                  <a:pt x="3353180" y="1"/>
                </a:lnTo>
                <a:close/>
              </a:path>
            </a:pathLst>
          </a:custGeom>
        </p:spPr>
      </p:pic>
      <p:pic>
        <p:nvPicPr>
          <p:cNvPr id="6" name="Picture 5" descr="A group of people posing for a picture&#10;&#10;Description automatically generated">
            <a:extLst>
              <a:ext uri="{FF2B5EF4-FFF2-40B4-BE49-F238E27FC236}">
                <a16:creationId xmlns:a16="http://schemas.microsoft.com/office/drawing/2014/main" id="{E7D57492-73B6-414A-9CD4-E74AEC5ED0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1601787"/>
            <a:ext cx="3276600" cy="260445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22599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360">
        <p15:prstTrans prst="crush"/>
      </p:transition>
    </mc:Choice>
    <mc:Fallback xmlns="">
      <p:transition spd="slow" advTm="836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8177AA-6A84-4D89-BE0A-A6CA914D8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0" y="484632"/>
            <a:ext cx="5303520" cy="1609344"/>
          </a:xfrm>
        </p:spPr>
        <p:txBody>
          <a:bodyPr>
            <a:normAutofit fontScale="90000"/>
          </a:bodyPr>
          <a:lstStyle/>
          <a:p>
            <a:r>
              <a:rPr lang="en-GB" sz="4800" b="1" dirty="0">
                <a:latin typeface="Arial Black" panose="020B0A04020102020204" pitchFamily="34" charset="0"/>
              </a:rPr>
              <a:t>School Productions</a:t>
            </a:r>
            <a:br>
              <a:rPr lang="en-GB" sz="4800" b="1" dirty="0">
                <a:latin typeface="Arial Black" panose="020B0A04020102020204" pitchFamily="34" charset="0"/>
              </a:rPr>
            </a:br>
            <a:endParaRPr lang="en-GB" sz="4800" b="1" dirty="0">
              <a:latin typeface="Arial Black" panose="020B0A04020102020204" pitchFamily="34" charset="0"/>
            </a:endParaRPr>
          </a:p>
        </p:txBody>
      </p:sp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F7E689E0-8501-40AA-BA6D-11A04091E82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1" r="17915" b="-1"/>
          <a:stretch/>
        </p:blipFill>
        <p:spPr>
          <a:xfrm>
            <a:off x="20" y="10"/>
            <a:ext cx="2889484" cy="3410702"/>
          </a:xfrm>
          <a:prstGeom prst="rect">
            <a:avLst/>
          </a:prstGeom>
        </p:spPr>
      </p:pic>
      <p:pic>
        <p:nvPicPr>
          <p:cNvPr id="9" name="Picture 8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06ACC109-A05C-4B7E-93A4-9FEDB418D85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4" r="23076" b="1"/>
          <a:stretch/>
        </p:blipFill>
        <p:spPr>
          <a:xfrm>
            <a:off x="3035808" y="10"/>
            <a:ext cx="2889504" cy="3410702"/>
          </a:xfrm>
          <a:prstGeom prst="rect">
            <a:avLst/>
          </a:prstGeom>
        </p:spPr>
      </p:pic>
      <p:pic>
        <p:nvPicPr>
          <p:cNvPr id="11" name="Picture 10" descr="A close up of a sign&#10;&#10;Description automatically generated">
            <a:extLst>
              <a:ext uri="{FF2B5EF4-FFF2-40B4-BE49-F238E27FC236}">
                <a16:creationId xmlns:a16="http://schemas.microsoft.com/office/drawing/2014/main" id="{85320244-655B-4E40-83C1-F77E25AA1E4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3774"/>
          <a:stretch/>
        </p:blipFill>
        <p:spPr>
          <a:xfrm>
            <a:off x="20" y="3551068"/>
            <a:ext cx="5925292" cy="330693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A3D72C-C3A8-4397-9EFD-51178890D0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0" y="2121408"/>
            <a:ext cx="5303520" cy="40507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GB" sz="1900" dirty="0">
                <a:latin typeface="Arial Black" panose="020B0A04020102020204" pitchFamily="34" charset="0"/>
              </a:rPr>
              <a:t>Down High School Drama Group have produced various Productions throughout the Years including:</a:t>
            </a:r>
          </a:p>
          <a:p>
            <a:pPr marL="0" indent="0">
              <a:buNone/>
            </a:pPr>
            <a:endParaRPr lang="en-GB" sz="1900" dirty="0">
              <a:latin typeface="Arial Black" panose="020B0A04020102020204" pitchFamily="34" charset="0"/>
            </a:endParaRPr>
          </a:p>
          <a:p>
            <a:r>
              <a:rPr lang="en-GB" sz="1900" dirty="0">
                <a:latin typeface="Arial Black" panose="020B0A04020102020204" pitchFamily="34" charset="0"/>
              </a:rPr>
              <a:t>Calamity Jane.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Joseph &amp; his Amazing Technicolour Dreamcoat.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The Sound Of Music.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Grease.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The Wizard of Oz.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Bugsy.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Annie.</a:t>
            </a:r>
          </a:p>
          <a:p>
            <a:r>
              <a:rPr lang="en-GB" sz="1900" dirty="0">
                <a:latin typeface="Arial Black" panose="020B0A04020102020204" pitchFamily="34" charset="0"/>
              </a:rPr>
              <a:t>Sister Act.</a:t>
            </a:r>
          </a:p>
          <a:p>
            <a:pPr marL="0" indent="0">
              <a:buNone/>
            </a:pPr>
            <a:endParaRPr lang="en-GB" dirty="0">
              <a:latin typeface="Arial Black" panose="020B0A040201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0761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236">
        <p15:prstTrans prst="drape"/>
      </p:transition>
    </mc:Choice>
    <mc:Fallback xmlns="">
      <p:transition spd="slow" advTm="112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11">
            <a:extLst>
              <a:ext uri="{FF2B5EF4-FFF2-40B4-BE49-F238E27FC236}">
                <a16:creationId xmlns:a16="http://schemas.microsoft.com/office/drawing/2014/main" id="{F29C2C85-1492-463C-B805-3FD3FCE933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13">
            <a:extLst>
              <a:ext uri="{FF2B5EF4-FFF2-40B4-BE49-F238E27FC236}">
                <a16:creationId xmlns:a16="http://schemas.microsoft.com/office/drawing/2014/main" id="{B83D307E-DF68-43F8-97CE-0AAE950A71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271255" y="-1"/>
            <a:ext cx="7649490" cy="5728133"/>
            <a:chOff x="329184" y="1"/>
            <a:chExt cx="524256" cy="5728133"/>
          </a:xfrm>
        </p:grpSpPr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546E3D2-37BF-4528-9851-2B2F628234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329184" y="5728134"/>
              <a:ext cx="523824" cy="0"/>
            </a:xfrm>
            <a:prstGeom prst="line">
              <a:avLst/>
            </a:prstGeom>
            <a:ln w="1524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52A0C69-DC4E-4FC0-843C-BAA27B3A56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29184" y="1"/>
              <a:ext cx="524256" cy="55321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1" name="Rectangle 17">
            <a:extLst>
              <a:ext uri="{FF2B5EF4-FFF2-40B4-BE49-F238E27FC236}">
                <a16:creationId xmlns:a16="http://schemas.microsoft.com/office/drawing/2014/main" id="{8ED94938-268E-4C0A-A08A-B3980C78BA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318045"/>
            <a:ext cx="10999072" cy="532513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A9F99F-E689-45C9-AABB-326C84EB31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7080" y="3134757"/>
            <a:ext cx="10071536" cy="2077012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NEW </a:t>
            </a:r>
            <a:r>
              <a:rPr lang="en-US" sz="3600" dirty="0"/>
              <a:t>DOWN </a:t>
            </a:r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HIGH SCHOOL BUILDING </a:t>
            </a:r>
            <a:r>
              <a:rPr lang="en-US" sz="3600" dirty="0"/>
              <a:t>IS </a:t>
            </a:r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 BE LOCATED ON THE STRANGFORD ROAD IN DOWNPATRICK – COMPLETION APPROXIMATELY 2021/2022!!!</a:t>
            </a:r>
          </a:p>
        </p:txBody>
      </p:sp>
      <p:pic>
        <p:nvPicPr>
          <p:cNvPr id="5" name="Content Placeholder 4" descr="A large brick building&#10;&#10;Description automatically generated">
            <a:extLst>
              <a:ext uri="{FF2B5EF4-FFF2-40B4-BE49-F238E27FC236}">
                <a16:creationId xmlns:a16="http://schemas.microsoft.com/office/drawing/2014/main" id="{B38EC265-DA27-4807-B47E-457B850AA6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49" b="5411"/>
          <a:stretch/>
        </p:blipFill>
        <p:spPr>
          <a:xfrm>
            <a:off x="853851" y="-111067"/>
            <a:ext cx="5069590" cy="3024814"/>
          </a:xfrm>
          <a:prstGeom prst="rect">
            <a:avLst/>
          </a:prstGeom>
        </p:spPr>
      </p:pic>
      <p:pic>
        <p:nvPicPr>
          <p:cNvPr id="7" name="Picture 6" descr="A close up of some grass&#10;&#10;Description automatically generated">
            <a:extLst>
              <a:ext uri="{FF2B5EF4-FFF2-40B4-BE49-F238E27FC236}">
                <a16:creationId xmlns:a16="http://schemas.microsoft.com/office/drawing/2014/main" id="{C00F5A50-829F-492D-AABA-DD09E2F5DA8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9" r="3" b="12519"/>
          <a:stretch/>
        </p:blipFill>
        <p:spPr>
          <a:xfrm>
            <a:off x="6180828" y="-49828"/>
            <a:ext cx="5065776" cy="30248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3491541"/>
      </p:ext>
    </p:extLst>
  </p:cSld>
  <p:clrMapOvr>
    <a:masterClrMapping/>
  </p:clrMapOvr>
  <p:transition spd="slow" advTm="8373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F60F26-275C-4146-8257-297EE35D3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75DEE4-A1C8-45E0-89D6-3397025BEE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GB" sz="2600" dirty="0"/>
              <a:t>I think Down High School will be a good School for me because:</a:t>
            </a:r>
          </a:p>
          <a:p>
            <a:pPr marL="0" indent="0">
              <a:buNone/>
            </a:pPr>
            <a:endParaRPr lang="en-GB" sz="2600" dirty="0"/>
          </a:p>
          <a:p>
            <a:r>
              <a:rPr lang="en-GB" sz="2600" dirty="0"/>
              <a:t>It is offering a lot of various subjects including a good variety of sport which will be my favourite subject.</a:t>
            </a:r>
          </a:p>
          <a:p>
            <a:r>
              <a:rPr lang="en-GB" sz="2600" dirty="0"/>
              <a:t>The pupils also participate in a lot of events throughout the year like the Christmas Carol Service at Down Cathedral.</a:t>
            </a:r>
          </a:p>
          <a:p>
            <a:r>
              <a:rPr lang="en-GB" sz="2600" dirty="0"/>
              <a:t>I will also have the opportunity to gain my Duke of Edinburgh Awards.</a:t>
            </a:r>
          </a:p>
          <a:p>
            <a:r>
              <a:rPr lang="en-GB" sz="2600" dirty="0"/>
              <a:t>Down High will be getting a new School over the next couple of years so that will be a very exciting time for me.</a:t>
            </a:r>
          </a:p>
          <a:p>
            <a:r>
              <a:rPr lang="en-GB" sz="2600" dirty="0"/>
              <a:t>Finally, my Dad also attended Down High School many years ago so it is nice for me to follow in his footsteps</a:t>
            </a:r>
          </a:p>
          <a:p>
            <a:endParaRPr lang="en-GB" sz="2600" dirty="0"/>
          </a:p>
          <a:p>
            <a:endParaRPr lang="en-GB" sz="2600" dirty="0"/>
          </a:p>
        </p:txBody>
      </p:sp>
      <p:pic>
        <p:nvPicPr>
          <p:cNvPr id="5" name="Picture 4" descr="A picture containing drawing, guitar&#10;&#10;Description automatically generated">
            <a:extLst>
              <a:ext uri="{FF2B5EF4-FFF2-40B4-BE49-F238E27FC236}">
                <a16:creationId xmlns:a16="http://schemas.microsoft.com/office/drawing/2014/main" id="{EFD5127D-B0AA-4BBE-8C1F-EA3F712F1F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5850" y="5301842"/>
            <a:ext cx="2516697" cy="312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96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441">
        <p14:flip dir="r"/>
      </p:transition>
    </mc:Choice>
    <mc:Fallback xmlns="">
      <p:transition spd="slow" advTm="17441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B32A67F-3598-4A13-8552-DA884FFCCE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A6AD3A-C935-4A8F-8217-E16B8A9443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3320859"/>
            <a:ext cx="4573475" cy="20763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9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The End</a:t>
            </a:r>
            <a:br>
              <a:rPr lang="en-US" sz="9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3600" dirty="0">
                <a:solidFill>
                  <a:schemeClr val="bg1"/>
                </a:solidFill>
              </a:rPr>
              <a:t>B</a:t>
            </a:r>
            <a:r>
              <a:rPr lang="en-US" sz="36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y Dawn Erwin</a:t>
            </a:r>
            <a:endParaRPr lang="en-US" sz="96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BCC55ACC-A2F6-403C-A3A4-D59B3734D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57312" y="381000"/>
            <a:ext cx="6334689" cy="6477000"/>
          </a:xfrm>
          <a:custGeom>
            <a:avLst/>
            <a:gdLst>
              <a:gd name="connsiteX0" fmla="*/ 3561588 w 6334689"/>
              <a:gd name="connsiteY0" fmla="*/ 0 h 6477000"/>
              <a:gd name="connsiteX1" fmla="*/ 6309883 w 6334689"/>
              <a:gd name="connsiteY1" fmla="*/ 1296087 h 6477000"/>
              <a:gd name="connsiteX2" fmla="*/ 6334689 w 6334689"/>
              <a:gd name="connsiteY2" fmla="*/ 1329261 h 6477000"/>
              <a:gd name="connsiteX3" fmla="*/ 6334689 w 6334689"/>
              <a:gd name="connsiteY3" fmla="*/ 5793916 h 6477000"/>
              <a:gd name="connsiteX4" fmla="*/ 6309883 w 6334689"/>
              <a:gd name="connsiteY4" fmla="*/ 5827089 h 6477000"/>
              <a:gd name="connsiteX5" fmla="*/ 5760467 w 6334689"/>
              <a:gd name="connsiteY5" fmla="*/ 6363539 h 6477000"/>
              <a:gd name="connsiteX6" fmla="*/ 5607796 w 6334689"/>
              <a:gd name="connsiteY6" fmla="*/ 6477000 h 6477000"/>
              <a:gd name="connsiteX7" fmla="*/ 1519571 w 6334689"/>
              <a:gd name="connsiteY7" fmla="*/ 6477000 h 6477000"/>
              <a:gd name="connsiteX8" fmla="*/ 1296088 w 6334689"/>
              <a:gd name="connsiteY8" fmla="*/ 6309883 h 6477000"/>
              <a:gd name="connsiteX9" fmla="*/ 0 w 6334689"/>
              <a:gd name="connsiteY9" fmla="*/ 3561588 h 6477000"/>
              <a:gd name="connsiteX10" fmla="*/ 3561588 w 6334689"/>
              <a:gd name="connsiteY10" fmla="*/ 0 h 647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334689" h="6477000">
                <a:moveTo>
                  <a:pt x="3561588" y="0"/>
                </a:moveTo>
                <a:cubicBezTo>
                  <a:pt x="4668032" y="0"/>
                  <a:pt x="5656635" y="504534"/>
                  <a:pt x="6309883" y="1296087"/>
                </a:cubicBezTo>
                <a:lnTo>
                  <a:pt x="6334689" y="1329261"/>
                </a:lnTo>
                <a:lnTo>
                  <a:pt x="6334689" y="5793916"/>
                </a:lnTo>
                <a:lnTo>
                  <a:pt x="6309883" y="5827089"/>
                </a:lnTo>
                <a:cubicBezTo>
                  <a:pt x="6146571" y="6024977"/>
                  <a:pt x="5962299" y="6204927"/>
                  <a:pt x="5760467" y="6363539"/>
                </a:cubicBezTo>
                <a:lnTo>
                  <a:pt x="5607796" y="6477000"/>
                </a:lnTo>
                <a:lnTo>
                  <a:pt x="1519571" y="6477000"/>
                </a:lnTo>
                <a:lnTo>
                  <a:pt x="1296088" y="6309883"/>
                </a:lnTo>
                <a:cubicBezTo>
                  <a:pt x="504535" y="5656635"/>
                  <a:pt x="0" y="4668032"/>
                  <a:pt x="0" y="3561588"/>
                </a:cubicBezTo>
                <a:cubicBezTo>
                  <a:pt x="0" y="1594577"/>
                  <a:pt x="1594577" y="0"/>
                  <a:pt x="3561588" y="0"/>
                </a:cubicBez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98EBA13-C937-430B-9523-439FE21096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1086" y="544777"/>
            <a:ext cx="6170914" cy="6313225"/>
          </a:xfrm>
          <a:custGeom>
            <a:avLst/>
            <a:gdLst>
              <a:gd name="connsiteX0" fmla="*/ 3397813 w 6170914"/>
              <a:gd name="connsiteY0" fmla="*/ 0 h 6313225"/>
              <a:gd name="connsiteX1" fmla="*/ 6019731 w 6170914"/>
              <a:gd name="connsiteY1" fmla="*/ 1236489 h 6313225"/>
              <a:gd name="connsiteX2" fmla="*/ 6170914 w 6170914"/>
              <a:gd name="connsiteY2" fmla="*/ 1438663 h 6313225"/>
              <a:gd name="connsiteX3" fmla="*/ 6170914 w 6170914"/>
              <a:gd name="connsiteY3" fmla="*/ 5356963 h 6313225"/>
              <a:gd name="connsiteX4" fmla="*/ 6019731 w 6170914"/>
              <a:gd name="connsiteY4" fmla="*/ 5559138 h 6313225"/>
              <a:gd name="connsiteX5" fmla="*/ 5194591 w 6170914"/>
              <a:gd name="connsiteY5" fmla="*/ 6282226 h 6313225"/>
              <a:gd name="connsiteX6" fmla="*/ 5141791 w 6170914"/>
              <a:gd name="connsiteY6" fmla="*/ 6313225 h 6313225"/>
              <a:gd name="connsiteX7" fmla="*/ 1659199 w 6170914"/>
              <a:gd name="connsiteY7" fmla="*/ 6313225 h 6313225"/>
              <a:gd name="connsiteX8" fmla="*/ 1498064 w 6170914"/>
              <a:gd name="connsiteY8" fmla="*/ 6215333 h 6313225"/>
              <a:gd name="connsiteX9" fmla="*/ 0 w 6170914"/>
              <a:gd name="connsiteY9" fmla="*/ 3397813 h 6313225"/>
              <a:gd name="connsiteX10" fmla="*/ 3397813 w 6170914"/>
              <a:gd name="connsiteY10" fmla="*/ 0 h 6313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170914" h="6313225">
                <a:moveTo>
                  <a:pt x="3397813" y="0"/>
                </a:moveTo>
                <a:cubicBezTo>
                  <a:pt x="4453378" y="0"/>
                  <a:pt x="5396522" y="481334"/>
                  <a:pt x="6019731" y="1236489"/>
                </a:cubicBezTo>
                <a:lnTo>
                  <a:pt x="6170914" y="1438663"/>
                </a:lnTo>
                <a:lnTo>
                  <a:pt x="6170914" y="5356963"/>
                </a:lnTo>
                <a:lnTo>
                  <a:pt x="6019731" y="5559138"/>
                </a:lnTo>
                <a:cubicBezTo>
                  <a:pt x="5786028" y="5842321"/>
                  <a:pt x="5507333" y="6086998"/>
                  <a:pt x="5194591" y="6282226"/>
                </a:cubicBezTo>
                <a:lnTo>
                  <a:pt x="5141791" y="6313225"/>
                </a:lnTo>
                <a:lnTo>
                  <a:pt x="1659199" y="6313225"/>
                </a:lnTo>
                <a:lnTo>
                  <a:pt x="1498064" y="6215333"/>
                </a:lnTo>
                <a:cubicBezTo>
                  <a:pt x="594240" y="5604721"/>
                  <a:pt x="0" y="4570663"/>
                  <a:pt x="0" y="3397813"/>
                </a:cubicBezTo>
                <a:cubicBezTo>
                  <a:pt x="0" y="1521253"/>
                  <a:pt x="1521253" y="0"/>
                  <a:pt x="33978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id="{B2952900-294E-4606-A7F7-BCE60B355C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10424" y="1845770"/>
            <a:ext cx="4333875" cy="433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47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62">
        <p15:prstTrans prst="curtains"/>
        <p:sndAc>
          <p:stSnd>
            <p:snd r:embed="rId2" name="applause.wav"/>
          </p:stSnd>
        </p:sndAc>
      </p:transition>
    </mc:Choice>
    <mc:Fallback xmlns="">
      <p:transition spd="slow" advTm="1662">
        <p:fade/>
        <p:sndAc>
          <p:stSnd>
            <p:snd r:embed="rId5" name="applause.wav"/>
          </p:stSnd>
        </p:sndAc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7|1.5|1.5|1.8|1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1|1.3|1.4|1.3|1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2|1.6|1.6|1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3|1.5|1.4|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7|2.4|2.1|2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6|2.1|2.5|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|1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4|2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2.4"/>
</p:tagLst>
</file>

<file path=ppt/theme/theme1.xml><?xml version="1.0" encoding="utf-8"?>
<a:theme xmlns:a="http://schemas.openxmlformats.org/drawingml/2006/main" name="Office Them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1144</Words>
  <Application>Microsoft Office PowerPoint</Application>
  <PresentationFormat>Widescreen</PresentationFormat>
  <Paragraphs>157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Arial Black</vt:lpstr>
      <vt:lpstr>Arial Nova</vt:lpstr>
      <vt:lpstr>Calibri</vt:lpstr>
      <vt:lpstr>Calibri Light</vt:lpstr>
      <vt:lpstr>Wingdings</vt:lpstr>
      <vt:lpstr>Office Theme</vt:lpstr>
      <vt:lpstr>Down High School</vt:lpstr>
      <vt:lpstr>PowerPoint Presentation</vt:lpstr>
      <vt:lpstr>Staff and Pupils</vt:lpstr>
      <vt:lpstr>The Crest</vt:lpstr>
      <vt:lpstr>Aims and Values of the School</vt:lpstr>
      <vt:lpstr>Down High School Core Value of RESPECT means:</vt:lpstr>
      <vt:lpstr>The School Day</vt:lpstr>
      <vt:lpstr>School Uniform</vt:lpstr>
      <vt:lpstr>Curriculum</vt:lpstr>
      <vt:lpstr>The House System</vt:lpstr>
      <vt:lpstr>Extra Curricular Activities</vt:lpstr>
      <vt:lpstr>More Extra Curricular Activities</vt:lpstr>
      <vt:lpstr>School Trips</vt:lpstr>
      <vt:lpstr>Down High School Council Representatives with Principal Mrs M. Perry</vt:lpstr>
      <vt:lpstr>Shared Education </vt:lpstr>
      <vt:lpstr>School Productions </vt:lpstr>
      <vt:lpstr>THE NEW DOWN HIGH SCHOOL BUILDING IS TO BE LOCATED ON THE STRANGFORD ROAD IN DOWNPATRICK – COMPLETION APPROXIMATELY 2021/2022!!!</vt:lpstr>
      <vt:lpstr>Conclusion</vt:lpstr>
      <vt:lpstr>The End By Dawn Erwin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Down High School</dc:title>
  <dc:creator>Donna Erwin</dc:creator>
  <cp:lastModifiedBy>Donna Erwin</cp:lastModifiedBy>
  <cp:revision>2</cp:revision>
  <dcterms:created xsi:type="dcterms:W3CDTF">2020-06-11T19:54:48Z</dcterms:created>
  <dcterms:modified xsi:type="dcterms:W3CDTF">2020-06-12T15:21:59Z</dcterms:modified>
</cp:coreProperties>
</file>