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56" r:id="rId2"/>
    <p:sldId id="264" r:id="rId3"/>
    <p:sldId id="265" r:id="rId4"/>
    <p:sldId id="269" r:id="rId5"/>
    <p:sldId id="266" r:id="rId6"/>
    <p:sldId id="267" r:id="rId7"/>
    <p:sldId id="268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-29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55D8E8-FA0D-C34E-8036-380E94ED94D9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C96FE7-CDE6-A44B-954E-A70D52578A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6497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D1322E29-E50A-5845-808A-08F13EF4A96F}" type="slidenum">
              <a:rPr lang="en-GB" sz="1200"/>
              <a:pPr eaLnBrk="1" hangingPunct="1"/>
              <a:t>4</a:t>
            </a:fld>
            <a:endParaRPr lang="en-GB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24388" y="228600"/>
            <a:ext cx="2057400" cy="2039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134471"/>
            <a:ext cx="7556313" cy="995082"/>
          </a:xfrm>
        </p:spPr>
        <p:txBody>
          <a:bodyPr anchor="b" anchorCtr="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518" y="1129553"/>
            <a:ext cx="7558960" cy="7747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>
              <a:buNone/>
              <a:defRPr kumimoji="0" sz="2400" b="0" i="0" u="none" strike="noStrike" kern="120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tIns="45720" rIns="45720" anchor="t">
            <a:noAutofit/>
          </a:bodyPr>
          <a:lstStyle>
            <a:lvl1pPr marL="0" indent="0" algn="ctr">
              <a:spcBef>
                <a:spcPts val="600"/>
              </a:spcBef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58907" y="228600"/>
            <a:ext cx="820093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124200"/>
            <a:ext cx="5638800" cy="1362075"/>
          </a:xfrm>
        </p:spPr>
        <p:txBody>
          <a:bodyPr anchor="b" anchorCtr="0">
            <a:normAutofit/>
          </a:bodyPr>
          <a:lstStyle>
            <a:lvl1pPr algn="l">
              <a:defRPr sz="3200" b="0" cap="none" baseline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4495800"/>
            <a:ext cx="5638800" cy="1500187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300"/>
              </a:spcBef>
              <a:buNone/>
              <a:defRPr sz="14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906" y="6248774"/>
            <a:ext cx="1474694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248774"/>
            <a:ext cx="5638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05800" y="6248774"/>
            <a:ext cx="554038" cy="365125"/>
          </a:xfrm>
        </p:spPr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003612" y="3110754"/>
            <a:ext cx="26090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40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9" name="Rectangle 8"/>
          <p:cNvSpPr/>
          <p:nvPr/>
        </p:nvSpPr>
        <p:spPr>
          <a:xfrm>
            <a:off x="285750" y="228600"/>
            <a:ext cx="212725" cy="6345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99878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541" y="2070847"/>
            <a:ext cx="3657600" cy="322729"/>
          </a:xfrm>
          <a:prstGeom prst="rect">
            <a:avLst/>
          </a:prstGeom>
          <a:solidFill>
            <a:schemeClr val="accent3"/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99878" y="2070847"/>
            <a:ext cx="3657600" cy="3227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7" y="1985963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Content Placeholder 2"/>
          <p:cNvSpPr>
            <a:spLocks noGrp="1"/>
          </p:cNvSpPr>
          <p:nvPr>
            <p:ph sz="half" idx="14"/>
          </p:nvPr>
        </p:nvSpPr>
        <p:spPr>
          <a:xfrm>
            <a:off x="498517" y="4164965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Rectangle 13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05800" y="242234"/>
            <a:ext cx="554038" cy="365125"/>
          </a:xfrm>
        </p:spPr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Content Placeholder 2"/>
          <p:cNvSpPr>
            <a:spLocks noGrp="1"/>
          </p:cNvSpPr>
          <p:nvPr>
            <p:ph sz="half" idx="17"/>
          </p:nvPr>
        </p:nvSpPr>
        <p:spPr>
          <a:xfrm>
            <a:off x="502920" y="1985963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8"/>
          </p:nvPr>
        </p:nvSpPr>
        <p:spPr>
          <a:xfrm>
            <a:off x="502920" y="4164965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3451225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5" y="2571750"/>
            <a:ext cx="3255264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775" y="273050"/>
            <a:ext cx="4597399" cy="585311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3" y="3733800"/>
            <a:ext cx="325526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59305" y="6423585"/>
            <a:ext cx="3316941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9404" y="3124200"/>
            <a:ext cx="3898272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6" y="228600"/>
            <a:ext cx="3460658" cy="63452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9404" y="3995737"/>
            <a:ext cx="3898272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90110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5" y="4424082"/>
            <a:ext cx="6191157" cy="83371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28600"/>
            <a:ext cx="637838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6505" y="5257799"/>
            <a:ext cx="6191157" cy="88582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27212" y="4632792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4" y="228600"/>
            <a:ext cx="6387167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6181611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6179566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212262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46481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49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802438" y="4535424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423545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4016633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401530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0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25907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624388" y="4534726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4624388" y="2381663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6803136" y="2381662"/>
            <a:ext cx="2057400" cy="418795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3124200"/>
            <a:ext cx="3108960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365248"/>
            <a:ext cx="424011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3995737"/>
            <a:ext cx="3108960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4750361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27790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246062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5772" y="954742"/>
            <a:ext cx="681318" cy="5171422"/>
          </a:xfrm>
        </p:spPr>
        <p:txBody>
          <a:bodyPr vert="eaVert" anchor="t" anchorCtr="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58756"/>
            <a:ext cx="6858000" cy="518486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 rot="16200000">
            <a:off x="8593111" y="561668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474" y="484094"/>
            <a:ext cx="7556313" cy="11161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474" y="1981200"/>
            <a:ext cx="7556313" cy="4144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5247" y="642358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825ECB1-9221-7542-AD2A-BE9C180758AE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1706" y="6423585"/>
            <a:ext cx="61228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242234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C76CF269-8E32-7C41-B9D4-F4A13BAE315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l" defTabSz="914400" rtl="0" eaLnBrk="1" latinLnBrk="0" hangingPunct="1">
        <a:spcBef>
          <a:spcPct val="0"/>
        </a:spcBef>
        <a:buNone/>
        <a:defRPr sz="36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2000"/>
        </a:spcBef>
        <a:buClr>
          <a:schemeClr val="accent1"/>
        </a:buClr>
        <a:buSzPct val="75000"/>
        <a:buFont typeface="Wingdings" pitchFamily="2" charset="2"/>
        <a:buChar char="n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gi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Apostrophes</a:t>
            </a:r>
            <a:br>
              <a:rPr lang="en-GB" dirty="0" smtClean="0"/>
            </a:br>
            <a:r>
              <a:rPr lang="en-GB" dirty="0" smtClean="0"/>
              <a:t>(for contractions)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Grammar revision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57014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/>
              <a:t>Apostrophes can be used to show missing letters. </a:t>
            </a:r>
          </a:p>
        </p:txBody>
      </p:sp>
      <p:sp>
        <p:nvSpPr>
          <p:cNvPr id="614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98474" y="1981200"/>
            <a:ext cx="7556313" cy="2648173"/>
          </a:xfrm>
        </p:spPr>
        <p:txBody>
          <a:bodyPr/>
          <a:lstStyle/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dirty="0"/>
              <a:t>I can not come to the </a:t>
            </a:r>
            <a:r>
              <a:rPr lang="en-GB" dirty="0" smtClean="0"/>
              <a:t>party. - I can</a:t>
            </a:r>
            <a:r>
              <a:rPr lang="en-GB" dirty="0" smtClean="0">
                <a:latin typeface="Arial"/>
              </a:rPr>
              <a:t>’</a:t>
            </a:r>
            <a:r>
              <a:rPr lang="en-GB" dirty="0" smtClean="0"/>
              <a:t>t </a:t>
            </a:r>
            <a:r>
              <a:rPr lang="en-GB" dirty="0"/>
              <a:t>come to the party.</a:t>
            </a:r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en-GB" dirty="0"/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i="1" dirty="0"/>
              <a:t>Can not</a:t>
            </a:r>
            <a:r>
              <a:rPr lang="en-GB" dirty="0"/>
              <a:t> becomes </a:t>
            </a:r>
            <a:r>
              <a:rPr lang="en-GB" b="1" i="1" dirty="0" smtClean="0"/>
              <a:t>can</a:t>
            </a:r>
            <a:r>
              <a:rPr lang="en-GB" b="1" i="1" dirty="0" smtClean="0">
                <a:latin typeface="Arial"/>
              </a:rPr>
              <a:t>’</a:t>
            </a:r>
            <a:r>
              <a:rPr lang="en-GB" b="1" i="1" dirty="0" smtClean="0"/>
              <a:t>t</a:t>
            </a:r>
            <a:r>
              <a:rPr lang="en-GB" b="1" i="1" dirty="0"/>
              <a:t>.</a:t>
            </a:r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en-GB" dirty="0"/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dirty="0"/>
              <a:t>The apostrophe shows that there are letters missing.</a:t>
            </a:r>
          </a:p>
        </p:txBody>
      </p:sp>
    </p:spTree>
    <p:extLst>
      <p:ext uri="{BB962C8B-B14F-4D97-AF65-F5344CB8AC3E}">
        <p14:creationId xmlns:p14="http://schemas.microsoft.com/office/powerpoint/2010/main" val="17654474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/>
              <a:t>More examples of apostrophes for contraction. </a:t>
            </a:r>
          </a:p>
        </p:txBody>
      </p:sp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sz="2800" dirty="0"/>
              <a:t>Jack would not play with his baby brother.</a:t>
            </a:r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en-GB" sz="2800" dirty="0"/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sz="2800" dirty="0"/>
              <a:t>Jack </a:t>
            </a:r>
            <a:r>
              <a:rPr lang="en-GB" sz="2800" b="1" i="1" dirty="0" smtClean="0"/>
              <a:t>wouldn</a:t>
            </a:r>
            <a:r>
              <a:rPr lang="en-GB" sz="2800" b="1" i="1" dirty="0" smtClean="0">
                <a:latin typeface="Arial"/>
              </a:rPr>
              <a:t>’</a:t>
            </a:r>
            <a:r>
              <a:rPr lang="en-GB" sz="2800" b="1" i="1" dirty="0" smtClean="0"/>
              <a:t>t </a:t>
            </a:r>
            <a:r>
              <a:rPr lang="en-GB" sz="2800" dirty="0"/>
              <a:t>play with his baby brother.</a:t>
            </a:r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en-GB" sz="2800" dirty="0"/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sz="2800" dirty="0"/>
              <a:t>Emma did not want to eat the unhealthy chocolate cake.</a:t>
            </a:r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en-GB" sz="2800" dirty="0"/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sz="2800" dirty="0"/>
              <a:t>Emma </a:t>
            </a:r>
            <a:r>
              <a:rPr lang="en-GB" sz="2800" b="1" i="1" dirty="0" smtClean="0"/>
              <a:t>didn</a:t>
            </a:r>
            <a:r>
              <a:rPr lang="en-GB" sz="2800" b="1" i="1" dirty="0" smtClean="0">
                <a:latin typeface="Arial"/>
              </a:rPr>
              <a:t>’</a:t>
            </a:r>
            <a:r>
              <a:rPr lang="en-GB" sz="2800" b="1" i="1" dirty="0" smtClean="0"/>
              <a:t>t </a:t>
            </a:r>
            <a:r>
              <a:rPr lang="en-GB" sz="2800" dirty="0"/>
              <a:t>want to eat the unhealthy chocolate cake.</a:t>
            </a:r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9539570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mmar.gif"/>
          <p:cNvPicPr>
            <a:picLocks noChangeAspect="1"/>
          </p:cNvPicPr>
          <p:nvPr/>
        </p:nvPicPr>
        <p:blipFill>
          <a:blip r:embed="rId3">
            <a:lum bright="50000" contrast="-70000"/>
          </a:blip>
          <a:stretch>
            <a:fillRect/>
          </a:stretch>
        </p:blipFill>
        <p:spPr>
          <a:xfrm>
            <a:off x="0" y="23765"/>
            <a:ext cx="9144000" cy="6834235"/>
          </a:xfrm>
          <a:prstGeom prst="rect">
            <a:avLst/>
          </a:prstGeom>
          <a:ln>
            <a:solidFill>
              <a:schemeClr val="tx1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  <a:softEdge rad="63500"/>
          </a:effectLst>
        </p:spPr>
      </p:pic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>
                <a:solidFill>
                  <a:srgbClr val="7030A0"/>
                </a:solidFill>
                <a:latin typeface="Berlin Sans FB Demi" charset="0"/>
              </a:rPr>
              <a:t>What are the short forms (contractions) of these words?</a:t>
            </a:r>
          </a:p>
          <a:p>
            <a:pPr eaLnBrk="1" hangingPunct="1">
              <a:buFontTx/>
              <a:buChar char="-"/>
            </a:pPr>
            <a:r>
              <a:rPr lang="en-GB">
                <a:solidFill>
                  <a:srgbClr val="7030A0"/>
                </a:solidFill>
                <a:latin typeface="Berlin Sans FB Demi" charset="0"/>
              </a:rPr>
              <a:t>Do not </a:t>
            </a:r>
          </a:p>
          <a:p>
            <a:pPr eaLnBrk="1" hangingPunct="1">
              <a:buFontTx/>
              <a:buChar char="-"/>
            </a:pPr>
            <a:r>
              <a:rPr lang="en-GB">
                <a:solidFill>
                  <a:srgbClr val="7030A0"/>
                </a:solidFill>
                <a:latin typeface="Berlin Sans FB Demi" charset="0"/>
              </a:rPr>
              <a:t>They will</a:t>
            </a:r>
          </a:p>
          <a:p>
            <a:pPr eaLnBrk="1" hangingPunct="1">
              <a:buFontTx/>
              <a:buChar char="-"/>
            </a:pPr>
            <a:r>
              <a:rPr lang="en-GB">
                <a:solidFill>
                  <a:srgbClr val="7030A0"/>
                </a:solidFill>
                <a:latin typeface="Berlin Sans FB Demi" charset="0"/>
              </a:rPr>
              <a:t>Have not</a:t>
            </a:r>
          </a:p>
          <a:p>
            <a:pPr eaLnBrk="1" hangingPunct="1">
              <a:buFontTx/>
              <a:buChar char="-"/>
            </a:pPr>
            <a:r>
              <a:rPr lang="en-GB">
                <a:solidFill>
                  <a:srgbClr val="7030A0"/>
                </a:solidFill>
                <a:latin typeface="Berlin Sans FB Demi" charset="0"/>
              </a:rPr>
              <a:t>I am</a:t>
            </a:r>
          </a:p>
          <a:p>
            <a:pPr eaLnBrk="1" hangingPunct="1">
              <a:buFontTx/>
              <a:buChar char="-"/>
            </a:pPr>
            <a:r>
              <a:rPr lang="en-GB">
                <a:solidFill>
                  <a:srgbClr val="7030A0"/>
                </a:solidFill>
                <a:latin typeface="Berlin Sans FB Demi" charset="0"/>
              </a:rPr>
              <a:t>Would not</a:t>
            </a:r>
          </a:p>
          <a:p>
            <a:pPr eaLnBrk="1" hangingPunct="1"/>
            <a:endParaRPr lang="en-GB">
              <a:solidFill>
                <a:srgbClr val="7030A0"/>
              </a:solidFill>
              <a:latin typeface="Berlin Sans FB Demi" charset="0"/>
            </a:endParaRPr>
          </a:p>
          <a:p>
            <a:endParaRPr lang="en-GB">
              <a:latin typeface="Times New Roman" charset="0"/>
            </a:endParaRPr>
          </a:p>
        </p:txBody>
      </p:sp>
      <p:sp>
        <p:nvSpPr>
          <p:cNvPr id="614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7030A0"/>
                </a:solidFill>
                <a:latin typeface="Berlin Sans FB Demi" charset="0"/>
              </a:rPr>
              <a:t>Apostrophes</a:t>
            </a:r>
            <a:endParaRPr lang="en-GB" dirty="0">
              <a:latin typeface="Times New Roman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286375" y="2786063"/>
            <a:ext cx="3286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3200">
                <a:solidFill>
                  <a:srgbClr val="7030A0"/>
                </a:solidFill>
                <a:latin typeface="Berlin Sans FB Demi" charset="0"/>
              </a:rPr>
              <a:t>Don</a:t>
            </a:r>
            <a:r>
              <a:rPr lang="ja-JP" altLang="en-GB" sz="3200">
                <a:solidFill>
                  <a:srgbClr val="7030A0"/>
                </a:solidFill>
                <a:latin typeface="Berlin Sans FB Demi" charset="0"/>
              </a:rPr>
              <a:t>’</a:t>
            </a:r>
            <a:r>
              <a:rPr lang="en-GB" sz="3200">
                <a:solidFill>
                  <a:srgbClr val="7030A0"/>
                </a:solidFill>
                <a:latin typeface="Berlin Sans FB Demi" charset="0"/>
              </a:rPr>
              <a:t>t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286375" y="3344863"/>
            <a:ext cx="3286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3200">
                <a:solidFill>
                  <a:srgbClr val="7030A0"/>
                </a:solidFill>
                <a:latin typeface="Berlin Sans FB Demi" charset="0"/>
              </a:rPr>
              <a:t>They</a:t>
            </a:r>
            <a:r>
              <a:rPr lang="ja-JP" altLang="en-GB" sz="3200">
                <a:solidFill>
                  <a:srgbClr val="7030A0"/>
                </a:solidFill>
                <a:latin typeface="Berlin Sans FB Demi" charset="0"/>
              </a:rPr>
              <a:t>’</a:t>
            </a:r>
            <a:r>
              <a:rPr lang="en-GB" sz="3200">
                <a:solidFill>
                  <a:srgbClr val="7030A0"/>
                </a:solidFill>
                <a:latin typeface="Berlin Sans FB Demi" charset="0"/>
              </a:rPr>
              <a:t>ll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286375" y="3916363"/>
            <a:ext cx="3286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3200">
                <a:solidFill>
                  <a:srgbClr val="7030A0"/>
                </a:solidFill>
                <a:latin typeface="Berlin Sans FB Demi" charset="0"/>
              </a:rPr>
              <a:t>Haven</a:t>
            </a:r>
            <a:r>
              <a:rPr lang="ja-JP" altLang="en-GB" sz="3200">
                <a:solidFill>
                  <a:srgbClr val="7030A0"/>
                </a:solidFill>
                <a:latin typeface="Berlin Sans FB Demi" charset="0"/>
              </a:rPr>
              <a:t>’</a:t>
            </a:r>
            <a:r>
              <a:rPr lang="en-GB" sz="3200">
                <a:solidFill>
                  <a:srgbClr val="7030A0"/>
                </a:solidFill>
                <a:latin typeface="Berlin Sans FB Demi" charset="0"/>
              </a:rPr>
              <a:t>t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286375" y="4559300"/>
            <a:ext cx="3286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3200">
                <a:solidFill>
                  <a:srgbClr val="7030A0"/>
                </a:solidFill>
                <a:latin typeface="Berlin Sans FB Demi" charset="0"/>
              </a:rPr>
              <a:t>I</a:t>
            </a:r>
            <a:r>
              <a:rPr lang="ja-JP" altLang="en-GB" sz="3200">
                <a:solidFill>
                  <a:srgbClr val="7030A0"/>
                </a:solidFill>
                <a:latin typeface="Berlin Sans FB Demi" charset="0"/>
              </a:rPr>
              <a:t>’</a:t>
            </a:r>
            <a:r>
              <a:rPr lang="en-GB" sz="3200">
                <a:solidFill>
                  <a:srgbClr val="7030A0"/>
                </a:solidFill>
                <a:latin typeface="Berlin Sans FB Demi" charset="0"/>
              </a:rPr>
              <a:t>m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286375" y="5202238"/>
            <a:ext cx="3286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3200">
                <a:solidFill>
                  <a:srgbClr val="7030A0"/>
                </a:solidFill>
                <a:latin typeface="Berlin Sans FB Demi" charset="0"/>
              </a:rPr>
              <a:t>Wouldn</a:t>
            </a:r>
            <a:r>
              <a:rPr lang="ja-JP" altLang="en-GB" sz="3200">
                <a:solidFill>
                  <a:srgbClr val="7030A0"/>
                </a:solidFill>
                <a:latin typeface="Berlin Sans FB Demi" charset="0"/>
              </a:rPr>
              <a:t>’</a:t>
            </a:r>
            <a:r>
              <a:rPr lang="en-GB" sz="3200">
                <a:solidFill>
                  <a:srgbClr val="7030A0"/>
                </a:solidFill>
                <a:latin typeface="Berlin Sans FB Demi" charset="0"/>
              </a:rPr>
              <a:t>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98474" y="1270110"/>
            <a:ext cx="7287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apostrophe </a:t>
            </a:r>
            <a:r>
              <a:rPr lang="en-GB" b="1" i="1" dirty="0" smtClean="0">
                <a:solidFill>
                  <a:srgbClr val="B050D7"/>
                </a:solidFill>
              </a:rPr>
              <a:t>often</a:t>
            </a:r>
            <a:r>
              <a:rPr lang="en-GB" dirty="0" smtClean="0"/>
              <a:t> replaces a vowel (but not always).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66503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/>
              <a:t>What do these words become when you shorten them?</a:t>
            </a:r>
          </a:p>
        </p:txBody>
      </p:sp>
      <p:sp>
        <p:nvSpPr>
          <p:cNvPr id="12291" name="Rectangle 3"/>
          <p:cNvSpPr>
            <a:spLocks noGrp="1" noRot="1" noChangeArrowheads="1"/>
          </p:cNvSpPr>
          <p:nvPr>
            <p:ph type="body" sz="half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/>
              <a:t>have not </a:t>
            </a:r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en-GB"/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/>
              <a:t>they will  </a:t>
            </a:r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en-GB"/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/>
              <a:t>shall not </a:t>
            </a:r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en-GB"/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/>
              <a:t>I have</a:t>
            </a:r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en-GB"/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/>
              <a:t>you are </a:t>
            </a:r>
          </a:p>
        </p:txBody>
      </p:sp>
      <p:sp>
        <p:nvSpPr>
          <p:cNvPr id="12292" name="Rectangle 4"/>
          <p:cNvSpPr>
            <a:spLocks noGrp="1" noRot="1" noChangeArrowheads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dirty="0" smtClean="0"/>
              <a:t>Haven</a:t>
            </a:r>
            <a:r>
              <a:rPr lang="en-GB" dirty="0" smtClean="0">
                <a:latin typeface="Arial"/>
              </a:rPr>
              <a:t>’</a:t>
            </a:r>
            <a:r>
              <a:rPr lang="en-GB" dirty="0" smtClean="0"/>
              <a:t>t</a:t>
            </a:r>
            <a:endParaRPr lang="en-GB" dirty="0"/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en-GB" dirty="0"/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dirty="0" smtClean="0"/>
              <a:t>They</a:t>
            </a:r>
            <a:r>
              <a:rPr lang="en-GB" dirty="0" smtClean="0">
                <a:latin typeface="Arial"/>
              </a:rPr>
              <a:t>’</a:t>
            </a:r>
            <a:r>
              <a:rPr lang="en-GB" dirty="0" smtClean="0"/>
              <a:t>ll</a:t>
            </a:r>
            <a:endParaRPr lang="en-GB" dirty="0"/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en-GB" dirty="0"/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dirty="0" smtClean="0"/>
              <a:t>Shan</a:t>
            </a:r>
            <a:r>
              <a:rPr lang="en-GB" dirty="0" smtClean="0">
                <a:latin typeface="Arial"/>
              </a:rPr>
              <a:t>’</a:t>
            </a:r>
            <a:r>
              <a:rPr lang="en-GB" dirty="0" smtClean="0"/>
              <a:t>t</a:t>
            </a:r>
            <a:endParaRPr lang="en-GB" dirty="0"/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en-GB" dirty="0"/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dirty="0" smtClean="0"/>
              <a:t>I</a:t>
            </a:r>
            <a:r>
              <a:rPr lang="en-GB" dirty="0" smtClean="0">
                <a:latin typeface="Arial"/>
              </a:rPr>
              <a:t>’</a:t>
            </a:r>
            <a:r>
              <a:rPr lang="en-GB" dirty="0" smtClean="0"/>
              <a:t>ve</a:t>
            </a:r>
            <a:endParaRPr lang="en-GB" dirty="0"/>
          </a:p>
          <a:p>
            <a:pPr>
              <a:lnSpc>
                <a:spcPct val="90000"/>
              </a:lnSpc>
              <a:buFont typeface="Wingdings" charset="0"/>
              <a:buNone/>
            </a:pPr>
            <a:endParaRPr lang="en-GB" dirty="0"/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dirty="0" smtClean="0"/>
              <a:t>You</a:t>
            </a:r>
            <a:r>
              <a:rPr lang="en-GB" dirty="0" smtClean="0">
                <a:latin typeface="Arial"/>
              </a:rPr>
              <a:t>’</a:t>
            </a:r>
            <a:r>
              <a:rPr lang="en-GB" dirty="0" smtClean="0"/>
              <a:t>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9215116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  <p:bldP spid="1229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/>
              <a:t>Make sure the apostrophe is in the correct place.</a:t>
            </a:r>
          </a:p>
        </p:txBody>
      </p:sp>
      <p:sp>
        <p:nvSpPr>
          <p:cNvPr id="14339" name="Rectangle 3"/>
          <p:cNvSpPr>
            <a:spLocks noGrp="1" noRot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buFont typeface="Wingdings" charset="0"/>
              <a:buNone/>
            </a:pPr>
            <a:r>
              <a:rPr lang="en-GB"/>
              <a:t>Check these for accuracy;</a:t>
            </a:r>
          </a:p>
          <a:p>
            <a:pPr>
              <a:buFont typeface="Wingdings" charset="0"/>
              <a:buNone/>
            </a:pPr>
            <a:endParaRPr lang="en-GB"/>
          </a:p>
          <a:p>
            <a:pPr>
              <a:buFont typeface="Wingdings" charset="0"/>
              <a:buNone/>
            </a:pPr>
            <a:r>
              <a:rPr lang="en-GB"/>
              <a:t>did</a:t>
            </a:r>
            <a:r>
              <a:rPr lang="ja-JP" altLang="en-GB">
                <a:latin typeface="Arial"/>
              </a:rPr>
              <a:t>’</a:t>
            </a:r>
            <a:r>
              <a:rPr lang="en-GB"/>
              <a:t>nt</a:t>
            </a:r>
          </a:p>
          <a:p>
            <a:pPr>
              <a:buFont typeface="Wingdings" charset="0"/>
              <a:buNone/>
            </a:pPr>
            <a:endParaRPr lang="en-GB"/>
          </a:p>
          <a:p>
            <a:pPr>
              <a:buFont typeface="Wingdings" charset="0"/>
              <a:buNone/>
            </a:pPr>
            <a:r>
              <a:rPr lang="en-GB"/>
              <a:t>we</a:t>
            </a:r>
            <a:r>
              <a:rPr lang="ja-JP" altLang="en-GB">
                <a:latin typeface="Arial"/>
              </a:rPr>
              <a:t>’</a:t>
            </a:r>
            <a:r>
              <a:rPr lang="en-GB"/>
              <a:t>ll</a:t>
            </a:r>
          </a:p>
          <a:p>
            <a:pPr>
              <a:buFont typeface="Wingdings" charset="0"/>
              <a:buNone/>
            </a:pPr>
            <a:endParaRPr lang="en-GB"/>
          </a:p>
          <a:p>
            <a:pPr>
              <a:buFont typeface="Wingdings" charset="0"/>
              <a:buNone/>
            </a:pPr>
            <a:r>
              <a:rPr lang="en-GB"/>
              <a:t>should</a:t>
            </a:r>
            <a:r>
              <a:rPr lang="ja-JP" altLang="en-GB">
                <a:latin typeface="Arial"/>
              </a:rPr>
              <a:t>’</a:t>
            </a:r>
            <a:r>
              <a:rPr lang="en-GB"/>
              <a:t>nt</a:t>
            </a:r>
          </a:p>
          <a:p>
            <a:pPr>
              <a:buFont typeface="Wingdings" charset="0"/>
              <a:buNone/>
            </a:pPr>
            <a:endParaRPr lang="en-GB"/>
          </a:p>
          <a:p>
            <a:pPr>
              <a:buFont typeface="Wingdings" charset="0"/>
              <a:buNone/>
            </a:pPr>
            <a:endParaRPr lang="en-GB"/>
          </a:p>
        </p:txBody>
      </p:sp>
      <p:sp>
        <p:nvSpPr>
          <p:cNvPr id="14340" name="Rectangle 4"/>
          <p:cNvSpPr>
            <a:spLocks noGrp="1" noRot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Wingdings" charset="0"/>
              <a:buNone/>
            </a:pPr>
            <a:endParaRPr lang="en-GB"/>
          </a:p>
          <a:p>
            <a:pPr>
              <a:buFont typeface="Wingdings" charset="0"/>
              <a:buNone/>
            </a:pPr>
            <a:endParaRPr lang="en-GB"/>
          </a:p>
          <a:p>
            <a:pPr>
              <a:buFont typeface="Wingdings" charset="0"/>
              <a:buNone/>
            </a:pPr>
            <a:endParaRPr lang="en-GB"/>
          </a:p>
          <a:p>
            <a:pPr>
              <a:buFont typeface="Wingdings" charset="0"/>
              <a:buNone/>
            </a:pPr>
            <a:r>
              <a:rPr lang="en-GB"/>
              <a:t>didn</a:t>
            </a:r>
            <a:r>
              <a:rPr lang="ja-JP" altLang="en-GB">
                <a:latin typeface="Arial"/>
              </a:rPr>
              <a:t>’</a:t>
            </a:r>
            <a:r>
              <a:rPr lang="en-GB"/>
              <a:t>t</a:t>
            </a:r>
          </a:p>
          <a:p>
            <a:pPr>
              <a:buFont typeface="Wingdings" charset="0"/>
              <a:buNone/>
            </a:pPr>
            <a:endParaRPr lang="en-GB"/>
          </a:p>
          <a:p>
            <a:pPr>
              <a:buFont typeface="Wingdings" charset="0"/>
              <a:buNone/>
            </a:pPr>
            <a:r>
              <a:rPr lang="en-GB"/>
              <a:t>we</a:t>
            </a:r>
            <a:r>
              <a:rPr lang="ja-JP" altLang="en-GB">
                <a:latin typeface="Arial"/>
              </a:rPr>
              <a:t>’</a:t>
            </a:r>
            <a:r>
              <a:rPr lang="en-GB"/>
              <a:t>ll (correct)</a:t>
            </a:r>
          </a:p>
          <a:p>
            <a:pPr>
              <a:buFont typeface="Wingdings" charset="0"/>
              <a:buNone/>
            </a:pPr>
            <a:endParaRPr lang="en-GB"/>
          </a:p>
          <a:p>
            <a:pPr>
              <a:buFont typeface="Wingdings" charset="0"/>
              <a:buNone/>
            </a:pPr>
            <a:r>
              <a:rPr lang="en-GB"/>
              <a:t>shouldn</a:t>
            </a:r>
            <a:r>
              <a:rPr lang="ja-JP" altLang="en-GB">
                <a:latin typeface="Arial"/>
              </a:rPr>
              <a:t>’</a:t>
            </a:r>
            <a:r>
              <a:rPr lang="en-GB"/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31782204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  <p:bldP spid="1434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98474" y="484094"/>
            <a:ext cx="2540129" cy="1116106"/>
          </a:xfrm>
        </p:spPr>
        <p:txBody>
          <a:bodyPr/>
          <a:lstStyle/>
          <a:p>
            <a:r>
              <a:rPr lang="en-GB" dirty="0"/>
              <a:t>Its and </a:t>
            </a:r>
            <a:r>
              <a:rPr lang="en-GB" dirty="0" smtClean="0"/>
              <a:t>it</a:t>
            </a:r>
            <a:r>
              <a:rPr lang="en-GB" dirty="0" smtClean="0">
                <a:latin typeface="Arial"/>
              </a:rPr>
              <a:t>’</a:t>
            </a:r>
            <a:r>
              <a:rPr lang="en-GB" dirty="0" smtClean="0"/>
              <a:t>s</a:t>
            </a:r>
            <a:endParaRPr lang="en-GB" dirty="0"/>
          </a:p>
        </p:txBody>
      </p:sp>
      <p:sp>
        <p:nvSpPr>
          <p:cNvPr id="1638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98474" y="1575339"/>
            <a:ext cx="8023859" cy="4144963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 typeface="Wingdings" charset="0"/>
              <a:buNone/>
            </a:pPr>
            <a:r>
              <a:rPr lang="en-GB" sz="2400" b="1" dirty="0"/>
              <a:t>So many people get this wrong</a:t>
            </a:r>
            <a:r>
              <a:rPr lang="en-GB" sz="2400" b="1" dirty="0" smtClean="0"/>
              <a:t>!</a:t>
            </a:r>
            <a:endParaRPr lang="en-GB" sz="2400" b="1" dirty="0"/>
          </a:p>
          <a:p>
            <a:pPr>
              <a:lnSpc>
                <a:spcPct val="80000"/>
              </a:lnSpc>
              <a:buFont typeface="Wingdings" charset="0"/>
              <a:buNone/>
            </a:pPr>
            <a:endParaRPr lang="en-GB" sz="2400" dirty="0"/>
          </a:p>
          <a:p>
            <a:pPr>
              <a:lnSpc>
                <a:spcPct val="80000"/>
              </a:lnSpc>
              <a:buFont typeface="Wingdings" charset="0"/>
              <a:buNone/>
            </a:pPr>
            <a:r>
              <a:rPr lang="en-GB" sz="2400" dirty="0"/>
              <a:t>The apostrophe is only used to show </a:t>
            </a:r>
            <a:r>
              <a:rPr lang="ja-JP" altLang="en-GB" sz="2400" dirty="0">
                <a:latin typeface="Arial"/>
              </a:rPr>
              <a:t>‘</a:t>
            </a:r>
            <a:r>
              <a:rPr lang="en-GB" sz="2400" dirty="0"/>
              <a:t>it is</a:t>
            </a:r>
            <a:r>
              <a:rPr lang="ja-JP" altLang="en-GB" sz="2400" dirty="0">
                <a:latin typeface="Arial"/>
              </a:rPr>
              <a:t>’</a:t>
            </a:r>
            <a:r>
              <a:rPr lang="en-GB" sz="2400" dirty="0"/>
              <a:t>. </a:t>
            </a:r>
          </a:p>
          <a:p>
            <a:pPr>
              <a:lnSpc>
                <a:spcPct val="80000"/>
              </a:lnSpc>
              <a:buFont typeface="Wingdings" charset="0"/>
              <a:buNone/>
            </a:pPr>
            <a:endParaRPr lang="en-GB" sz="2400" dirty="0"/>
          </a:p>
          <a:p>
            <a:pPr>
              <a:lnSpc>
                <a:spcPct val="80000"/>
              </a:lnSpc>
              <a:buFont typeface="Wingdings" charset="0"/>
              <a:buNone/>
            </a:pPr>
            <a:r>
              <a:rPr lang="en-GB" sz="2400" b="1" i="1" dirty="0" smtClean="0"/>
              <a:t>Example:</a:t>
            </a:r>
          </a:p>
          <a:p>
            <a:pPr>
              <a:lnSpc>
                <a:spcPct val="80000"/>
              </a:lnSpc>
              <a:buFont typeface="Wingdings" charset="0"/>
              <a:buNone/>
            </a:pPr>
            <a:r>
              <a:rPr lang="en-GB" sz="2400" b="1" i="1" dirty="0" smtClean="0"/>
              <a:t>It</a:t>
            </a:r>
            <a:r>
              <a:rPr lang="en-GB" sz="2400" b="1" i="1" dirty="0" smtClean="0">
                <a:latin typeface="Arial"/>
              </a:rPr>
              <a:t>’</a:t>
            </a:r>
            <a:r>
              <a:rPr lang="en-GB" sz="2400" b="1" i="1" dirty="0" smtClean="0"/>
              <a:t>s</a:t>
            </a:r>
            <a:r>
              <a:rPr lang="en-GB" sz="2400" dirty="0" smtClean="0"/>
              <a:t> </a:t>
            </a:r>
            <a:r>
              <a:rPr lang="en-GB" sz="2400" dirty="0"/>
              <a:t>sunny </a:t>
            </a:r>
            <a:r>
              <a:rPr lang="en-GB" sz="2400" dirty="0" smtClean="0"/>
              <a:t>today = it is sunny today. </a:t>
            </a:r>
            <a:endParaRPr lang="en-GB" sz="2400" dirty="0"/>
          </a:p>
          <a:p>
            <a:pPr>
              <a:lnSpc>
                <a:spcPct val="80000"/>
              </a:lnSpc>
              <a:buFont typeface="Wingdings" charset="0"/>
              <a:buNone/>
            </a:pPr>
            <a:endParaRPr lang="en-GB" sz="2400" dirty="0"/>
          </a:p>
          <a:p>
            <a:pPr>
              <a:lnSpc>
                <a:spcPct val="80000"/>
              </a:lnSpc>
              <a:buFont typeface="Wingdings" charset="0"/>
              <a:buNone/>
            </a:pPr>
            <a:r>
              <a:rPr lang="en-GB" sz="2400" b="1" i="1" dirty="0" smtClean="0"/>
              <a:t>It</a:t>
            </a:r>
            <a:r>
              <a:rPr lang="en-GB" sz="2400" b="1" i="1" dirty="0" smtClean="0">
                <a:latin typeface="Arial"/>
              </a:rPr>
              <a:t>’</a:t>
            </a:r>
            <a:r>
              <a:rPr lang="en-GB" sz="2400" b="1" i="1" dirty="0" smtClean="0"/>
              <a:t>s</a:t>
            </a:r>
            <a:r>
              <a:rPr lang="en-GB" sz="2400" dirty="0" smtClean="0"/>
              <a:t> </a:t>
            </a:r>
            <a:r>
              <a:rPr lang="en-GB" sz="2400" dirty="0"/>
              <a:t>very kind of you to give me your last sweet.</a:t>
            </a:r>
          </a:p>
          <a:p>
            <a:pPr>
              <a:lnSpc>
                <a:spcPct val="80000"/>
              </a:lnSpc>
              <a:buFont typeface="Wingdings" charset="0"/>
              <a:buNone/>
            </a:pP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8800" y="590926"/>
            <a:ext cx="1825128" cy="15787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61433" y="5937363"/>
            <a:ext cx="6112817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The dog wears </a:t>
            </a:r>
            <a:r>
              <a:rPr lang="en-GB" b="1" dirty="0" smtClean="0"/>
              <a:t>its</a:t>
            </a:r>
            <a:r>
              <a:rPr lang="en-GB" dirty="0" smtClean="0"/>
              <a:t> collar-    </a:t>
            </a:r>
            <a:r>
              <a:rPr lang="en-GB" b="1" i="1" u="sng" dirty="0" smtClean="0">
                <a:solidFill>
                  <a:schemeClr val="accent2">
                    <a:lumMod val="50000"/>
                    <a:lumOff val="50000"/>
                  </a:schemeClr>
                </a:solidFill>
              </a:rPr>
              <a:t>NO</a:t>
            </a:r>
            <a:r>
              <a:rPr lang="en-GB" dirty="0" smtClean="0"/>
              <a:t> apostrophe here.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8184318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 build="p"/>
    </p:bldLst>
  </p:timing>
</p:sld>
</file>

<file path=ppt/theme/theme1.xml><?xml version="1.0" encoding="utf-8"?>
<a:theme xmlns:a="http://schemas.openxmlformats.org/drawingml/2006/main" name="Advantage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Advantage">
      <a:majorFont>
        <a:latin typeface="Rockwell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Rockwell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Advantage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6000000" scaled="1"/>
        </a:gradFill>
        <a:gradFill rotWithShape="1">
          <a:gsLst>
            <a:gs pos="0">
              <a:schemeClr val="phClr"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63500" dist="25400" dir="5400000" rotWithShape="0">
              <a:srgbClr val="808080">
                <a:alpha val="7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twoPt" dir="tl">
              <a:rot lat="0" lon="0" rev="4500000"/>
            </a:lightRig>
          </a:scene3d>
          <a:sp3d>
            <a:bevelT w="635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1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Advantage.thmx</Template>
  <TotalTime>61</TotalTime>
  <Words>232</Words>
  <Application>Microsoft Macintosh PowerPoint</Application>
  <PresentationFormat>On-screen Show (4:3)</PresentationFormat>
  <Paragraphs>75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Advantage</vt:lpstr>
      <vt:lpstr>Apostrophes (for contractions) </vt:lpstr>
      <vt:lpstr>Apostrophes can be used to show missing letters. </vt:lpstr>
      <vt:lpstr>More examples of apostrophes for contraction. </vt:lpstr>
      <vt:lpstr>Apostrophes</vt:lpstr>
      <vt:lpstr>What do these words become when you shorten them?</vt:lpstr>
      <vt:lpstr>Make sure the apostrophe is in the correct place.</vt:lpstr>
      <vt:lpstr>Its and it’s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Auxiliary verbs </dc:title>
  <dc:creator>Emily Sharratt</dc:creator>
  <cp:lastModifiedBy>Emily Sharratt</cp:lastModifiedBy>
  <cp:revision>11</cp:revision>
  <dcterms:created xsi:type="dcterms:W3CDTF">2017-02-28T18:53:02Z</dcterms:created>
  <dcterms:modified xsi:type="dcterms:W3CDTF">2020-05-15T18:30:13Z</dcterms:modified>
</cp:coreProperties>
</file>